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83" r:id="rId4"/>
    <p:sldId id="373" r:id="rId5"/>
    <p:sldId id="374" r:id="rId6"/>
    <p:sldId id="2517" r:id="rId7"/>
    <p:sldId id="2505" r:id="rId8"/>
    <p:sldId id="2514" r:id="rId9"/>
    <p:sldId id="2519" r:id="rId10"/>
    <p:sldId id="2520" r:id="rId11"/>
    <p:sldId id="24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2025-02-25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5A2E-53BA-28B3-119C-FE3A2D4D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16AC1-8AE1-EE7A-3035-CE3FB83A7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CF23EF-122C-A186-2B96-C04E91EF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F2D37-D981-9353-02F6-7222CAEF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74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873A1-C63B-6B53-7A67-D4C777CF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7042340-DDB2-FF32-3ADB-0D74BB3E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85A53FB-2811-22D9-F2C2-DD450DF94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3F4B55-5BBD-B216-8293-30841BA7F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03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2025-02-25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oogle.com/maps/place/Riyom+801153+%ED%8F%89%EC%9B%90+%EB%82%98%EC%9D%B4%EC%A7%80%EB%A6%AC%EC%95%84/@10.2191497,6.5033467,786358m/data=!3m1!1e3!4m6!3m5!1s0x1053bb1a7623a3a7:0xf828a1f3b17f7912!8m2!3d9.5842063!4d8.713707!16s%2Fg%2F1ywqfd8h8?authuser=0&amp;entry=ttu&amp;g_ep=EgoyMDI1MDEwMS4wIKXMDSoASAFQAw%3D%3D" TargetMode="External"/><Relationship Id="rId5" Type="http://schemas.openxmlformats.org/officeDocument/2006/relationships/image" Target="../media/image6.jp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hyperlink" Target="https://www.google.com/maps/place/Riyom+801153+%ED%8F%89%EC%9B%90+%EB%82%98%EC%9D%B4%EC%A7%80%EB%A6%AC%EC%95%84/@10.2191497,6.5033467,786358m/data=!3m1!1e3!4m6!3m5!1s0x1053bb1a7623a3a7:0xf828a1f3b17f7912!8m2!3d9.5842063!4d8.713707!16s%2Fg%2F1ywqfd8h8?authuser=0&amp;entry=ttu&amp;g_ep=EgoyMDI1MDEwMS4wIKXMDSoASAFQAw%3D%3D" TargetMode="Externa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hyperlink" Target="https://www.google.com/maps/place/Lubero,+%EC%BD%A9%EA%B3%A0+%EB%AF%BC%EC%A3%BC+%EA%B3%B5%ED%99%94%EA%B5%AD/@-2.2762219,25.3488298,1898933m/data=!3m1!1e3!4m6!3m5!1s0x19df9064dc1934b1:0x3f5c247121be1223!8m2!3d-0.1549602!4d29.2437011!16s%2Fm%2F0_s22y5?authuser=0&amp;entry=ttu&amp;g_ep=EgoyMDI1MDIxOS4xIKXMDSoASAFQAw%3D%3D" TargetMode="Externa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&#45208;&#51060;&#51648;&#47532;&#50500;_&#47112;&#50500;%20&#49380;&#47532;&#48512;&#47484;%20&#44592;&#50613;&#54616;&#47728;%202023.mp4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2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25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눅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6:31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31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남에게 대접을 받고자 하는 대로 너희도 남을 대접하라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31</a:t>
            </a:r>
            <a:r>
              <a:rPr lang="en-US" altLang="ko-KR" dirty="0">
                <a:ea typeface="맑은 고딕"/>
              </a:rPr>
              <a:t> Do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to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others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as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you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would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have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them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do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to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you.</a:t>
            </a:r>
          </a:p>
          <a:p>
            <a:pPr algn="ctr"/>
            <a:r>
              <a:rPr lang="ko-KR" altLang="en-US" dirty="0">
                <a:ea typeface="맑은 고딕"/>
              </a:rPr>
              <a:t> </a:t>
            </a:r>
            <a:r>
              <a:rPr lang="zh-CN" altLang="en-US" dirty="0">
                <a:ea typeface="맑은 고딕"/>
              </a:rPr>
              <a:t>“己所不欲，勿施于人。” </a:t>
            </a:r>
            <a:r>
              <a:rPr lang="en-US" altLang="zh-CN" dirty="0">
                <a:ea typeface="맑은 고딕"/>
              </a:rPr>
              <a:t>-</a:t>
            </a:r>
            <a:r>
              <a:rPr lang="zh-CN" altLang="en-US" dirty="0">
                <a:ea typeface="맑은 고딕"/>
              </a:rPr>
              <a:t>论语</a:t>
            </a:r>
            <a:endParaRPr lang="en-US" altLang="ko-KR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30859" y="2273311"/>
            <a:ext cx="3254191" cy="216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아라비아 반도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사미아를 위해 기도해주세요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61752" y="1891211"/>
            <a:ext cx="517407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현재 아라비아 반도에 숨어 있는 자매 사미아*를 기억해 주세요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가족에게 예수님을 믿는다는 사실이 발각되면서 사미아의 삶은 엉망이 되었고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생명의 위험은 현실이 되었습니다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안전이 염려되었던 사미아는 비밀 장소로 피신했지만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가족의 분노가 엄습해 오고 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5010" y="1945822"/>
            <a:ext cx="4182770" cy="27704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127137" y="3146568"/>
            <a:ext cx="5174074" cy="156966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피신해 있는 동안 그 발을 반석위에 세우시사 어떤 위험이나 어려움으로부터 보호해 주시도록 기도합니다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사미아의 마음이 흔들리지 않도록 하나님의 능력을 부어 주시고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위협 속에서도 믿음으로 굳건히 설 수 있도록 평안과 용기를 주시기를 기도합니다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하나님께서 개입하셔서 기적적으로 탈출할 수 있는 안전한 길을 열어 주시고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필요한 것을 공급해주시고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두려움에서 벗어날 수 있는 피난처로 인도해 주시기를 기도합니다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200" kern="100" dirty="0">
              <a:solidFill>
                <a:schemeClr val="bg1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예멘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하템을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위해 기도합니다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445807" cy="9387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dirty="0" err="1"/>
              <a:t>하템</a:t>
            </a:r>
            <a:r>
              <a:rPr lang="ko-KR" altLang="en-US" sz="1100" dirty="0"/>
              <a:t>* 형제는 깊은 비통함과 슬픔의 시간을 보내고 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하템은</a:t>
            </a:r>
            <a:r>
              <a:rPr lang="ko-KR" altLang="en-US" sz="1100" dirty="0"/>
              <a:t> 최근 예멘에서 아들을 잃는 가슴 아픈 경험을 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고통은 말로 표현할 수 없을 정도로 크며</a:t>
            </a:r>
            <a:r>
              <a:rPr lang="en-US" altLang="ko-KR" sz="1100" dirty="0"/>
              <a:t>, </a:t>
            </a:r>
            <a:r>
              <a:rPr lang="ko-KR" altLang="en-US" sz="1100" dirty="0"/>
              <a:t>극복하기 힘든 슬픔의 감정으로 괴로워하고 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하템은</a:t>
            </a:r>
            <a:r>
              <a:rPr lang="ko-KR" altLang="en-US" sz="1100" dirty="0"/>
              <a:t> 깊은 슬픔과 함께 극심한 죄책감과도 싸우고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아들을 보호할 수 있는 순간을 놓쳤거나</a:t>
            </a:r>
            <a:r>
              <a:rPr lang="en-US" altLang="ko-KR" sz="1100" dirty="0"/>
              <a:t>,</a:t>
            </a:r>
            <a:r>
              <a:rPr lang="ko-KR" altLang="en-US" sz="1100" dirty="0"/>
              <a:t> 더 할 수 있는 일이 있었을지 모른다고 생각하기 때문입니다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감정으로 인해 마치 감당하기 힘든 짐을 지고 있는 것처럼 길을 잃고 마음이 무거워졌습니다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8634" y="3738612"/>
            <a:ext cx="2597386" cy="173159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3949" y="2778163"/>
            <a:ext cx="6395800" cy="19543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dirty="0" err="1">
                <a:solidFill>
                  <a:srgbClr val="0070C0"/>
                </a:solidFill>
              </a:rPr>
              <a:t>하템을</a:t>
            </a:r>
            <a:r>
              <a:rPr lang="ko-KR" altLang="en-US" sz="1100" dirty="0">
                <a:solidFill>
                  <a:srgbClr val="0070C0"/>
                </a:solidFill>
              </a:rPr>
              <a:t> 위해 하나님의 평화가 그를 감싸고 슬픔의 깊은 상처가 치유될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 err="1">
                <a:solidFill>
                  <a:srgbClr val="0070C0"/>
                </a:solidFill>
              </a:rPr>
              <a:t>하템의</a:t>
            </a:r>
            <a:r>
              <a:rPr lang="ko-KR" altLang="en-US" sz="1100" dirty="0">
                <a:solidFill>
                  <a:srgbClr val="0070C0"/>
                </a:solidFill>
              </a:rPr>
              <a:t> 죄책감이 사라지고 하나님 아버지의 무한한 자비와 용서를 경험할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100" dirty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rgbClr val="0070C0"/>
                </a:solidFill>
              </a:rPr>
              <a:t>하템이</a:t>
            </a:r>
            <a:r>
              <a:rPr lang="ko-KR" altLang="en-US" sz="1100" dirty="0">
                <a:solidFill>
                  <a:srgbClr val="0070C0"/>
                </a:solidFill>
              </a:rPr>
              <a:t> 슬픔 속에서도 하나님이 멀리 계시지 않고 아주 가까이 계신다는 사실을 알고 평안을 찾게 해주시길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 err="1">
                <a:solidFill>
                  <a:srgbClr val="0070C0"/>
                </a:solidFill>
              </a:rPr>
              <a:t>하템이</a:t>
            </a:r>
            <a:r>
              <a:rPr lang="ko-KR" altLang="en-US" sz="1100" dirty="0">
                <a:solidFill>
                  <a:srgbClr val="0070C0"/>
                </a:solidFill>
              </a:rPr>
              <a:t> 하루하루를 견뎌낼 힘과 용기를 얻도록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하나님께서 신실하시며 이 고통스러운 여정을 함께하실 것임을 알고 견딜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rgbClr val="0070C0"/>
                </a:solidFill>
              </a:rPr>
              <a:t>하템이</a:t>
            </a:r>
            <a:r>
              <a:rPr lang="ko-KR" altLang="en-US" sz="1100" dirty="0">
                <a:solidFill>
                  <a:srgbClr val="0070C0"/>
                </a:solidFill>
              </a:rPr>
              <a:t> 교회의 사랑과 도움을 느낄 수 있도록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그리고 우리의 기도가 그에게 용기를 줄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0070C0"/>
                </a:solidFill>
              </a:rPr>
              <a:t>무엇보다도 하나님께서 </a:t>
            </a:r>
            <a:r>
              <a:rPr lang="ko-KR" altLang="en-US" sz="1100" dirty="0" err="1">
                <a:solidFill>
                  <a:srgbClr val="0070C0"/>
                </a:solidFill>
              </a:rPr>
              <a:t>하템의</a:t>
            </a:r>
            <a:r>
              <a:rPr lang="ko-KR" altLang="en-US" sz="1100" dirty="0">
                <a:solidFill>
                  <a:srgbClr val="0070C0"/>
                </a:solidFill>
              </a:rPr>
              <a:t> 피난처가 되어 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마음의 평화를 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오직 하나님만이 하실 수 있는 방법으로 그를 위로해주시고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이 슬픔의 골짜기를 걸어갈 때 희망을 회복하게 해 주시기를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pic>
        <p:nvPicPr>
          <p:cNvPr id="5" name="그림 4">
            <a:hlinkClick r:id="rId6"/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5868" y="1789118"/>
            <a:ext cx="2597385" cy="173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BD8E-47E3-7E4F-4787-F9E56A1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16C16-E5FB-6B34-A247-72771333245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574E462-0358-2589-AB53-C134D7AE8F84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BFB947-2C48-77B0-611F-EE169226A00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E7E24E8-E2E8-224C-A197-816102E0B1F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47DC8D0-2A88-5D21-8365-CF5347E33D3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8914EEF-6FD1-4126-EF10-DD3B7881161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0841F82-1E9B-556A-A6DD-AC3DC845956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5240B30-1431-26AB-0BB0-5BF7718B6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AF050CF6-0727-74CD-CEB6-19B04CA3BE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CBBA-F323-531F-D729-F06F0613A4B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DRC</a:t>
            </a:r>
            <a:r>
              <a:rPr lang="ko-KR" altLang="en-US" sz="1800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800" b="1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교회를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위해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기도해 주세요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19192-26C2-B625-50BC-71F350B36085}"/>
              </a:ext>
            </a:extLst>
          </p:cNvPr>
          <p:cNvSpPr txBox="1"/>
          <p:nvPr/>
        </p:nvSpPr>
        <p:spPr>
          <a:xfrm>
            <a:off x="1127138" y="1609545"/>
            <a:ext cx="644580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년부터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ADF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주로 베니 지역의 기독교인 마을을 공격하고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이들은 현재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루베로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 </a:t>
            </a:r>
            <a:r>
              <a:rPr lang="en-US" altLang="ko-KR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Lubero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지역과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(North Kivu)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북쪽 인접 지역인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Ituri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주까지 사람들을 살해하고 재산을 불태우고 약탈하고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ADF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표적 공격으로 기독교 신자들은 마을을 버리고 생활 환경이 매우 열악한 이재민 정착촌으로 피난처를 찾고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0B384-3F1A-9DA8-71B3-4F3C7DBDBC10}"/>
              </a:ext>
            </a:extLst>
          </p:cNvPr>
          <p:cNvSpPr txBox="1"/>
          <p:nvPr/>
        </p:nvSpPr>
        <p:spPr>
          <a:xfrm>
            <a:off x="1127138" y="2378986"/>
            <a:ext cx="6344388" cy="337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dirty="0"/>
              <a:t>또한 르완다와 연계된 반군 운동인 </a:t>
            </a:r>
            <a:r>
              <a:rPr lang="en-US" altLang="ko-KR" sz="1100" dirty="0"/>
              <a:t>M23 </a:t>
            </a:r>
            <a:r>
              <a:rPr lang="ko-KR" altLang="en-US" sz="1100" dirty="0"/>
              <a:t>운동은 </a:t>
            </a:r>
            <a:r>
              <a:rPr lang="ko-KR" altLang="en-US" sz="1100" dirty="0" err="1"/>
              <a:t>베니와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 남쪽 일부를 제외한 거의 모든 </a:t>
            </a:r>
            <a:r>
              <a:rPr lang="ko-KR" altLang="en-US" sz="1100" dirty="0" err="1"/>
              <a:t>북키부</a:t>
            </a:r>
            <a:r>
              <a:rPr lang="en-US" altLang="ko-KR" sz="1100" dirty="0"/>
              <a:t>(North Kivu) </a:t>
            </a:r>
            <a:r>
              <a:rPr lang="ko-KR" altLang="en-US" sz="1100" dirty="0"/>
              <a:t>지역을 장악하고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고마</a:t>
            </a:r>
            <a:r>
              <a:rPr lang="en-US" altLang="ko-KR" sz="1100" dirty="0"/>
              <a:t>(Goma) </a:t>
            </a:r>
            <a:r>
              <a:rPr lang="ko-KR" altLang="en-US" sz="1100" dirty="0"/>
              <a:t>대부분을 장악하고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현재 동부 지역에서 두 </a:t>
            </a:r>
            <a:r>
              <a:rPr lang="ko-KR" altLang="en-US" sz="1100" dirty="0" err="1"/>
              <a:t>번째로</a:t>
            </a:r>
            <a:r>
              <a:rPr lang="ko-KR" altLang="en-US" sz="1100" dirty="0"/>
              <a:t> 큰 도시인 </a:t>
            </a:r>
            <a:r>
              <a:rPr lang="ko-KR" altLang="en-US" sz="1100" dirty="0" err="1"/>
              <a:t>부카부</a:t>
            </a:r>
            <a:r>
              <a:rPr lang="en-US" altLang="ko-KR" sz="1100" dirty="0"/>
              <a:t>(</a:t>
            </a:r>
            <a:r>
              <a:rPr lang="en-US" altLang="ko-KR" sz="1100" dirty="0" err="1"/>
              <a:t>Bukavu</a:t>
            </a:r>
            <a:r>
              <a:rPr lang="en-US" altLang="ko-KR" sz="1100" dirty="0"/>
              <a:t>)</a:t>
            </a:r>
            <a:r>
              <a:rPr lang="ko-KR" altLang="en-US" sz="1100" dirty="0"/>
              <a:t>도 장악했습니다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신앙 때문에 특별히 기독교인을 표적으로 삼지는 않지만</a:t>
            </a:r>
            <a:r>
              <a:rPr lang="en-US" altLang="ko-KR" sz="1100" dirty="0"/>
              <a:t>, </a:t>
            </a:r>
            <a:r>
              <a:rPr lang="ko-KR" altLang="en-US" sz="1100" dirty="0"/>
              <a:t>교회는 분쟁으로 인한 불안정한 상황으로 인해 큰 영향을 받고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알려지지 않은 수의 기독교인이 사망하고 수백만 명의 이재민이 발생했으며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이 지역의 교회는 대부분의 활동을 중단해야 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고마는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수도이자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만 명 이상의 인구가 거주하는 곳입니다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르완다와의 국경과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호수 기슭에 위치하고 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금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주석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휴대폰 제조의 핵심 재료인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콜탄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등 수요가 많은 금속과 광물을 공급하는 광산과 가까워서 중요한 무역 및 교통의 중심지입니다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M23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반란이 발생했을 때 잠시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점령했지만 평화 협정이 체결된 후 철수했습니다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endParaRPr lang="en-US" altLang="ko-KR" sz="1200" dirty="0"/>
          </a:p>
          <a:p>
            <a:pPr marL="228600" indent="-228600" algn="just">
              <a:buAutoNum type="arabicPeriod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주님께서 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반군들을 다스려 주시고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완악한 마음을 부드럽게 만져 주시기를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정부 보안군이 </a:t>
            </a:r>
            <a:r>
              <a:rPr lang="ko-KR" altLang="en-US" sz="105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고마를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효율적으로 보호할 수 있도록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 지역 내 기독교인들이 불안한 상황 속에서도 굳건히 신앙을 지킬 수 있도록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절망적 상황가운데서도 교회가 굳건하게 흔들리지 않고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빛과 희망의 등불이 될 수 있도록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교회와 신자들을 해치려는 모든 계획이 무산되도록 역사해 주시기를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</a:p>
          <a:p>
            <a:pPr marL="228600" indent="-228600" algn="just">
              <a:buAutoNum type="arabicPeriod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콩고민주공화국의 평화를 주시고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필요한 지원 규모를 조사하는 최전선 파트너들을 보호해 주시도록 </a:t>
            </a:r>
            <a:endParaRPr lang="ko-KR" altLang="en-US" sz="1200" dirty="0"/>
          </a:p>
        </p:txBody>
      </p:sp>
      <p:pic>
        <p:nvPicPr>
          <p:cNvPr id="5" name="그림 4">
            <a:hlinkClick r:id="rId5"/>
            <a:extLst>
              <a:ext uri="{FF2B5EF4-FFF2-40B4-BE49-F238E27FC236}">
                <a16:creationId xmlns:a16="http://schemas.microsoft.com/office/drawing/2014/main" id="{75E79D58-AE4D-25FF-FF32-9B2ECCC652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5129" y="1690856"/>
            <a:ext cx="2571849" cy="171456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3B3B76E3-C189-2DC9-C882-3275442332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2209" y="3576206"/>
            <a:ext cx="2597687" cy="173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4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C043A-4F0C-1625-B2BA-5AD620EC7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326689-636E-922C-7888-ED88F5A6AACC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EFB4DDC-B3E4-E962-44DD-E2644652DD5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54F920D-C47E-C8B1-A9AE-3C81FE3A28A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C987E8-A826-7DD0-DC4A-E7A7F34348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536DF77-16A3-5FA3-6956-12BC58B99C2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3BB9B76-13D2-2556-31DC-4EB4A9B8DCD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5366A26-C50A-99DC-9303-ADC4B85D3EB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F088617E-408A-646B-05FD-27219CFD6B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831B97E-29EA-20BC-C548-2CD363C8AB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6BE9E-5408-5B46-8DFF-103172C7AB7F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루베로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Lubero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참수당한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70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기독교인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hlinkClick r:id="rId5"/>
            <a:extLst>
              <a:ext uri="{FF2B5EF4-FFF2-40B4-BE49-F238E27FC236}">
                <a16:creationId xmlns:a16="http://schemas.microsoft.com/office/drawing/2014/main" id="{53EB0AAB-7904-C09A-2A7A-FED3177B16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226" y="3682475"/>
            <a:ext cx="2564619" cy="17300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FE05B5B-232C-2854-0A83-F3C480DA4D64}"/>
              </a:ext>
            </a:extLst>
          </p:cNvPr>
          <p:cNvSpPr txBox="1"/>
          <p:nvPr/>
        </p:nvSpPr>
        <p:spPr>
          <a:xfrm>
            <a:off x="1077361" y="2735952"/>
            <a:ext cx="6676823" cy="33085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13</a:t>
            </a:r>
            <a:r>
              <a:rPr lang="ko-KR" altLang="en-US" sz="1100" dirty="0"/>
              <a:t>일 목요일 새벽 </a:t>
            </a:r>
            <a:r>
              <a:rPr lang="en-US" altLang="ko-KR" sz="1100" dirty="0"/>
              <a:t>4</a:t>
            </a:r>
            <a:r>
              <a:rPr lang="ko-KR" altLang="en-US" sz="1100" dirty="0"/>
              <a:t>시경</a:t>
            </a:r>
            <a:r>
              <a:rPr lang="en-US" altLang="ko-KR" sz="1100" dirty="0"/>
              <a:t>, ADF</a:t>
            </a:r>
            <a:r>
              <a:rPr lang="ko-KR" altLang="en-US" sz="1100" dirty="0"/>
              <a:t> 무장 세력이 </a:t>
            </a:r>
            <a:r>
              <a:rPr lang="ko-KR" altLang="en-US" sz="1100" dirty="0" err="1"/>
              <a:t>마이바</a:t>
            </a:r>
            <a:r>
              <a:rPr lang="en-US" altLang="ko-KR" sz="1100" dirty="0"/>
              <a:t>(</a:t>
            </a:r>
            <a:r>
              <a:rPr lang="en-US" altLang="ko-KR" sz="1100" dirty="0" err="1"/>
              <a:t>Mayba</a:t>
            </a:r>
            <a:r>
              <a:rPr lang="en-US" altLang="ko-KR" sz="1100" dirty="0"/>
              <a:t>)</a:t>
            </a:r>
            <a:r>
              <a:rPr lang="ko-KR" altLang="en-US" sz="1100" dirty="0"/>
              <a:t> 마을의 기독교인 약 </a:t>
            </a:r>
            <a:r>
              <a:rPr lang="en-US" altLang="ko-KR" sz="1100" dirty="0"/>
              <a:t>20</a:t>
            </a:r>
            <a:r>
              <a:rPr lang="ko-KR" altLang="en-US" sz="1100" dirty="0"/>
              <a:t>명을 붙잡아 묶어두었습니다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“</a:t>
            </a:r>
            <a:r>
              <a:rPr lang="ko-KR" altLang="en-US" sz="1100" dirty="0" err="1"/>
              <a:t>카르멜리</a:t>
            </a:r>
            <a:r>
              <a:rPr lang="ko-KR" altLang="en-US" sz="1100" dirty="0"/>
              <a:t> 언덕에서 무장 세력이 집집마다 찾아가 </a:t>
            </a:r>
            <a:r>
              <a:rPr lang="en-US" altLang="ko-KR" sz="1100" dirty="0"/>
              <a:t>'</a:t>
            </a:r>
            <a:r>
              <a:rPr lang="ko-KR" altLang="en-US" sz="1100" dirty="0"/>
              <a:t>나가라</a:t>
            </a:r>
            <a:r>
              <a:rPr lang="en-US" altLang="ko-KR" sz="1100" dirty="0"/>
              <a:t>, </a:t>
            </a:r>
            <a:r>
              <a:rPr lang="ko-KR" altLang="en-US" sz="1100" dirty="0"/>
              <a:t>나가서 아무 소리도 내지 마라</a:t>
            </a:r>
            <a:r>
              <a:rPr lang="en-US" altLang="ko-KR" sz="1100" dirty="0"/>
              <a:t>’</a:t>
            </a:r>
            <a:r>
              <a:rPr lang="ko-KR" altLang="en-US" sz="1100" dirty="0"/>
              <a:t>고 소리를 </a:t>
            </a:r>
            <a:r>
              <a:rPr lang="ko-KR" altLang="en-US" sz="1100" dirty="0" err="1"/>
              <a:t>질렀어요</a:t>
            </a:r>
            <a:r>
              <a:rPr lang="en-US" altLang="ko-KR" sz="1100" dirty="0"/>
              <a:t>. 20</a:t>
            </a:r>
            <a:r>
              <a:rPr lang="ko-KR" altLang="en-US" sz="1100" dirty="0"/>
              <a:t>명의 기독교인 남성과 여성이 밖으로 나왔고</a:t>
            </a:r>
            <a:r>
              <a:rPr lang="en-US" altLang="ko-KR" sz="1100" dirty="0"/>
              <a:t>,</a:t>
            </a:r>
            <a:r>
              <a:rPr lang="ko-KR" altLang="en-US" sz="1100" dirty="0"/>
              <a:t> 그들을 묶어 알 수 없는 곳으로 보냈습니다</a:t>
            </a:r>
            <a:r>
              <a:rPr lang="en-US" altLang="ko-KR" sz="1100" dirty="0"/>
              <a:t>.” </a:t>
            </a:r>
          </a:p>
          <a:p>
            <a:pPr algn="just"/>
            <a:r>
              <a:rPr lang="ko-KR" altLang="en-US" sz="1100" dirty="0"/>
              <a:t>주민들은 동요했지만</a:t>
            </a:r>
            <a:r>
              <a:rPr lang="en-US" altLang="ko-KR" sz="1100" dirty="0"/>
              <a:t>, </a:t>
            </a:r>
            <a:r>
              <a:rPr lang="ko-KR" altLang="en-US" sz="1100" dirty="0"/>
              <a:t>앞으로 할 일과 납치된 사람들을 구출할 방법을 생각하기 위해 모이기로 결정했습니다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안타깝게도 오후 </a:t>
            </a:r>
            <a:r>
              <a:rPr lang="en-US" altLang="ko-KR" sz="1100" dirty="0"/>
              <a:t>6</a:t>
            </a:r>
            <a:r>
              <a:rPr lang="ko-KR" altLang="en-US" sz="1100" dirty="0"/>
              <a:t>시경 이 모임이 진행되는 동안 </a:t>
            </a:r>
            <a:r>
              <a:rPr lang="en-US" altLang="ko-KR" sz="1100" dirty="0"/>
              <a:t>ADF </a:t>
            </a:r>
            <a:r>
              <a:rPr lang="ko-KR" altLang="en-US" sz="1100" dirty="0"/>
              <a:t>무장 세력이 마을을 포위했습니다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</a:t>
            </a:r>
            <a:r>
              <a:rPr lang="en-US" altLang="ko-KR" sz="1100" dirty="0"/>
              <a:t>, </a:t>
            </a:r>
            <a:r>
              <a:rPr lang="ko-KR" altLang="en-US" sz="1100" dirty="0"/>
              <a:t>약 </a:t>
            </a:r>
            <a:r>
              <a:rPr lang="en-US" altLang="ko-KR" sz="1100" dirty="0"/>
              <a:t>50</a:t>
            </a:r>
            <a:r>
              <a:rPr lang="ko-KR" altLang="en-US" sz="1100" dirty="0"/>
              <a:t>명의 다른 기독교인들을 붙잡아 묶어 두었습니다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현장 소식통에 의하면 포로들은 모두 </a:t>
            </a:r>
            <a:r>
              <a:rPr lang="ko-KR" altLang="en-US" sz="1100" dirty="0" err="1"/>
              <a:t>카상가</a:t>
            </a:r>
            <a:r>
              <a:rPr lang="en-US" altLang="ko-KR" sz="1100" dirty="0"/>
              <a:t>(</a:t>
            </a:r>
            <a:r>
              <a:rPr lang="en-US" altLang="ko-KR" sz="1100" dirty="0" err="1"/>
              <a:t>Kasanga</a:t>
            </a:r>
            <a:r>
              <a:rPr lang="en-US" altLang="ko-KR" sz="1100" dirty="0"/>
              <a:t>)</a:t>
            </a:r>
            <a:r>
              <a:rPr lang="ko-KR" altLang="en-US" sz="1100" dirty="0"/>
              <a:t>에 있는 개신교 교회로 끌려가 망치나 </a:t>
            </a:r>
            <a:r>
              <a:rPr lang="ko-KR" altLang="en-US" sz="1100" dirty="0" err="1"/>
              <a:t>마체테로</a:t>
            </a:r>
            <a:r>
              <a:rPr lang="ko-KR" altLang="en-US" sz="1100" dirty="0"/>
              <a:t> 살해당했습니다</a:t>
            </a:r>
            <a:r>
              <a:rPr lang="en-US" altLang="ko-KR" sz="1100" dirty="0"/>
              <a:t>. 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18</a:t>
            </a:r>
            <a:r>
              <a:rPr lang="ko-KR" altLang="en-US" sz="1100" dirty="0"/>
              <a:t>일 화요일까지 일부 가족들은 이 지역의 치안 불안으로 인해 시신을 매장하지 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기독교인들이 이 지역을 떠나 더 안전한 곳으로 피신했습니다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이번 공격은 최근 </a:t>
            </a:r>
            <a:r>
              <a:rPr lang="ko-KR" altLang="en-US" sz="1100" dirty="0" err="1"/>
              <a:t>루베로지역에서</a:t>
            </a:r>
            <a:r>
              <a:rPr lang="ko-KR" altLang="en-US" sz="1100" dirty="0"/>
              <a:t> </a:t>
            </a:r>
            <a:r>
              <a:rPr lang="en-US" altLang="ko-KR" sz="1100" dirty="0"/>
              <a:t>ADF</a:t>
            </a:r>
            <a:r>
              <a:rPr lang="ko-KR" altLang="en-US" sz="1100" dirty="0"/>
              <a:t>가 공격을 시작한 이래 가장 치명적인 공격 중 하나입니다</a:t>
            </a:r>
            <a:r>
              <a:rPr lang="en-US" altLang="ko-KR" sz="1100" dirty="0"/>
              <a:t>. 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사랑하는 가족과 재산을 잃은 사람들을 하나님께서 위로해 주시도록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ADF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위협 아래 있는 기독교 신자들의 믿음이 흔들리지 않고 견고하게 설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콩고민주공화국 동부의 불안한 상황을 위해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주님의 개입으로 공격이 멈추고 상황이 진정될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주님께서 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ADF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전사들의 마음을 부드럽게 녹여 주시고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회개하고 주님께로 돌아 오도록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ADF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전사들의 계획을 혼란하게 하시고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땅에서 흩어 주시기를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820ECD9-8F2D-5E11-3E6D-762F22661C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226" y="1950749"/>
            <a:ext cx="2564619" cy="16319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01681E-3966-0A39-A1C8-CE00F5DE0F01}"/>
              </a:ext>
            </a:extLst>
          </p:cNvPr>
          <p:cNvSpPr txBox="1"/>
          <p:nvPr/>
        </p:nvSpPr>
        <p:spPr>
          <a:xfrm>
            <a:off x="1077361" y="1635472"/>
            <a:ext cx="667683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현지 뉴스 웹사이트에 따르면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 err="1">
                <a:solidFill>
                  <a:srgbClr val="0070C0"/>
                </a:solidFill>
              </a:rPr>
              <a:t>루베로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Lubero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 지역의 </a:t>
            </a:r>
            <a:r>
              <a:rPr lang="ko-KR" altLang="en-US" sz="1100" dirty="0" err="1">
                <a:solidFill>
                  <a:srgbClr val="0070C0"/>
                </a:solidFill>
              </a:rPr>
              <a:t>바스와가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Baswagha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 부족 지역에서는 지난 한 달 동안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전사들에 의해 </a:t>
            </a:r>
            <a:r>
              <a:rPr lang="en-US" altLang="ko-KR" sz="1100" dirty="0">
                <a:solidFill>
                  <a:srgbClr val="0070C0"/>
                </a:solidFill>
              </a:rPr>
              <a:t>200</a:t>
            </a:r>
            <a:r>
              <a:rPr lang="ko-KR" altLang="en-US" sz="1100" dirty="0">
                <a:solidFill>
                  <a:srgbClr val="0070C0"/>
                </a:solidFill>
              </a:rPr>
              <a:t>명 이상이 살해되었습니다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en-US" altLang="ko-KR" sz="1100" dirty="0">
                <a:solidFill>
                  <a:srgbClr val="0070C0"/>
                </a:solidFill>
              </a:rPr>
              <a:t>ADF</a:t>
            </a:r>
            <a:r>
              <a:rPr lang="ko-KR" altLang="en-US" sz="1100" dirty="0">
                <a:solidFill>
                  <a:srgbClr val="0070C0"/>
                </a:solidFill>
              </a:rPr>
              <a:t>는 </a:t>
            </a:r>
            <a:r>
              <a:rPr lang="en-US" altLang="ko-KR" sz="1100" dirty="0">
                <a:solidFill>
                  <a:srgbClr val="0070C0"/>
                </a:solidFill>
              </a:rPr>
              <a:t>2014</a:t>
            </a:r>
            <a:r>
              <a:rPr lang="ko-KR" altLang="en-US" sz="1100" dirty="0">
                <a:solidFill>
                  <a:srgbClr val="0070C0"/>
                </a:solidFill>
              </a:rPr>
              <a:t>년에 베니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북키부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공격을 시작했으며</a:t>
            </a:r>
            <a:r>
              <a:rPr lang="en-US" altLang="ko-KR" sz="1100" dirty="0">
                <a:solidFill>
                  <a:srgbClr val="0070C0"/>
                </a:solidFill>
              </a:rPr>
              <a:t>,</a:t>
            </a:r>
            <a:r>
              <a:rPr lang="ko-KR" altLang="en-US" sz="1100" dirty="0">
                <a:solidFill>
                  <a:srgbClr val="0070C0"/>
                </a:solidFill>
              </a:rPr>
              <a:t> 수년에 걸쳐 이루무와 </a:t>
            </a:r>
            <a:r>
              <a:rPr lang="ko-KR" altLang="en-US" sz="1100" dirty="0" err="1">
                <a:solidFill>
                  <a:srgbClr val="0070C0"/>
                </a:solidFill>
              </a:rPr>
              <a:t>맘바사</a:t>
            </a:r>
            <a:r>
              <a:rPr lang="ko-KR" altLang="en-US" sz="1100" dirty="0">
                <a:solidFill>
                  <a:srgbClr val="0070C0"/>
                </a:solidFill>
              </a:rPr>
              <a:t>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이투리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 이어 현재 </a:t>
            </a:r>
            <a:r>
              <a:rPr lang="ko-KR" altLang="en-US" sz="1100" dirty="0" err="1">
                <a:solidFill>
                  <a:srgbClr val="0070C0"/>
                </a:solidFill>
              </a:rPr>
              <a:t>루베로</a:t>
            </a:r>
            <a:r>
              <a:rPr lang="ko-KR" altLang="en-US" sz="1100" dirty="0">
                <a:solidFill>
                  <a:srgbClr val="0070C0"/>
                </a:solidFill>
              </a:rPr>
              <a:t>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북키부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으로 확산되었습니다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수차례 공격으로 난민이 된 수천 명의 기독교인이 살해되고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집이 약탈당하고 불에 탔으며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학교가 이전하고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교회와 의료 시설이 폐쇄되었으며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여러 기독교인 마을이 버려졌습니다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8147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의류, 야외, 인간의 얼굴, 사람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B32CAE1-0815-B8AE-3F68-47F013A1D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051" y="3000804"/>
            <a:ext cx="2482335" cy="3313872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>
                <a:latin typeface="맑은 고딕"/>
                <a:ea typeface="맑은 고딕"/>
              </a:rPr>
              <a:t>레아 </a:t>
            </a:r>
            <a:r>
              <a:rPr lang="ko-KR" altLang="en-US" sz="1800" b="1" dirty="0" err="1">
                <a:latin typeface="맑은 고딕"/>
                <a:ea typeface="맑은 고딕"/>
              </a:rPr>
              <a:t>샤리브를</a:t>
            </a:r>
            <a:r>
              <a:rPr lang="ko-KR" altLang="en-US" sz="1800" b="1" dirty="0">
                <a:latin typeface="맑은 고딕"/>
                <a:ea typeface="맑은 고딕"/>
              </a:rPr>
              <a:t> 위해서 기도해 주세요</a:t>
            </a:r>
            <a:r>
              <a:rPr lang="en-US" altLang="ko-KR" sz="1800" b="1" dirty="0">
                <a:latin typeface="맑은 고딕"/>
                <a:ea typeface="맑은 고딕"/>
              </a:rPr>
              <a:t>!</a:t>
            </a:r>
            <a:r>
              <a:rPr lang="ko-KR" altLang="en-US" sz="1800" b="1" dirty="0">
                <a:latin typeface="맑은 고딕"/>
                <a:ea typeface="맑은 고딕"/>
              </a:rPr>
              <a:t> </a:t>
            </a:r>
            <a:r>
              <a:rPr lang="en-US" altLang="ko-KR" sz="1800" b="1" dirty="0">
                <a:latin typeface="맑은 고딕"/>
                <a:ea typeface="맑은 고딕"/>
              </a:rPr>
              <a:t> 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1213162" y="1936662"/>
            <a:ext cx="579421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rgbClr val="0070C0"/>
                </a:solidFill>
              </a:rPr>
              <a:t>2018년 레아 </a:t>
            </a:r>
            <a:r>
              <a:rPr lang="ko-KR" altLang="en-US" sz="1400" dirty="0" err="1">
                <a:solidFill>
                  <a:srgbClr val="0070C0"/>
                </a:solidFill>
              </a:rPr>
              <a:t>샤리브는</a:t>
            </a:r>
            <a:r>
              <a:rPr lang="ko-KR" altLang="en-US" sz="1400" dirty="0">
                <a:solidFill>
                  <a:srgbClr val="0070C0"/>
                </a:solidFill>
              </a:rPr>
              <a:t> 14살의 나이에 </a:t>
            </a:r>
            <a:r>
              <a:rPr lang="ko-KR" altLang="en-US" sz="1400" dirty="0" err="1">
                <a:solidFill>
                  <a:srgbClr val="0070C0"/>
                </a:solidFill>
              </a:rPr>
              <a:t>보코하람에</a:t>
            </a:r>
            <a:r>
              <a:rPr lang="ko-KR" altLang="en-US" sz="1400" dirty="0">
                <a:solidFill>
                  <a:srgbClr val="0070C0"/>
                </a:solidFill>
              </a:rPr>
              <a:t> 의해 납치되었습니다. 나이지리아 북부 </a:t>
            </a:r>
            <a:r>
              <a:rPr lang="ko-KR" altLang="en-US" sz="1400" dirty="0" err="1">
                <a:solidFill>
                  <a:srgbClr val="0070C0"/>
                </a:solidFill>
              </a:rPr>
              <a:t>다프치</a:t>
            </a:r>
            <a:r>
              <a:rPr lang="ko-KR" altLang="en-US" sz="1400" dirty="0">
                <a:solidFill>
                  <a:srgbClr val="0070C0"/>
                </a:solidFill>
              </a:rPr>
              <a:t> 지역의 학교에서 100명이 넘는 다른 여학생들과 같이 끌려가갔습니다. 한 달 간의 협상 끝에 다른 소녀들은 풀려났지만 레아는 아직도 돌아오지 못하고 있습니다. 우리의 기도는 레아에게 힘과 용기와 흔들리지 않는 믿음을 세워 줄 것입니다.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8B307-65BC-0405-56DD-AFF0C1C26303}"/>
              </a:ext>
            </a:extLst>
          </p:cNvPr>
          <p:cNvSpPr txBox="1"/>
          <p:nvPr/>
        </p:nvSpPr>
        <p:spPr>
          <a:xfrm>
            <a:off x="1213162" y="3478806"/>
            <a:ext cx="57942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ko-KR" altLang="en-US" sz="1400" dirty="0">
                <a:solidFill>
                  <a:srgbClr val="660066"/>
                </a:solidFill>
              </a:rPr>
              <a:t>레아의 믿음이 꺾이지 않게 하시고 레아를 통해서 이슬람 극단주의자들의 마음을 녹여 주시기를 기도합니다.</a:t>
            </a:r>
            <a:endParaRPr lang="ko-KR" altLang="ko-KR" sz="1400" dirty="0">
              <a:solidFill>
                <a:srgbClr val="660066"/>
              </a:solidFill>
            </a:endParaRPr>
          </a:p>
          <a:p>
            <a:pPr marL="342900" indent="-342900" algn="just">
              <a:buAutoNum type="arabicPeriod"/>
            </a:pPr>
            <a:endParaRPr lang="ko-KR" altLang="en-US" sz="1400" dirty="0">
              <a:solidFill>
                <a:srgbClr val="660066"/>
              </a:solidFill>
            </a:endParaRPr>
          </a:p>
          <a:p>
            <a:pPr marL="342900" indent="-342900" algn="just">
              <a:buAutoNum type="arabicPeriod"/>
            </a:pPr>
            <a:r>
              <a:rPr lang="ko-KR" altLang="en-US" sz="1400" dirty="0">
                <a:solidFill>
                  <a:srgbClr val="660066"/>
                </a:solidFill>
              </a:rPr>
              <a:t>레아의 어머니 레베카를 위로해 주시고, 예수 그리스도안에서 소망이 이루어지기를 기도합니다.</a:t>
            </a:r>
          </a:p>
          <a:p>
            <a:pPr marL="342900" indent="-342900" algn="just">
              <a:buAutoNum type="arabicPeriod"/>
            </a:pPr>
            <a:endParaRPr lang="ko-KR" altLang="en-US" sz="1400" dirty="0">
              <a:solidFill>
                <a:srgbClr val="660066"/>
              </a:solidFill>
            </a:endParaRPr>
          </a:p>
          <a:p>
            <a:pPr marL="342900" indent="-342900" algn="just">
              <a:buAutoNum type="arabicPeriod"/>
            </a:pPr>
            <a:r>
              <a:rPr lang="ko-KR" altLang="en-US" sz="1400" dirty="0">
                <a:solidFill>
                  <a:srgbClr val="660066"/>
                </a:solidFill>
              </a:rPr>
              <a:t>폭력으로 인해 삶의 터전을 잃고 슬픔에 잡긴 나이지리아 교회와 성도들의 마음을 위로하여 주시고, 삶의 필요들이 공급되기를 기도합니다.</a:t>
            </a:r>
          </a:p>
          <a:p>
            <a:endParaRPr lang="ko-KR" altLang="en-US" dirty="0"/>
          </a:p>
        </p:txBody>
      </p:sp>
      <p:pic>
        <p:nvPicPr>
          <p:cNvPr id="7" name="그림 6">
            <a:hlinkClick r:id="rId6" action="ppaction://hlinkfile"/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5045" y="1476509"/>
            <a:ext cx="2482341" cy="18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지역발표를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3</a:t>
            </a:r>
            <a:r>
              <a:rPr lang="ko-KR" altLang="en-US" sz="1000" dirty="0">
                <a:latin typeface="맑은 고딕"/>
                <a:ea typeface="맑은 고딕"/>
              </a:rPr>
              <a:t>월부터 매월 전국 도시를 순회하며 지역별 </a:t>
            </a:r>
            <a:r>
              <a:rPr lang="en-US" altLang="ko-KR" sz="1000" dirty="0">
                <a:latin typeface="맑은 고딕"/>
                <a:ea typeface="맑은 고딕"/>
              </a:rPr>
              <a:t>WWL </a:t>
            </a:r>
            <a:r>
              <a:rPr lang="ko-KR" altLang="en-US" sz="1000" dirty="0">
                <a:latin typeface="맑은 고딕"/>
                <a:ea typeface="맑은 고딕"/>
              </a:rPr>
              <a:t>발표를 목표로 교회들을 접촉하고 있습니다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인천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익산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춘천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부산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</a:t>
            </a:r>
            <a:r>
              <a:rPr lang="ko-KR" altLang="en-US" sz="1000" dirty="0" err="1">
                <a:latin typeface="맑은 고딕"/>
                <a:ea typeface="맑은 고딕"/>
              </a:rPr>
              <a:t>붙여주시기를</a:t>
            </a:r>
            <a:r>
              <a:rPr lang="ko-KR" altLang="en-US" sz="1000" dirty="0">
                <a:latin typeface="맑은 고딕"/>
                <a:ea typeface="맑은 고딕"/>
              </a:rPr>
              <a:t>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부터 한국교회 북한선교 이해와 통일 준비에 도움이 되고자 북한선교학교를 개최합니다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기도해 주세요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준비시켜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25/2/2025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2352</TotalTime>
  <Words>1476</Words>
  <Application>Microsoft Office PowerPoint</Application>
  <PresentationFormat>와이드스크린</PresentationFormat>
  <Paragraphs>83</Paragraphs>
  <Slides>11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0" baseType="lpstr">
      <vt:lpstr>NanumGothicExtraBold</vt:lpstr>
      <vt:lpstr>Gulim</vt:lpstr>
      <vt:lpstr>맑은 고딕</vt:lpstr>
      <vt:lpstr>맑은 고딕</vt:lpstr>
      <vt:lpstr>Aharoni</vt:lpstr>
      <vt:lpstr>Arial</vt:lpstr>
      <vt:lpstr>Helvetica</vt:lpstr>
      <vt:lpstr>roboto</vt:lpstr>
      <vt:lpstr>Office 테마</vt:lpstr>
      <vt:lpstr>Prayer Meeting  for Persecuted Church Worldwide 박해받는 교회를 위한 화요기도모임</vt:lpstr>
      <vt:lpstr>순서</vt:lpstr>
      <vt:lpstr>눅6:31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308</cp:revision>
  <dcterms:created xsi:type="dcterms:W3CDTF">2024-07-08T04:53:18Z</dcterms:created>
  <dcterms:modified xsi:type="dcterms:W3CDTF">2025-02-25T06:29:17Z</dcterms:modified>
</cp:coreProperties>
</file>