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83" r:id="rId4"/>
    <p:sldId id="373" r:id="rId5"/>
    <p:sldId id="374" r:id="rId6"/>
    <p:sldId id="2514" r:id="rId7"/>
    <p:sldId id="2519" r:id="rId8"/>
    <p:sldId id="2505" r:id="rId9"/>
    <p:sldId id="2517" r:id="rId10"/>
    <p:sldId id="2520" r:id="rId11"/>
    <p:sldId id="2521" r:id="rId12"/>
    <p:sldId id="2462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2025-03-06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5A2E-53BA-28B3-119C-FE3A2D4D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16AC1-8AE1-EE7A-3035-CE3FB83A7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CF23EF-122C-A186-2B96-C04E91EF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F2D37-D981-9353-02F6-7222CAEF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74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873A1-C63B-6B53-7A67-D4C777CF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7042340-DDB2-FF32-3ADB-0D74BB3E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85A53FB-2811-22D9-F2C2-DD450DF94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3F4B55-5BBD-B216-8293-30841BA7F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03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키르기스스탄은 중앙아시아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개국 중 네 </a:t>
            </a:r>
            <a:r>
              <a:rPr lang="ko-KR" altLang="en-US" sz="12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번째로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넓은 면적을 가지고 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정부 통계에 따르면 인구는 약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600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만 명으로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개국 중 네 </a:t>
            </a:r>
            <a:r>
              <a:rPr lang="ko-KR" altLang="en-US" sz="12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번째로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많은 인구가 거주하고 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 인구의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70%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이상이 키르기스 민족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약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15%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 우즈벡 민족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대부분 수니파 무슬림 출신으로 알려져 있음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이며 러시아인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러시아 정교회 또는 기타 기독교 출신으로 알려져 있음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과 기타 민족의 비율은 훨씬 적다고 합니다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인구의 약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3%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다른 종교적 배경을 가진 것으로 추정됩니다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국가 보복이 두려워 익명을 원한 한 개신교인은 “전국 각지에서 </a:t>
            </a:r>
            <a:r>
              <a:rPr lang="ko-KR" altLang="en-US" sz="12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키르기스족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기독교인을 강제로 이슬람으로 </a:t>
            </a:r>
            <a:r>
              <a:rPr lang="ko-KR" altLang="en-US" sz="12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개종시키려는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폭도들의 구체적인 위협이 있다”고 말했습니다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한 사례에서는 한 폭도들이 </a:t>
            </a:r>
            <a:r>
              <a:rPr lang="ko-KR" altLang="en-US" sz="12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키르기즈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민족 기독교인들에게 이슬람으로 개종하지 않으면 집에서 쫓겨날 것이라고 협박했습니다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개신교도들은 현지 당국이 “폭도들을 진정시키고 양측이 화해하도록 </a:t>
            </a:r>
            <a:r>
              <a:rPr lang="ko-KR" altLang="en-US" sz="12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했다”고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말했지만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당국은 가해자들을 기소하지 않았습니다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2025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종교법 제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9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조는 두 가지 형태의 합법적인 종교 단체를 명시하고 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:-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 종교 단체는 등록한 행정 구역 내에서만 활동할 수 있으며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한 지역에 거주하는 성인 시민 설립자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500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 이상이 필요합니다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(2008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종교법에서는 전국에 거주하는 성인 설립자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200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필요했습니다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.)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중앙 영적 행정기관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제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23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조에 따라 범죄 기록이 있는 사람은 설립자나 종교 공동체 지도자로 활동할 수 없습니다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2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endParaRPr lang="en-US" altLang="ko-KR" sz="12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6D7D5-5245-E05E-B670-A836280B9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5611869-A6B0-9AB9-AEF1-6A547281E3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0F235CF-9530-86E4-F465-29227DBCC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7FC8F34-BA6D-125A-46C5-E7A7A8D225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366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2025-03-06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s://www.google.com/maps/place/Riyom+801153+%ED%8F%89%EC%9B%90+%EB%82%98%EC%9D%B4%EC%A7%80%EB%A6%AC%EC%95%84/@10.2191497,6.5033467,786358m/data=!3m1!1e3!4m6!3m5!1s0x1053bb1a7623a3a7:0xf828a1f3b17f7912!8m2!3d9.5842063!4d8.713707!16s%2Fg%2F1ywqfd8h8?authuser=0&amp;entry=ttu&amp;g_ep=EgoyMDI1MDEwMS4wIKXMDSoASAFQAw%3D%3D" TargetMode="Externa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hyperlink" Target="https://www.google.com/maps/place/Lubero,+%EC%BD%A9%EA%B3%A0+%EB%AF%BC%EC%A3%BC+%EA%B3%B5%ED%99%94%EA%B5%AD/@-2.2762219,25.3488298,1898933m/data=!3m1!1e3!4m6!3m5!1s0x19df9064dc1934b1:0x3f5c247121be1223!8m2!3d-0.1549602!4d29.2437011!16s%2Fm%2F0_s22y5?authuser=0&amp;entry=ttu&amp;g_ep=EgoyMDI1MDIxOS4xIKXMDSoASAFQAw%3D%3D" TargetMode="Externa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hyperlink" Target="https://www.google.com/maps/place/Riyom+801153+%ED%8F%89%EC%9B%90+%EB%82%98%EC%9D%B4%EC%A7%80%EB%A6%AC%EC%95%84/@10.2191497,6.5033467,786358m/data=!3m1!1e3!4m6!3m5!1s0x1053bb1a7623a3a7:0xf828a1f3b17f7912!8m2!3d9.5842063!4d8.713707!16s%2Fg%2F1ywqfd8h8?authuser=0&amp;entry=ttu&amp;g_ep=EgoyMDI1MDEwMS4wIKXMDSoASAFQAw%3D%3D" TargetMode="Externa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hyperlink" Target="&#45208;&#51060;&#51648;&#47532;&#50500;_&#47112;&#50500;%20&#49380;&#47532;&#48512;&#47484;%20&#44592;&#50613;&#54616;&#47728;%202023.mp4" TargetMode="Externa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3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4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눅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19:21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21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이는 당신이 엄한 사람인 것을 내가 무서워함이라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당신은 두지 않은 것을 취하고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심지 않은 것을 거두나이다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21</a:t>
            </a:r>
            <a:r>
              <a:rPr lang="en-US" altLang="ko-KR" dirty="0">
                <a:ea typeface="맑은 고딕"/>
              </a:rPr>
              <a:t> I was afraid of you, because you are a hard man. You take out what you did not put in and reap what did not sow.</a:t>
            </a:r>
          </a:p>
          <a:p>
            <a:pPr algn="ctr"/>
            <a:endParaRPr lang="en-US" altLang="ko-KR" dirty="0">
              <a:ea typeface="맑은 고딕"/>
            </a:endParaRPr>
          </a:p>
          <a:p>
            <a:pPr algn="ctr"/>
            <a:r>
              <a:rPr lang="en-US" altLang="ko-KR" dirty="0">
                <a:ea typeface="맑은 고딕"/>
              </a:rPr>
              <a:t>How have you misread Jesus?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30859" y="2273311"/>
            <a:ext cx="3254191" cy="216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BD8E-47E3-7E4F-4787-F9E56A1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16C16-E5FB-6B34-A247-72771333245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574E462-0358-2589-AB53-C134D7AE8F84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BFB947-2C48-77B0-611F-EE169226A00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E7E24E8-E2E8-224C-A197-816102E0B1F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47DC8D0-2A88-5D21-8365-CF5347E33D3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8914EEF-6FD1-4126-EF10-DD3B7881161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0841F82-1E9B-556A-A6DD-AC3DC845956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5240B30-1431-26AB-0BB0-5BF7718B6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AF050CF6-0727-74CD-CEB6-19B04CA3BE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CBBA-F323-531F-D729-F06F0613A4B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DRC</a:t>
            </a:r>
            <a:r>
              <a:rPr lang="ko-KR" altLang="en-US" sz="1800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800" b="1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교회를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위해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기도해 주세요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19192-26C2-B625-50BC-71F350B36085}"/>
              </a:ext>
            </a:extLst>
          </p:cNvPr>
          <p:cNvSpPr txBox="1"/>
          <p:nvPr/>
        </p:nvSpPr>
        <p:spPr>
          <a:xfrm>
            <a:off x="1127138" y="1609545"/>
            <a:ext cx="644580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년부터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ADF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주로 베니 지역의 기독교인 마을을 공격하고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이들은 현재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루베로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 </a:t>
            </a:r>
            <a:r>
              <a:rPr lang="en-US" altLang="ko-KR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Lubero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지역과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(North Kivu)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북쪽 인접 지역인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Ituri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주까지 사람들을 살해하고 재산을 불태우고 약탈하고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ADF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표적 공격으로 기독교 신자들은 마을을 버리고 생활 환경이 매우 열악한 이재민 정착촌으로 피난처를 찾고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0B384-3F1A-9DA8-71B3-4F3C7DBDBC10}"/>
              </a:ext>
            </a:extLst>
          </p:cNvPr>
          <p:cNvSpPr txBox="1"/>
          <p:nvPr/>
        </p:nvSpPr>
        <p:spPr>
          <a:xfrm>
            <a:off x="1127138" y="2378986"/>
            <a:ext cx="6344388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dirty="0"/>
              <a:t>또한 르완다와 연계된 반군 운동인 </a:t>
            </a:r>
            <a:r>
              <a:rPr lang="en-US" altLang="ko-KR" sz="1100" dirty="0"/>
              <a:t>M23 </a:t>
            </a:r>
            <a:r>
              <a:rPr lang="ko-KR" altLang="en-US" sz="1100" dirty="0"/>
              <a:t>운동은 </a:t>
            </a:r>
            <a:r>
              <a:rPr lang="ko-KR" altLang="en-US" sz="1100" dirty="0" err="1"/>
              <a:t>베니와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 남쪽 일부를 제외한 거의 모든 </a:t>
            </a:r>
            <a:r>
              <a:rPr lang="ko-KR" altLang="en-US" sz="1100" dirty="0" err="1"/>
              <a:t>북키부</a:t>
            </a:r>
            <a:r>
              <a:rPr lang="en-US" altLang="ko-KR" sz="1100" dirty="0"/>
              <a:t>(North Kivu) </a:t>
            </a:r>
            <a:r>
              <a:rPr lang="ko-KR" altLang="en-US" sz="1100" dirty="0"/>
              <a:t>지역을 장악하고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고마</a:t>
            </a:r>
            <a:r>
              <a:rPr lang="en-US" altLang="ko-KR" sz="1100" dirty="0"/>
              <a:t>(Goma) </a:t>
            </a:r>
            <a:r>
              <a:rPr lang="ko-KR" altLang="en-US" sz="1100" dirty="0"/>
              <a:t>대부분을 장악하고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현재 동부 지역에서 두 </a:t>
            </a:r>
            <a:r>
              <a:rPr lang="ko-KR" altLang="en-US" sz="1100" dirty="0" err="1"/>
              <a:t>번째로</a:t>
            </a:r>
            <a:r>
              <a:rPr lang="ko-KR" altLang="en-US" sz="1100" dirty="0"/>
              <a:t> 큰 도시인 </a:t>
            </a:r>
            <a:r>
              <a:rPr lang="ko-KR" altLang="en-US" sz="1100" dirty="0" err="1"/>
              <a:t>부카부</a:t>
            </a:r>
            <a:r>
              <a:rPr lang="en-US" altLang="ko-KR" sz="1100" dirty="0"/>
              <a:t>(</a:t>
            </a:r>
            <a:r>
              <a:rPr lang="en-US" altLang="ko-KR" sz="1100" dirty="0" err="1"/>
              <a:t>Bukavu</a:t>
            </a:r>
            <a:r>
              <a:rPr lang="en-US" altLang="ko-KR" sz="1100" dirty="0"/>
              <a:t>)</a:t>
            </a:r>
            <a:r>
              <a:rPr lang="ko-KR" altLang="en-US" sz="1100" dirty="0"/>
              <a:t>도 장악했습니다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신앙 때문에 특별히 기독교인을 표적으로 삼지는 않지만</a:t>
            </a:r>
            <a:r>
              <a:rPr lang="en-US" altLang="ko-KR" sz="1100" dirty="0"/>
              <a:t>, </a:t>
            </a:r>
            <a:r>
              <a:rPr lang="ko-KR" altLang="en-US" sz="1100" dirty="0"/>
              <a:t>교회는 분쟁으로 인한 불안정한 상황으로 인해 큰 영향을 받고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알려지지 않은 수의 기독교인이 사망하고 수백만 명의 이재민이 발생했으며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이 지역의 교회는 대부분의 활동을 중단해야 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고마는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수도이자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만 명 이상의 인구가 거주하는 곳입니다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르완다와의 국경과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호수 기슭에 위치하고 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금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주석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휴대폰 제조의 핵심 재료인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콜탄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등 수요가 많은 금속과 광물을 공급하는 광산과 가까워서 중요한 무역 및 교통의 중심지입니다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M23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반란이 발생했을 때 잠시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점령했지만 평화 협정이 체결된 후 철수했습니다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endParaRPr lang="en-US" altLang="ko-KR" sz="12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주님께서 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반군들을 다스려 주시고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완악한 마음을 부드럽게 만져 주시기를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교회와 신자들을 해치려는 모든 계획이 무산되도록 역사해 주시기를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</a:p>
          <a:p>
            <a:pPr algn="just"/>
            <a:endParaRPr lang="en-US" altLang="ko-KR" sz="105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 지역 내 기독교인들이 불안한 상황 속에서도 굳건히 신앙을 지킬 수 있도록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절망적 상황가운데서도 교회가 굳건하게 흔들리지 않고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빛과 희망의 등불이 될 수 있도록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endParaRPr lang="en-US" altLang="ko-KR" sz="105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hlinkClick r:id="rId5"/>
            <a:extLst>
              <a:ext uri="{FF2B5EF4-FFF2-40B4-BE49-F238E27FC236}">
                <a16:creationId xmlns:a16="http://schemas.microsoft.com/office/drawing/2014/main" id="{75E79D58-AE4D-25FF-FF32-9B2ECCC652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5129" y="1690856"/>
            <a:ext cx="2571849" cy="171456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3B3B76E3-C189-2DC9-C882-3275442332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2209" y="3576206"/>
            <a:ext cx="2597687" cy="173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340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C043A-4F0C-1625-B2BA-5AD620EC7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326689-636E-922C-7888-ED88F5A6AACC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EFB4DDC-B3E4-E962-44DD-E2644652DD5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54F920D-C47E-C8B1-A9AE-3C81FE3A28A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C987E8-A826-7DD0-DC4A-E7A7F34348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536DF77-16A3-5FA3-6956-12BC58B99C2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3BB9B76-13D2-2556-31DC-4EB4A9B8DCD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5366A26-C50A-99DC-9303-ADC4B85D3EB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F088617E-408A-646B-05FD-27219CFD6B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831B97E-29EA-20BC-C548-2CD363C8AB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6BE9E-5408-5B46-8DFF-103172C7AB7F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루베로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Lubero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참수당한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70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기독교인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hlinkClick r:id="rId5"/>
            <a:extLst>
              <a:ext uri="{FF2B5EF4-FFF2-40B4-BE49-F238E27FC236}">
                <a16:creationId xmlns:a16="http://schemas.microsoft.com/office/drawing/2014/main" id="{53EB0AAB-7904-C09A-2A7A-FED3177B16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226" y="3682475"/>
            <a:ext cx="2564619" cy="17300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FE05B5B-232C-2854-0A83-F3C480DA4D64}"/>
              </a:ext>
            </a:extLst>
          </p:cNvPr>
          <p:cNvSpPr txBox="1"/>
          <p:nvPr/>
        </p:nvSpPr>
        <p:spPr>
          <a:xfrm>
            <a:off x="1077361" y="2735952"/>
            <a:ext cx="6676823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13</a:t>
            </a:r>
            <a:r>
              <a:rPr lang="ko-KR" altLang="en-US" sz="1100" dirty="0"/>
              <a:t>일 목요일 새벽 </a:t>
            </a:r>
            <a:r>
              <a:rPr lang="en-US" altLang="ko-KR" sz="1100" dirty="0"/>
              <a:t>4</a:t>
            </a:r>
            <a:r>
              <a:rPr lang="ko-KR" altLang="en-US" sz="1100" dirty="0"/>
              <a:t>시경</a:t>
            </a:r>
            <a:r>
              <a:rPr lang="en-US" altLang="ko-KR" sz="1100" dirty="0"/>
              <a:t>, ADF</a:t>
            </a:r>
            <a:r>
              <a:rPr lang="ko-KR" altLang="en-US" sz="1100" dirty="0"/>
              <a:t> 무장 세력이 </a:t>
            </a:r>
            <a:r>
              <a:rPr lang="ko-KR" altLang="en-US" sz="1100" dirty="0" err="1"/>
              <a:t>마이바</a:t>
            </a:r>
            <a:r>
              <a:rPr lang="en-US" altLang="ko-KR" sz="1100" dirty="0"/>
              <a:t>(</a:t>
            </a:r>
            <a:r>
              <a:rPr lang="en-US" altLang="ko-KR" sz="1100" dirty="0" err="1"/>
              <a:t>Mayba</a:t>
            </a:r>
            <a:r>
              <a:rPr lang="en-US" altLang="ko-KR" sz="1100" dirty="0"/>
              <a:t>)</a:t>
            </a:r>
            <a:r>
              <a:rPr lang="ko-KR" altLang="en-US" sz="1100" dirty="0"/>
              <a:t> 마을의 기독교인 약 </a:t>
            </a:r>
            <a:r>
              <a:rPr lang="en-US" altLang="ko-KR" sz="1100" dirty="0"/>
              <a:t>20</a:t>
            </a:r>
            <a:r>
              <a:rPr lang="ko-KR" altLang="en-US" sz="1100" dirty="0"/>
              <a:t>명을 붙잡아 묶어두었습니다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“</a:t>
            </a:r>
            <a:r>
              <a:rPr lang="ko-KR" altLang="en-US" sz="1100" dirty="0" err="1"/>
              <a:t>카르멜리</a:t>
            </a:r>
            <a:r>
              <a:rPr lang="ko-KR" altLang="en-US" sz="1100" dirty="0"/>
              <a:t> 언덕에서 무장 세력이 집집마다 찾아가 </a:t>
            </a:r>
            <a:r>
              <a:rPr lang="en-US" altLang="ko-KR" sz="1100" dirty="0"/>
              <a:t>'</a:t>
            </a:r>
            <a:r>
              <a:rPr lang="ko-KR" altLang="en-US" sz="1100" dirty="0"/>
              <a:t>나가라</a:t>
            </a:r>
            <a:r>
              <a:rPr lang="en-US" altLang="ko-KR" sz="1100" dirty="0"/>
              <a:t>, </a:t>
            </a:r>
            <a:r>
              <a:rPr lang="ko-KR" altLang="en-US" sz="1100" dirty="0"/>
              <a:t>나가서 아무 소리도 내지 마라</a:t>
            </a:r>
            <a:r>
              <a:rPr lang="en-US" altLang="ko-KR" sz="1100" dirty="0"/>
              <a:t>’</a:t>
            </a:r>
            <a:r>
              <a:rPr lang="ko-KR" altLang="en-US" sz="1100" dirty="0"/>
              <a:t>고 소리를 </a:t>
            </a:r>
            <a:r>
              <a:rPr lang="ko-KR" altLang="en-US" sz="1100" dirty="0" err="1"/>
              <a:t>질렀어요</a:t>
            </a:r>
            <a:r>
              <a:rPr lang="en-US" altLang="ko-KR" sz="1100" dirty="0"/>
              <a:t>. 20</a:t>
            </a:r>
            <a:r>
              <a:rPr lang="ko-KR" altLang="en-US" sz="1100" dirty="0"/>
              <a:t>명의 기독교인 남성과 여성이 밖으로 나왔고</a:t>
            </a:r>
            <a:r>
              <a:rPr lang="en-US" altLang="ko-KR" sz="1100" dirty="0"/>
              <a:t>,</a:t>
            </a:r>
            <a:r>
              <a:rPr lang="ko-KR" altLang="en-US" sz="1100" dirty="0"/>
              <a:t> 그들을 묶어 알 수 없는 곳으로 보냈습니다</a:t>
            </a:r>
            <a:r>
              <a:rPr lang="en-US" altLang="ko-KR" sz="1100" dirty="0"/>
              <a:t>.” </a:t>
            </a:r>
          </a:p>
          <a:p>
            <a:pPr algn="just"/>
            <a:r>
              <a:rPr lang="ko-KR" altLang="en-US" sz="1100" dirty="0"/>
              <a:t>주민들은 동요했지만</a:t>
            </a:r>
            <a:r>
              <a:rPr lang="en-US" altLang="ko-KR" sz="1100" dirty="0"/>
              <a:t>, </a:t>
            </a:r>
            <a:r>
              <a:rPr lang="ko-KR" altLang="en-US" sz="1100" dirty="0"/>
              <a:t>앞으로 할 일과 납치된 사람들을 구출할 방법을 생각하기 위해 모이기로 결정했습니다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안타깝게도 오후 </a:t>
            </a:r>
            <a:r>
              <a:rPr lang="en-US" altLang="ko-KR" sz="1100" dirty="0"/>
              <a:t>6</a:t>
            </a:r>
            <a:r>
              <a:rPr lang="ko-KR" altLang="en-US" sz="1100" dirty="0"/>
              <a:t>시경 이 모임이 진행되는 동안 </a:t>
            </a:r>
            <a:r>
              <a:rPr lang="en-US" altLang="ko-KR" sz="1100" dirty="0"/>
              <a:t>ADF </a:t>
            </a:r>
            <a:r>
              <a:rPr lang="ko-KR" altLang="en-US" sz="1100" dirty="0"/>
              <a:t>무장 세력이 마을을 포위했습니다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</a:t>
            </a:r>
            <a:r>
              <a:rPr lang="en-US" altLang="ko-KR" sz="1100" dirty="0"/>
              <a:t>, </a:t>
            </a:r>
            <a:r>
              <a:rPr lang="ko-KR" altLang="en-US" sz="1100" dirty="0"/>
              <a:t>약 </a:t>
            </a:r>
            <a:r>
              <a:rPr lang="en-US" altLang="ko-KR" sz="1100" dirty="0"/>
              <a:t>50</a:t>
            </a:r>
            <a:r>
              <a:rPr lang="ko-KR" altLang="en-US" sz="1100" dirty="0"/>
              <a:t>명의 다른 기독교인들을 붙잡아 묶어 두었습니다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현장 소식통에 의하면 포로들은 모두 </a:t>
            </a:r>
            <a:r>
              <a:rPr lang="ko-KR" altLang="en-US" sz="1100" dirty="0" err="1"/>
              <a:t>카상가</a:t>
            </a:r>
            <a:r>
              <a:rPr lang="en-US" altLang="ko-KR" sz="1100" dirty="0"/>
              <a:t>(</a:t>
            </a:r>
            <a:r>
              <a:rPr lang="en-US" altLang="ko-KR" sz="1100" dirty="0" err="1"/>
              <a:t>Kasanga</a:t>
            </a:r>
            <a:r>
              <a:rPr lang="en-US" altLang="ko-KR" sz="1100" dirty="0"/>
              <a:t>)</a:t>
            </a:r>
            <a:r>
              <a:rPr lang="ko-KR" altLang="en-US" sz="1100" dirty="0"/>
              <a:t>에 있는 개신교 교회로 끌려가 망치나 </a:t>
            </a:r>
            <a:r>
              <a:rPr lang="ko-KR" altLang="en-US" sz="1100" dirty="0" err="1"/>
              <a:t>마체테로</a:t>
            </a:r>
            <a:r>
              <a:rPr lang="ko-KR" altLang="en-US" sz="1100" dirty="0"/>
              <a:t> 살해당했습니다</a:t>
            </a:r>
            <a:r>
              <a:rPr lang="en-US" altLang="ko-KR" sz="1100" dirty="0"/>
              <a:t>. 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18</a:t>
            </a:r>
            <a:r>
              <a:rPr lang="ko-KR" altLang="en-US" sz="1100" dirty="0"/>
              <a:t>일 화요일까지 일부 가족들은 이 지역의 치안 불안으로 인해 시신을 매장하지 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기독교인들이 이 지역을 떠나 더 안전한 곳으로 피신했습니다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이번 공격은 최근 </a:t>
            </a:r>
            <a:r>
              <a:rPr lang="ko-KR" altLang="en-US" sz="1100" dirty="0" err="1"/>
              <a:t>루베로지역에서</a:t>
            </a:r>
            <a:r>
              <a:rPr lang="ko-KR" altLang="en-US" sz="1100" dirty="0"/>
              <a:t> </a:t>
            </a:r>
            <a:r>
              <a:rPr lang="en-US" altLang="ko-KR" sz="1100" dirty="0"/>
              <a:t>ADF</a:t>
            </a:r>
            <a:r>
              <a:rPr lang="ko-KR" altLang="en-US" sz="1100" dirty="0"/>
              <a:t>가 공격을 시작한 이래 가장 치명적인 공격 중 하나입니다</a:t>
            </a:r>
            <a:r>
              <a:rPr lang="en-US" altLang="ko-KR" sz="1100" dirty="0"/>
              <a:t>. 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사건이 전 세계에 보도된 후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오픈도어는 이 사건을 더 자세히 확인하고자 하는 언론과 옹호 단체의 요청을 받았습니다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현지의 협조를 구하고 대화할 수 있는 적절한 사람을 찾을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지역은 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ADF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와 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전투로 인해 불안정한 상황입니다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 지역을 가장 잘 지원할 수 있는 방법을 조사하는 사역자들을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혼란스러운 시기에 하나님의 힘과 지혜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마음을 부어 주시기를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820ECD9-8F2D-5E11-3E6D-762F22661C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226" y="1950749"/>
            <a:ext cx="2564619" cy="16319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01681E-3966-0A39-A1C8-CE00F5DE0F01}"/>
              </a:ext>
            </a:extLst>
          </p:cNvPr>
          <p:cNvSpPr txBox="1"/>
          <p:nvPr/>
        </p:nvSpPr>
        <p:spPr>
          <a:xfrm>
            <a:off x="1077361" y="1635472"/>
            <a:ext cx="667683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현지 뉴스 웹사이트에 따르면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 err="1">
                <a:solidFill>
                  <a:srgbClr val="0070C0"/>
                </a:solidFill>
              </a:rPr>
              <a:t>루베로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Lubero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 지역의 </a:t>
            </a:r>
            <a:r>
              <a:rPr lang="ko-KR" altLang="en-US" sz="1100" dirty="0" err="1">
                <a:solidFill>
                  <a:srgbClr val="0070C0"/>
                </a:solidFill>
              </a:rPr>
              <a:t>바스와가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Baswagha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 부족 지역에서는 지난 한 달 동안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전사들에 의해 </a:t>
            </a:r>
            <a:r>
              <a:rPr lang="en-US" altLang="ko-KR" sz="1100" dirty="0">
                <a:solidFill>
                  <a:srgbClr val="0070C0"/>
                </a:solidFill>
              </a:rPr>
              <a:t>200</a:t>
            </a:r>
            <a:r>
              <a:rPr lang="ko-KR" altLang="en-US" sz="1100" dirty="0">
                <a:solidFill>
                  <a:srgbClr val="0070C0"/>
                </a:solidFill>
              </a:rPr>
              <a:t>명 이상이 살해되었습니다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en-US" altLang="ko-KR" sz="1100" dirty="0">
                <a:solidFill>
                  <a:srgbClr val="0070C0"/>
                </a:solidFill>
              </a:rPr>
              <a:t>ADF</a:t>
            </a:r>
            <a:r>
              <a:rPr lang="ko-KR" altLang="en-US" sz="1100" dirty="0">
                <a:solidFill>
                  <a:srgbClr val="0070C0"/>
                </a:solidFill>
              </a:rPr>
              <a:t>는 </a:t>
            </a:r>
            <a:r>
              <a:rPr lang="en-US" altLang="ko-KR" sz="1100" dirty="0">
                <a:solidFill>
                  <a:srgbClr val="0070C0"/>
                </a:solidFill>
              </a:rPr>
              <a:t>2014</a:t>
            </a:r>
            <a:r>
              <a:rPr lang="ko-KR" altLang="en-US" sz="1100" dirty="0">
                <a:solidFill>
                  <a:srgbClr val="0070C0"/>
                </a:solidFill>
              </a:rPr>
              <a:t>년에 베니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북키부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공격을 시작했으며</a:t>
            </a:r>
            <a:r>
              <a:rPr lang="en-US" altLang="ko-KR" sz="1100" dirty="0">
                <a:solidFill>
                  <a:srgbClr val="0070C0"/>
                </a:solidFill>
              </a:rPr>
              <a:t>,</a:t>
            </a:r>
            <a:r>
              <a:rPr lang="ko-KR" altLang="en-US" sz="1100" dirty="0">
                <a:solidFill>
                  <a:srgbClr val="0070C0"/>
                </a:solidFill>
              </a:rPr>
              <a:t> 수년에 걸쳐 이루무와 </a:t>
            </a:r>
            <a:r>
              <a:rPr lang="ko-KR" altLang="en-US" sz="1100" dirty="0" err="1">
                <a:solidFill>
                  <a:srgbClr val="0070C0"/>
                </a:solidFill>
              </a:rPr>
              <a:t>맘바사</a:t>
            </a:r>
            <a:r>
              <a:rPr lang="ko-KR" altLang="en-US" sz="1100" dirty="0">
                <a:solidFill>
                  <a:srgbClr val="0070C0"/>
                </a:solidFill>
              </a:rPr>
              <a:t>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이투리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 이어 현재 </a:t>
            </a:r>
            <a:r>
              <a:rPr lang="ko-KR" altLang="en-US" sz="1100" dirty="0" err="1">
                <a:solidFill>
                  <a:srgbClr val="0070C0"/>
                </a:solidFill>
              </a:rPr>
              <a:t>루베로</a:t>
            </a:r>
            <a:r>
              <a:rPr lang="ko-KR" altLang="en-US" sz="1100" dirty="0">
                <a:solidFill>
                  <a:srgbClr val="0070C0"/>
                </a:solidFill>
              </a:rPr>
              <a:t>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북키부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으로 확산되었습니다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수차례 공격으로 난민이 된 수천 명의 기독교인이 살해되고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집이 약탈당하고 불에 탔으며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학교가 이전하고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교회와 의료 시설이 폐쇄되었으며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여러 기독교인 마을이 버려졌습니다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8147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라오스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소수민족 교회 지도자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4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지난해 체포된 후 아직도 수감 중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88326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dirty="0" err="1"/>
              <a:t>라후</a:t>
            </a:r>
            <a:r>
              <a:rPr lang="en-US" altLang="ko-KR" sz="1100" dirty="0"/>
              <a:t>(</a:t>
            </a:r>
            <a:r>
              <a:rPr lang="en-US" altLang="ko-KR" sz="1100" b="1" i="0" dirty="0" err="1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Lahu</a:t>
            </a:r>
            <a:r>
              <a:rPr lang="en-US" altLang="ko-KR" sz="1100" dirty="0"/>
              <a:t>)</a:t>
            </a:r>
            <a:r>
              <a:rPr lang="ko-KR" altLang="en-US" sz="1100" dirty="0"/>
              <a:t> 부족의 기독교 지도자 </a:t>
            </a:r>
            <a:r>
              <a:rPr lang="en-US" altLang="ko-KR" sz="1100" dirty="0"/>
              <a:t>4</a:t>
            </a:r>
            <a:r>
              <a:rPr lang="ko-KR" altLang="en-US" sz="1100" dirty="0"/>
              <a:t>명이 </a:t>
            </a: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 </a:t>
            </a:r>
            <a:r>
              <a:rPr lang="en-US" altLang="ko-KR" sz="1100" dirty="0"/>
              <a:t>6</a:t>
            </a:r>
            <a:r>
              <a:rPr lang="ko-KR" altLang="en-US" sz="1100" dirty="0"/>
              <a:t>일 라오스 북부의 한 가정교회에서 신도 </a:t>
            </a:r>
            <a:r>
              <a:rPr lang="en-US" altLang="ko-KR" sz="1100" dirty="0"/>
              <a:t>19</a:t>
            </a:r>
            <a:r>
              <a:rPr lang="ko-KR" altLang="en-US" sz="1100" dirty="0"/>
              <a:t>명과 함께 예배를 인도하던 중 현지 당국에 체포되어 수감되었습니다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마을 주민들이 이들의 신앙 활동을 제지하고 당국에 신고한 후 체포가 이루어졌습니다</a:t>
            </a:r>
            <a:r>
              <a:rPr lang="en-US" altLang="ko-KR" sz="1100" dirty="0"/>
              <a:t>.  </a:t>
            </a:r>
            <a:r>
              <a:rPr lang="ko-KR" altLang="en-US" sz="1100" dirty="0"/>
              <a:t>지금까지도 </a:t>
            </a:r>
            <a:r>
              <a:rPr lang="en-US" altLang="ko-KR" sz="1100" dirty="0"/>
              <a:t>4</a:t>
            </a:r>
            <a:r>
              <a:rPr lang="ko-KR" altLang="en-US" sz="1100" dirty="0"/>
              <a:t>명의 신자들은 여전히 감옥에 갇혀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8" y="2461114"/>
            <a:ext cx="5883262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가정교회 리더인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라조르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*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카비아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*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제인*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나차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*는 마을과 인근 지역에 적극적으로 복음을 전했습니다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이들의 회심과 복음화 활동에 대해 지역사회가 알게 되었을 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그들은 즉시 저항에 부딪혔습니다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그리스도의 사랑을 나누는 것을 멈추지 않았고 개종자 수가 늘어나기 시작했습니다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서서히 늘어나는 숫자를 보고 용기를 내어 마을에 가정교회를 시작했고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 당국과 마을 주민들의 반응은 만족스럽지 않았습니다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신고를 받고 몇 주 후인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6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 주일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예배를 드리던 중 당국이 들이닥쳐 지도자들에게 소리를 질렀습니다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이미 경고를 했지 않나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?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마을에서 신앙생활을 하는 것은 금지야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!“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그리고는 조사를 위해 지방 교도소로 데려갔습니다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그러나 지금까지도 그들은 여전히 수감되어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마을로 돌아온 신자들은 지역 당국의 끊임없는 공포와 감시 속에서 살아가고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 주민들과 지역 당국은 신도들의 일거수일투족을 감시하며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예의주시하고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교회는 은밀히 모여 예배를 드리고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오픈도어는 현지 파트너를 통해 수감된 신자들의 가족에게 식료품과 기타 생활에 필요한 물품을 제공할 수 있었습니다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이 지역의 일부 신자들은 현금과 현물을 기부하기도 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>
              <a:solidFill>
                <a:srgbClr val="0070C0"/>
              </a:solidFill>
            </a:endParaRPr>
          </a:p>
          <a:p>
            <a:pPr algn="just"/>
            <a:r>
              <a:rPr lang="ko-KR" altLang="en-US" sz="1100" dirty="0" err="1">
                <a:solidFill>
                  <a:srgbClr val="0070C0"/>
                </a:solidFill>
              </a:rPr>
              <a:t>라후</a:t>
            </a:r>
            <a:r>
              <a:rPr lang="ko-KR" altLang="en-US" sz="1100" dirty="0">
                <a:solidFill>
                  <a:srgbClr val="0070C0"/>
                </a:solidFill>
              </a:rPr>
              <a:t> 부족 교회 신자들과 가족을 위해 기도해 주실 것을 요청합니다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pic>
        <p:nvPicPr>
          <p:cNvPr id="5" name="그림 4">
            <a:hlinkClick r:id="rId5"/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440" y="1559108"/>
            <a:ext cx="3810219" cy="21432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FA14EE-49DD-4CCA-1C91-1D43FEB64601}"/>
              </a:ext>
            </a:extLst>
          </p:cNvPr>
          <p:cNvSpPr txBox="1"/>
          <p:nvPr/>
        </p:nvSpPr>
        <p:spPr>
          <a:xfrm>
            <a:off x="7482440" y="3868917"/>
            <a:ext cx="3810220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0070C0"/>
                </a:solidFill>
              </a:rPr>
              <a:t>네 명의 지도자들에게 정의가 실현되고 그들이 곧 석방될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또한 그들의 신앙이 강화되고 하나님 안에서 평안과 안식을 찾을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0070C0"/>
                </a:solidFill>
              </a:rPr>
              <a:t>이 지역 교회 지도자들과 파트너들이 지혜와 힘을 얻고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당국과 협상할 수 있는 길을 열어 주시고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감옥에서 석방시켜 주시기를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0070C0"/>
                </a:solidFill>
              </a:rPr>
              <a:t>지도자들의 가족과 인내심을 가지고 그들을 기다리고 있는 이들을 위해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식비 등 생활비가 공급될 수 있도록 도와 </a:t>
            </a:r>
            <a:r>
              <a:rPr lang="ko-KR" altLang="en-US" sz="1100" dirty="0" err="1">
                <a:solidFill>
                  <a:srgbClr val="0070C0"/>
                </a:solidFill>
              </a:rPr>
              <a:t>주옵소서</a:t>
            </a:r>
            <a:r>
              <a:rPr lang="en-US" altLang="ko-KR" sz="1100" dirty="0">
                <a:solidFill>
                  <a:srgbClr val="0070C0"/>
                </a:solidFill>
              </a:rPr>
              <a:t>!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rgbClr val="0070C0"/>
                </a:solidFill>
              </a:rPr>
              <a:t>또한 </a:t>
            </a:r>
            <a:r>
              <a:rPr lang="en-US" altLang="ko-KR" sz="1100" dirty="0">
                <a:solidFill>
                  <a:srgbClr val="0070C0"/>
                </a:solidFill>
              </a:rPr>
              <a:t>19</a:t>
            </a:r>
            <a:r>
              <a:rPr lang="ko-KR" altLang="en-US" sz="1100" dirty="0">
                <a:solidFill>
                  <a:srgbClr val="0070C0"/>
                </a:solidFill>
              </a:rPr>
              <a:t>명의 신자들이 지도자들처럼 수감될 수 있다는 두려움 속에서도 신앙을 굳건히 지키고 계속해서 하나님을 찾을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키르기스스탄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종교법과 종교 및 신념의 자유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61752" y="1891211"/>
            <a:ext cx="5174074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키르기스스탄에서 종교 및 신념의 자유와 이와 관련된 인권이 점점 더 위협받고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2025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종교법은 국가의 허가 없이 종교나 신념의 자유를 행사하는 것을 금지하고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성인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500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되지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않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공동체의 설립을 불허하는 등 많은 제한규정을 담고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국가의 설립 허가를 요청하는 공동체에 대한 자의적인 등록 거부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정권의 종교나 신념의 자유 침해를 비판하는 자에 대한 투옥 및 벌금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폭력 공격의 가해자에 대한 사법 처리 실패 등 다양한 문제가 발생하고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종교법 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8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항은 종교 또는 신념의 자유를 등록하지 않고 행사하는 것을 불법으로 규정하고 처벌할 수 있도록 규정하고 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국가종교위원회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(SCRA)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등록 없이 이러한 자유를 행사하는 것은 불법이며 위반 규정에 따라 처벌할 수 있다고 명시하고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종교법 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24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조는 등록된 종교 단체의 활동이 “헌법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종교법 또는 다른 법률의 규범을 체계적으로 위반하거나 법령의 목적에 반하는 활동을 체계적으로 수행하는 경우 법원의 결정에 의해 강제로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종료된다”고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명시하고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이러한 결정에 따라 청산된 종교 단체의 모든 활동은 불법이며 처벌 대상이 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위반법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개정안은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위반법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142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조의 조항을 변경하여 종교 또는 신념의 자유를 행사하거나 국가의 허가 없이 예배 장소를 사용하는 자를 개인에게는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200 FI(3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 평균 임금에 해당하는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20,000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단체에게는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650 FI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벌금으로 처벌할 수 있도록 규정하고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위반 법규에 따라 경찰과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SCRA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142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 위반에 대해 약식 벌금을 부과할 수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종교법은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일에 발효되었고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며칠 후 수정법이 발효되었습니다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정부는 새 법이 발효된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후에야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새 법의 문안을 발표했습니다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5010" y="1592779"/>
            <a:ext cx="3982990" cy="282018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6685010" y="4510540"/>
            <a:ext cx="3982987" cy="1615827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모든 권세는 다 하나님께서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정하신바라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롬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13:1).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키르기스스탄의 종교법을 통해 교회와 성도들이 그리스도의 순결한 신부로 거듭나는 은혜가 있기를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하나님이 정하신 때에 교회설립을 방해하는 독소조항들이 폐지 되게 하시고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자유롭게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신앙생활하는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은혜가 있기를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키르스스탄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성도들의 기도를 들어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고난을 당할 때에 또한 피할 길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고전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10:13)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을 예비하여 주시기를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solidFill>
                <a:schemeClr val="bg1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>
                <a:latin typeface="맑은 고딕"/>
                <a:ea typeface="맑은 고딕"/>
              </a:rPr>
              <a:t>소수 종교를 이용한 선전 전략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1213161" y="1597260"/>
            <a:ext cx="58162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200" dirty="0">
                <a:solidFill>
                  <a:srgbClr val="0070C0"/>
                </a:solidFill>
              </a:rPr>
              <a:t>최근 테헤란에서 정부 주최로 이란의 소수 종교 지도자들이 모여 헤즈볼라 지도자 고</a:t>
            </a:r>
            <a:r>
              <a:rPr lang="en-US" altLang="ko-KR" sz="1200" dirty="0">
                <a:solidFill>
                  <a:srgbClr val="0070C0"/>
                </a:solidFill>
              </a:rPr>
              <a:t>(</a:t>
            </a:r>
            <a:r>
              <a:rPr lang="zh-CN" altLang="en-US" sz="1200" dirty="0">
                <a:solidFill>
                  <a:srgbClr val="0070C0"/>
                </a:solidFill>
              </a:rPr>
              <a:t>故</a:t>
            </a:r>
            <a:r>
              <a:rPr lang="en-US" altLang="ko-KR" sz="1200" dirty="0">
                <a:solidFill>
                  <a:srgbClr val="0070C0"/>
                </a:solidFill>
              </a:rPr>
              <a:t>)</a:t>
            </a:r>
            <a:r>
              <a:rPr lang="ko-KR" altLang="en-US" sz="1200" dirty="0">
                <a:solidFill>
                  <a:srgbClr val="0070C0"/>
                </a:solidFill>
              </a:rPr>
              <a:t> 하산 </a:t>
            </a:r>
            <a:r>
              <a:rPr lang="ko-KR" altLang="en-US" sz="1200" dirty="0" err="1">
                <a:solidFill>
                  <a:srgbClr val="0070C0"/>
                </a:solidFill>
              </a:rPr>
              <a:t>나스랄라</a:t>
            </a:r>
            <a:r>
              <a:rPr lang="en-US" altLang="ko-KR" sz="1200" dirty="0">
                <a:solidFill>
                  <a:srgbClr val="0070C0"/>
                </a:solidFill>
              </a:rPr>
              <a:t>(</a:t>
            </a:r>
            <a:r>
              <a:rPr lang="en-US" altLang="ko-KR" sz="1200" b="0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Hassan Nasrallah</a:t>
            </a:r>
            <a:r>
              <a:rPr lang="en-US" altLang="ko-KR" sz="1200" dirty="0">
                <a:solidFill>
                  <a:srgbClr val="0070C0"/>
                </a:solidFill>
              </a:rPr>
              <a:t>)</a:t>
            </a:r>
            <a:r>
              <a:rPr lang="ko-KR" altLang="en-US" sz="1200" dirty="0">
                <a:solidFill>
                  <a:srgbClr val="0070C0"/>
                </a:solidFill>
              </a:rPr>
              <a:t>를 기리는 모임이 열렸습니다</a:t>
            </a:r>
            <a:r>
              <a:rPr lang="en-US" altLang="ko-KR" sz="1200" dirty="0">
                <a:solidFill>
                  <a:srgbClr val="0070C0"/>
                </a:solidFill>
              </a:rPr>
              <a:t>. </a:t>
            </a:r>
            <a:r>
              <a:rPr lang="ko-KR" altLang="en-US" sz="1200" dirty="0">
                <a:solidFill>
                  <a:srgbClr val="0070C0"/>
                </a:solidFill>
              </a:rPr>
              <a:t>이 행사는 화합의 자리로 마련되었지만</a:t>
            </a:r>
            <a:r>
              <a:rPr lang="en-US" altLang="ko-KR" sz="1200" dirty="0">
                <a:solidFill>
                  <a:srgbClr val="0070C0"/>
                </a:solidFill>
              </a:rPr>
              <a:t>, </a:t>
            </a:r>
            <a:r>
              <a:rPr lang="ko-KR" altLang="en-US" sz="1200" dirty="0">
                <a:solidFill>
                  <a:srgbClr val="0070C0"/>
                </a:solidFill>
              </a:rPr>
              <a:t>이란 정권이 소수 종교 지도자들을 전략적으로 이용해 자신들의 이익을 취하는 모습을 다시 한 번 드러냈습니다</a:t>
            </a:r>
            <a:r>
              <a:rPr lang="en-US" altLang="ko-KR" sz="1200" dirty="0">
                <a:solidFill>
                  <a:srgbClr val="0070C0"/>
                </a:solidFill>
              </a:rPr>
              <a:t>. </a:t>
            </a:r>
          </a:p>
          <a:p>
            <a:pPr algn="just"/>
            <a:endParaRPr lang="en-US" altLang="ko-KR" sz="1200" dirty="0">
              <a:solidFill>
                <a:srgbClr val="0070C0"/>
              </a:solidFill>
            </a:endParaRPr>
          </a:p>
          <a:p>
            <a:pPr algn="just"/>
            <a:r>
              <a:rPr lang="ko-KR" altLang="en-US" sz="1200" dirty="0"/>
              <a:t>이란의 기독교인들은 교육</a:t>
            </a:r>
            <a:r>
              <a:rPr lang="en-US" altLang="ko-KR" sz="1200" dirty="0"/>
              <a:t>, </a:t>
            </a:r>
            <a:r>
              <a:rPr lang="ko-KR" altLang="en-US" sz="1200" dirty="0"/>
              <a:t>고용</a:t>
            </a:r>
            <a:r>
              <a:rPr lang="en-US" altLang="ko-KR" sz="1200" dirty="0"/>
              <a:t>, </a:t>
            </a:r>
            <a:r>
              <a:rPr lang="ko-KR" altLang="en-US" sz="1200" dirty="0"/>
              <a:t>예배에서 동등한 권리를 박탈당하는 등 조직적인 차별을 받고 있지만</a:t>
            </a:r>
            <a:r>
              <a:rPr lang="en-US" altLang="ko-KR" sz="1200" dirty="0"/>
              <a:t>, </a:t>
            </a:r>
            <a:r>
              <a:rPr lang="ko-KR" altLang="en-US" sz="1200" dirty="0"/>
              <a:t>이란 정부는 종교적 관용의 이미지를 심어주기 위해 종교 지도자들을 정치 행사에 참여시킵니다</a:t>
            </a:r>
            <a:r>
              <a:rPr lang="en-US" altLang="ko-KR" sz="1200" dirty="0"/>
              <a:t>. 2</a:t>
            </a:r>
            <a:r>
              <a:rPr lang="ko-KR" altLang="en-US" sz="1200" dirty="0"/>
              <a:t>등 시민으로 차별 받는 이들이 정권의 의제에 동조하며</a:t>
            </a:r>
            <a:r>
              <a:rPr lang="en-US" altLang="ko-KR" sz="1200" dirty="0"/>
              <a:t>, </a:t>
            </a:r>
            <a:r>
              <a:rPr lang="ko-KR" altLang="en-US" sz="1200" dirty="0"/>
              <a:t>화합의 상징이 되어야만 한다는 극명한 모순이 발생하고 있습니다</a:t>
            </a:r>
            <a:r>
              <a:rPr lang="en-US" altLang="ko-KR" sz="1200" dirty="0"/>
              <a:t>.</a:t>
            </a:r>
          </a:p>
          <a:p>
            <a:pPr algn="just"/>
            <a:endParaRPr lang="en-US" altLang="ko-KR" sz="1200" dirty="0"/>
          </a:p>
          <a:p>
            <a:pPr algn="just"/>
            <a:r>
              <a:rPr lang="ko-KR" altLang="en-US" sz="1200" dirty="0"/>
              <a:t>이러한 압박으로 인해 기독교 지도자들은 정권의 요구에 따르지 않으면</a:t>
            </a:r>
            <a:r>
              <a:rPr lang="en-US" altLang="ko-KR" sz="1200" dirty="0"/>
              <a:t>,</a:t>
            </a:r>
            <a:r>
              <a:rPr lang="ko-KR" altLang="en-US" sz="1200" dirty="0"/>
              <a:t> 더욱 소외될 위험을 감수해야 하는 어려운 처지에 놓이게 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한편</a:t>
            </a:r>
            <a:r>
              <a:rPr lang="en-US" altLang="ko-KR" sz="1200" dirty="0"/>
              <a:t>, </a:t>
            </a:r>
            <a:r>
              <a:rPr lang="ko-KR" altLang="en-US" sz="1200" dirty="0"/>
              <a:t>기독교 신자들은 교육</a:t>
            </a:r>
            <a:r>
              <a:rPr lang="en-US" altLang="ko-KR" sz="1200" dirty="0"/>
              <a:t>, </a:t>
            </a:r>
            <a:r>
              <a:rPr lang="ko-KR" altLang="en-US" sz="1200" dirty="0"/>
              <a:t>고용</a:t>
            </a:r>
            <a:r>
              <a:rPr lang="en-US" altLang="ko-KR" sz="1200" dirty="0"/>
              <a:t>, </a:t>
            </a:r>
            <a:r>
              <a:rPr lang="ko-KR" altLang="en-US" sz="1200" dirty="0"/>
              <a:t>심지어 자유롭게 예배할 권리까지 제한 받는 등 부당한 법 아래서 계속 고통받고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많은 사람들이 가정교회에 모이거나 신앙을 공유했다는 이유로 체포되고</a:t>
            </a:r>
            <a:r>
              <a:rPr lang="en-US" altLang="ko-KR" sz="1200" dirty="0"/>
              <a:t>, </a:t>
            </a:r>
            <a:r>
              <a:rPr lang="ko-KR" altLang="en-US" sz="1200" dirty="0"/>
              <a:t>국가가 인정한 교회는 여전히 감시를 받고 있습니다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8B307-65BC-0405-56DD-AFF0C1C26303}"/>
              </a:ext>
            </a:extLst>
          </p:cNvPr>
          <p:cNvSpPr txBox="1"/>
          <p:nvPr/>
        </p:nvSpPr>
        <p:spPr>
          <a:xfrm>
            <a:off x="1213161" y="4650070"/>
            <a:ext cx="5816286" cy="138499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ko-KR" altLang="en-US" sz="1200" dirty="0">
                <a:solidFill>
                  <a:schemeClr val="bg1"/>
                </a:solidFill>
              </a:rPr>
              <a:t>차별과 박해에 직면한 신자들에게 힘과 용기를 주시도록 기도합니다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r>
              <a:rPr lang="ko-KR" altLang="en-US" sz="1200" dirty="0">
                <a:solidFill>
                  <a:schemeClr val="bg1"/>
                </a:solidFill>
              </a:rPr>
              <a:t>견디는 압박을 견디면서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신앙을 굳건히 지킬 수 있도록 기도합니다</a:t>
            </a:r>
            <a:r>
              <a:rPr lang="en-US" altLang="ko-KR" sz="1200" dirty="0">
                <a:solidFill>
                  <a:schemeClr val="bg1"/>
                </a:solidFill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ko-KR" altLang="en-US" sz="1200" dirty="0">
                <a:solidFill>
                  <a:schemeClr val="bg1"/>
                </a:solidFill>
              </a:rPr>
              <a:t>교회 지도자들에게 지혜와 분별력을 주셔서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정치적 선전의 도구로 이용되지 않고</a:t>
            </a:r>
            <a:r>
              <a:rPr lang="en-US" altLang="ko-KR" sz="1200" dirty="0">
                <a:solidFill>
                  <a:schemeClr val="bg1"/>
                </a:solidFill>
              </a:rPr>
              <a:t>,</a:t>
            </a:r>
            <a:r>
              <a:rPr lang="ko-KR" altLang="en-US" sz="1200" dirty="0">
                <a:solidFill>
                  <a:schemeClr val="bg1"/>
                </a:solidFill>
              </a:rPr>
              <a:t> 그리스도를 대변하는 일에 충실할 수 있도록 기도합니다</a:t>
            </a:r>
            <a:r>
              <a:rPr lang="en-US" altLang="ko-KR" sz="1200" dirty="0">
                <a:solidFill>
                  <a:schemeClr val="bg1"/>
                </a:solidFill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ko-KR" altLang="en-US" sz="1200" dirty="0">
                <a:solidFill>
                  <a:schemeClr val="bg1"/>
                </a:solidFill>
              </a:rPr>
              <a:t>이란의 법과 정책이 기독교인들이 두려움 없이 예배하고 생활할 수 있도록 바뀌게 하시고</a:t>
            </a:r>
            <a:r>
              <a:rPr lang="en-US" altLang="ko-KR" sz="1200" dirty="0">
                <a:solidFill>
                  <a:schemeClr val="bg1"/>
                </a:solidFill>
              </a:rPr>
              <a:t>, </a:t>
            </a:r>
            <a:r>
              <a:rPr lang="ko-KR" altLang="en-US" sz="1200" dirty="0">
                <a:solidFill>
                  <a:schemeClr val="bg1"/>
                </a:solidFill>
              </a:rPr>
              <a:t>신자들을 옹호하는 국제사회의 목소리가 높이 울리도록 기도합니다</a:t>
            </a:r>
            <a:r>
              <a:rPr lang="en-US" altLang="ko-KR" sz="1200" dirty="0">
                <a:solidFill>
                  <a:schemeClr val="bg1"/>
                </a:solidFill>
              </a:rPr>
              <a:t>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pic>
        <p:nvPicPr>
          <p:cNvPr id="7" name="그림 6">
            <a:hlinkClick r:id="rId5" action="ppaction://hlinkfile"/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27223" y="2413683"/>
            <a:ext cx="3340776" cy="223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26257-098D-4498-8667-50F78A395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E89F32D3-11D8-4881-A443-E892B8BC25D5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DBAE29FD-61F0-0AE4-F63B-2DC2B01765C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95B0290D-DCE1-37D9-B3C8-4996F3479C3A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24A8D6A-1A98-A17F-E047-073E81F553EC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4C84676-E979-23D9-C23C-9F336AC6984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8351647-3A63-0584-3A19-A0962856D89C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39C193B-E129-708F-8DD8-70B3B59A573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AF689E39-00C2-232F-DD27-AE8A1B43405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842D837-C293-1CA5-2D7B-40E781836B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7F0E3F-1D83-89E0-D993-BB8300B1039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이집트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미래의 리더 준비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제자훈련의 놀라운 여정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9151FA-905E-AD15-BC45-61351DB2A09E}"/>
              </a:ext>
            </a:extLst>
          </p:cNvPr>
          <p:cNvSpPr txBox="1"/>
          <p:nvPr/>
        </p:nvSpPr>
        <p:spPr>
          <a:xfrm>
            <a:off x="1161752" y="1891211"/>
            <a:ext cx="5174074" cy="16158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새로운 제자 훈련 학교가 곧 시작될 예정이며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연중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회에 걸쳐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110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참가할 것으로 예상됩니다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solidFill>
                <a:srgbClr val="0070C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여정은 성품을 형성하고 행동을 변화시키며 서로를 지지하고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양육하는 공동체 안에서 지도력을 강화하여 미래의 사역 리더를 준비시키는 것을 목표로 합니다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봉사하는 사람들에게 안전한 환경을 제공하여 성장과 발전을 촉진합니다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solidFill>
                <a:srgbClr val="0070C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예수님의 형상 닮기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영적 형성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훈련된 영적 수행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마음 쇄신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그룹 관리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선교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전도 등 기본적인 개념을 탐구합니다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7E722CB-0095-4342-09D4-FEDBAC59E0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1964" y="1948178"/>
            <a:ext cx="4241006" cy="31807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9C6C1FC-36C0-2154-36E3-822B20BFBFA1}"/>
              </a:ext>
            </a:extLst>
          </p:cNvPr>
          <p:cNvSpPr txBox="1"/>
          <p:nvPr/>
        </p:nvSpPr>
        <p:spPr>
          <a:xfrm>
            <a:off x="1213163" y="3743941"/>
            <a:ext cx="5122659" cy="1384995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하나님께서 팀의 헌신적인 노력을 축복하셔서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모든 참가자들에게 진정한 변화와 새 힘을 주는 학교가 되게 하소서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리더들이 제자훈련 그룹을 효과적으로 관리할 수 있도록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모든 구성원들이 안전하고 서로를 지지하는 공간을 만드는 데 필요한 기술을 개발할 수 있도록 기도합니다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참가자들이 성경을 깊이 이해하여 지역사회에서 영향력 있는 리더로 섬기는데 잘 준비할 수 있도록 기도합니다</a:t>
            </a:r>
            <a:r>
              <a:rPr lang="en-US" altLang="ko-KR" sz="12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200" kern="100" dirty="0">
              <a:solidFill>
                <a:schemeClr val="bg1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2246837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지역발표를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3</a:t>
            </a:r>
            <a:r>
              <a:rPr lang="ko-KR" altLang="en-US" sz="1000" dirty="0">
                <a:latin typeface="맑은 고딕"/>
                <a:ea typeface="맑은 고딕"/>
              </a:rPr>
              <a:t>월부터 매월 전국 도시를 순회하며 지역별 </a:t>
            </a:r>
            <a:r>
              <a:rPr lang="en-US" altLang="ko-KR" sz="1000" dirty="0">
                <a:latin typeface="맑은 고딕"/>
                <a:ea typeface="맑은 고딕"/>
              </a:rPr>
              <a:t>WWL </a:t>
            </a:r>
            <a:r>
              <a:rPr lang="ko-KR" altLang="en-US" sz="1000" dirty="0">
                <a:latin typeface="맑은 고딕"/>
                <a:ea typeface="맑은 고딕"/>
              </a:rPr>
              <a:t>발표를 목표로 교회들을 접촉하고 있습니다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인천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익산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춘천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부산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</a:t>
            </a:r>
            <a:r>
              <a:rPr lang="ko-KR" altLang="en-US" sz="1000" dirty="0" err="1">
                <a:latin typeface="맑은 고딕"/>
                <a:ea typeface="맑은 고딕"/>
              </a:rPr>
              <a:t>붙여주시기를</a:t>
            </a:r>
            <a:r>
              <a:rPr lang="ko-KR" altLang="en-US" sz="1000" dirty="0">
                <a:latin typeface="맑은 고딕"/>
                <a:ea typeface="맑은 고딕"/>
              </a:rPr>
              <a:t>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부터 한국교회 북한선교 이해와 통일 준비에 도움이 되고자 북한선교학교를 개최합니다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기도해 주세요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준비시켜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4/3/2025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2930</TotalTime>
  <Words>2302</Words>
  <Application>Microsoft Office PowerPoint</Application>
  <PresentationFormat>와이드스크린</PresentationFormat>
  <Paragraphs>103</Paragraphs>
  <Slides>12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2" baseType="lpstr">
      <vt:lpstr>NanumGothicExtraBold</vt:lpstr>
      <vt:lpstr>Gulim</vt:lpstr>
      <vt:lpstr>맑은 고딕</vt:lpstr>
      <vt:lpstr>맑은 고딕</vt:lpstr>
      <vt:lpstr>Aharoni</vt:lpstr>
      <vt:lpstr>Arial</vt:lpstr>
      <vt:lpstr>Helvetica</vt:lpstr>
      <vt:lpstr>roboto</vt:lpstr>
      <vt:lpstr>Segoe UI</vt:lpstr>
      <vt:lpstr>Office 테마</vt:lpstr>
      <vt:lpstr>Prayer Meeting  for Persecuted Church Worldwide 박해받는 교회를 위한 화요기도모임</vt:lpstr>
      <vt:lpstr>순서</vt:lpstr>
      <vt:lpstr>눅19:21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311</cp:revision>
  <dcterms:created xsi:type="dcterms:W3CDTF">2024-07-08T04:53:18Z</dcterms:created>
  <dcterms:modified xsi:type="dcterms:W3CDTF">2025-03-06T07:29:12Z</dcterms:modified>
</cp:coreProperties>
</file>