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83" r:id="rId4"/>
    <p:sldId id="373" r:id="rId5"/>
    <p:sldId id="374" r:id="rId6"/>
    <p:sldId id="2514" r:id="rId7"/>
    <p:sldId id="2519" r:id="rId8"/>
    <p:sldId id="2522" r:id="rId9"/>
    <p:sldId id="2505" r:id="rId10"/>
    <p:sldId id="2520" r:id="rId11"/>
    <p:sldId id="2517" r:id="rId12"/>
    <p:sldId id="2462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CA700C-7696-4BF3-BF70-26A8AAA303A0}" v="92" dt="2025-03-19T01:06:37.5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2025-03-18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73A1-C63B-6B53-7A67-D4C777CF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7042340-DDB2-FF32-3ADB-0D74BB3E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85A53FB-2811-22D9-F2C2-DD450DF94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3F4B55-5BBD-B216-8293-30841BA7F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03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1A2F3-0D6B-0D97-080A-5F0B8AC2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B53D84-EC35-A024-6E10-207DAB118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1A7B21-8DD1-185D-3FDA-0C4AD28D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DB8C15-6267-37C0-7566-74261DB88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52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s://www.google.com/maps/place/Riyom+801153+%ED%8F%89%EC%9B%90+%EB%82%98%EC%9D%B4%EC%A7%80%EB%A6%AC%EC%95%84/@10.2191497,6.5033467,786358m/data=!3m1!1e3!4m6!3m5!1s0x1053bb1a7623a3a7:0xf828a1f3b17f7912!8m2!3d9.5842063!4d8.713707!16s%2Fg%2F1ywqfd8h8?authuser=0&amp;entry=ttu&amp;g_ep=EgoyMDI1MDEwMS4wIKXMDSoASAFQAw%3D%3D" TargetMode="Externa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hyperlink" Target="https://www.google.com/maps/place/Lubero,+%EC%BD%A9%EA%B3%A0+%EB%AF%BC%EC%A3%BC+%EA%B3%B5%ED%99%94%EA%B5%AD/@-2.2762219,25.3488298,1898933m/data=!3m1!1e3!4m6!3m5!1s0x19df9064dc1934b1:0x3f5c247121be1223!8m2!3d-0.1549602!4d29.2437011!16s%2Fm%2F0_s22y5?authuser=0&amp;entry=ttu&amp;g_ep=EgoyMDI1MDIxOS4xIKXMDSoASAFQAw%3D%3D" TargetMode="Externa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hyperlink" Target="&#45208;&#51060;&#51648;&#47532;&#50500;_&#47112;&#50500;%20&#49380;&#47532;&#48512;&#47484;%20&#44592;&#50613;&#54616;&#47728;%202023.mp4" TargetMode="Externa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3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18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출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31:3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내가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브살렐을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지명하여 부르고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, </a:t>
            </a: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하나님의 영을 그에게 충만하게 하여 지혜와 총명과 지식과 여러가지 재주로 정교한 일을 연구하여 만들게 하리라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21</a:t>
            </a:r>
            <a:r>
              <a:rPr lang="en-US" altLang="ko-KR" dirty="0">
                <a:ea typeface="맑은 고딕"/>
              </a:rPr>
              <a:t> I have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chosen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Bezalel,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and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I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have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filled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him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with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the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Spirit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of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God, with skill, ability, and knowledge in all kinds of crafts to make artistic designs for work.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055" y="1874679"/>
            <a:ext cx="5005988" cy="28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DRC</a:t>
            </a:r>
            <a:r>
              <a:rPr lang="ko-KR" altLang="en-US" sz="1800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800" b="1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교회를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위해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기도해 주세요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19192-26C2-B625-50BC-71F350B36085}"/>
              </a:ext>
            </a:extLst>
          </p:cNvPr>
          <p:cNvSpPr txBox="1"/>
          <p:nvPr/>
        </p:nvSpPr>
        <p:spPr>
          <a:xfrm>
            <a:off x="1127138" y="1609545"/>
            <a:ext cx="644580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년부터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주로 베니 지역의 기독교인 마을을 공격하고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이들은 현재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루베로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 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Lubero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지역과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(North Kivu)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북쪽 인접 지역인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Ituri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주까지 사람들을 살해하고 재산을 불태우고 약탈하고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ADF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표적 공격으로 기독교 신자들은 마을을 버리고 생활 환경이 매우 열악한 이재민 정착촌으로 피난처를 찾고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0B384-3F1A-9DA8-71B3-4F3C7DBDBC10}"/>
              </a:ext>
            </a:extLst>
          </p:cNvPr>
          <p:cNvSpPr txBox="1"/>
          <p:nvPr/>
        </p:nvSpPr>
        <p:spPr>
          <a:xfrm>
            <a:off x="1127138" y="2378986"/>
            <a:ext cx="6344388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dirty="0"/>
              <a:t>또한 르완다와 연계된 반군 운동인 </a:t>
            </a:r>
            <a:r>
              <a:rPr lang="en-US" altLang="ko-KR" sz="1100" dirty="0"/>
              <a:t>M23 </a:t>
            </a:r>
            <a:r>
              <a:rPr lang="ko-KR" altLang="en-US" sz="1100" dirty="0"/>
              <a:t>운동은 </a:t>
            </a:r>
            <a:r>
              <a:rPr lang="ko-KR" altLang="en-US" sz="1100" dirty="0" err="1"/>
              <a:t>베니와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 남쪽 일부를 제외한 거의 모든 </a:t>
            </a:r>
            <a:r>
              <a:rPr lang="ko-KR" altLang="en-US" sz="1100" dirty="0" err="1"/>
              <a:t>북키부</a:t>
            </a:r>
            <a:r>
              <a:rPr lang="en-US" altLang="ko-KR" sz="1100" dirty="0"/>
              <a:t>(North Kivu) </a:t>
            </a:r>
            <a:r>
              <a:rPr lang="ko-KR" altLang="en-US" sz="1100" dirty="0"/>
              <a:t>지역을 장악하고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고마</a:t>
            </a:r>
            <a:r>
              <a:rPr lang="en-US" altLang="ko-KR" sz="1100" dirty="0"/>
              <a:t>(Goma) </a:t>
            </a:r>
            <a:r>
              <a:rPr lang="ko-KR" altLang="en-US" sz="1100" dirty="0"/>
              <a:t>대부분을 장악하고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현재 동부 지역에서 두 </a:t>
            </a:r>
            <a:r>
              <a:rPr lang="ko-KR" altLang="en-US" sz="1100" dirty="0" err="1"/>
              <a:t>번째로</a:t>
            </a:r>
            <a:r>
              <a:rPr lang="ko-KR" altLang="en-US" sz="1100" dirty="0"/>
              <a:t> 큰 도시인 </a:t>
            </a:r>
            <a:r>
              <a:rPr lang="ko-KR" altLang="en-US" sz="1100" dirty="0" err="1"/>
              <a:t>부카부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Bukavu</a:t>
            </a:r>
            <a:r>
              <a:rPr lang="en-US" altLang="ko-KR" sz="1100" dirty="0"/>
              <a:t>)</a:t>
            </a:r>
            <a:r>
              <a:rPr lang="ko-KR" altLang="en-US" sz="1100" dirty="0"/>
              <a:t>도 장악했습니다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신앙 때문에 특별히 기독교인을 표적으로 삼지는 않지만</a:t>
            </a:r>
            <a:r>
              <a:rPr lang="en-US" altLang="ko-KR" sz="1100" dirty="0"/>
              <a:t>, </a:t>
            </a:r>
            <a:r>
              <a:rPr lang="ko-KR" altLang="en-US" sz="1100" dirty="0"/>
              <a:t>교회는 분쟁으로 인한 불안정한 상황으로 인해 큰 영향을 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알려지지 않은 수의 기독교인이 사망하고 수백만 명의 이재민이 발생했으며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이 지역의 교회는 대부분의 활동을 중단해야 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고마는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수도이자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만 명 이상의 인구가 거주하는 곳입니다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르완다와의 국경과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호수 기슭에 위치하고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휴대폰 제조의 핵심 재료인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콜탄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등 수요가 많은 금속과 광물을 공급하는 광산과 가까워서 중요한 무역 및 교통의 중심지입니다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M23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반란이 발생했을 때 잠시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점령했지만 평화 협정이 체결된 후 철수했습니다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endParaRPr lang="en-US" altLang="ko-KR" sz="12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 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반군들을 다스려 주시고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완악한 마음을 부드럽게 만져 주시기를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교회와 신자들을 해치려는 모든 계획이 무산되도록 역사해 주시기를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</a:p>
          <a:p>
            <a:pPr algn="just"/>
            <a:endParaRPr lang="en-US" altLang="ko-KR" sz="105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 지역 내 기독교인들이 불안한 상황 속에서도 굳건히 신앙을 지킬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절망적 상황가운데서도 교회가 굳건하게 흔들리지 않고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빛과 희망의 등불이 될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endParaRPr lang="en-US" altLang="ko-KR" sz="105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hlinkClick r:id="rId5"/>
            <a:extLst>
              <a:ext uri="{FF2B5EF4-FFF2-40B4-BE49-F238E27FC236}">
                <a16:creationId xmlns:a16="http://schemas.microsoft.com/office/drawing/2014/main" id="{75E79D58-AE4D-25FF-FF32-9B2ECCC652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5129" y="1690856"/>
            <a:ext cx="2571849" cy="171456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3B3B76E3-C189-2DC9-C882-3275442332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2209" y="3576206"/>
            <a:ext cx="2597687" cy="17315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221F70-5841-15AC-4DBD-140E3BEA8540}"/>
              </a:ext>
            </a:extLst>
          </p:cNvPr>
          <p:cNvSpPr txBox="1"/>
          <p:nvPr/>
        </p:nvSpPr>
        <p:spPr>
          <a:xfrm>
            <a:off x="8173638" y="5593319"/>
            <a:ext cx="2455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2025.2.11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043A-4F0C-1625-B2BA-5AD620EC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326689-636E-922C-7888-ED88F5A6AACC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EFB4DDC-B3E4-E962-44DD-E2644652DD5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54F920D-C47E-C8B1-A9AE-3C81FE3A28A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C987E8-A826-7DD0-DC4A-E7A7F34348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536DF77-16A3-5FA3-6956-12BC58B99C2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3BB9B76-13D2-2556-31DC-4EB4A9B8DCD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5366A26-C50A-99DC-9303-ADC4B85D3EB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F088617E-408A-646B-05FD-27219CFD6B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831B97E-29EA-20BC-C548-2CD363C8AB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6BE9E-5408-5B46-8DFF-103172C7AB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루베로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Lubero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참수당한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70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기독교인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hlinkClick r:id="rId5"/>
            <a:extLst>
              <a:ext uri="{FF2B5EF4-FFF2-40B4-BE49-F238E27FC236}">
                <a16:creationId xmlns:a16="http://schemas.microsoft.com/office/drawing/2014/main" id="{53EB0AAB-7904-C09A-2A7A-FED3177B16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226" y="3682475"/>
            <a:ext cx="2564619" cy="17300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E05B5B-232C-2854-0A83-F3C480DA4D64}"/>
              </a:ext>
            </a:extLst>
          </p:cNvPr>
          <p:cNvSpPr txBox="1"/>
          <p:nvPr/>
        </p:nvSpPr>
        <p:spPr>
          <a:xfrm>
            <a:off x="1077361" y="2735952"/>
            <a:ext cx="6676823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13</a:t>
            </a:r>
            <a:r>
              <a:rPr lang="ko-KR" altLang="en-US" sz="1100" dirty="0"/>
              <a:t>일 목요일 새벽 </a:t>
            </a:r>
            <a:r>
              <a:rPr lang="en-US" altLang="ko-KR" sz="1100" dirty="0"/>
              <a:t>4</a:t>
            </a:r>
            <a:r>
              <a:rPr lang="ko-KR" altLang="en-US" sz="1100" dirty="0"/>
              <a:t>시경</a:t>
            </a:r>
            <a:r>
              <a:rPr lang="en-US" altLang="ko-KR" sz="1100" dirty="0"/>
              <a:t>, ADF</a:t>
            </a:r>
            <a:r>
              <a:rPr lang="ko-KR" altLang="en-US" sz="1100" dirty="0"/>
              <a:t> 무장 세력이 </a:t>
            </a:r>
            <a:r>
              <a:rPr lang="ko-KR" altLang="en-US" sz="1100" dirty="0" err="1"/>
              <a:t>마이바</a:t>
            </a:r>
            <a:r>
              <a:rPr lang="en-US" altLang="ko-KR" sz="1100" dirty="0"/>
              <a:t>(</a:t>
            </a:r>
            <a:r>
              <a:rPr lang="en-US" altLang="ko-KR" sz="1100" dirty="0" err="1"/>
              <a:t>Mayba</a:t>
            </a:r>
            <a:r>
              <a:rPr lang="en-US" altLang="ko-KR" sz="1100" dirty="0"/>
              <a:t>)</a:t>
            </a:r>
            <a:r>
              <a:rPr lang="ko-KR" altLang="en-US" sz="1100" dirty="0"/>
              <a:t> 마을의 기독교인 약 </a:t>
            </a:r>
            <a:r>
              <a:rPr lang="en-US" altLang="ko-KR" sz="1100" dirty="0"/>
              <a:t>20</a:t>
            </a:r>
            <a:r>
              <a:rPr lang="ko-KR" altLang="en-US" sz="1100" dirty="0"/>
              <a:t>명을 붙잡아 묶어두었습니다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“</a:t>
            </a:r>
            <a:r>
              <a:rPr lang="ko-KR" altLang="en-US" sz="1100" dirty="0" err="1"/>
              <a:t>카르멜리</a:t>
            </a:r>
            <a:r>
              <a:rPr lang="ko-KR" altLang="en-US" sz="1100" dirty="0"/>
              <a:t> 언덕에서 무장 세력이 집집마다 찾아가 </a:t>
            </a:r>
            <a:r>
              <a:rPr lang="en-US" altLang="ko-KR" sz="1100" dirty="0"/>
              <a:t>'</a:t>
            </a:r>
            <a:r>
              <a:rPr lang="ko-KR" altLang="en-US" sz="1100" dirty="0"/>
              <a:t>나가라</a:t>
            </a:r>
            <a:r>
              <a:rPr lang="en-US" altLang="ko-KR" sz="1100" dirty="0"/>
              <a:t>, </a:t>
            </a:r>
            <a:r>
              <a:rPr lang="ko-KR" altLang="en-US" sz="1100" dirty="0"/>
              <a:t>나가서 아무 소리도 내지 마라</a:t>
            </a:r>
            <a:r>
              <a:rPr lang="en-US" altLang="ko-KR" sz="1100" dirty="0"/>
              <a:t>’</a:t>
            </a:r>
            <a:r>
              <a:rPr lang="ko-KR" altLang="en-US" sz="1100" dirty="0"/>
              <a:t>고 소리를 </a:t>
            </a:r>
            <a:r>
              <a:rPr lang="ko-KR" altLang="en-US" sz="1100" dirty="0" err="1"/>
              <a:t>질렀어요</a:t>
            </a:r>
            <a:r>
              <a:rPr lang="en-US" altLang="ko-KR" sz="1100" dirty="0"/>
              <a:t>. 20</a:t>
            </a:r>
            <a:r>
              <a:rPr lang="ko-KR" altLang="en-US" sz="1100" dirty="0"/>
              <a:t>명의 기독교인 남성과 여성이 밖으로 나왔고</a:t>
            </a:r>
            <a:r>
              <a:rPr lang="en-US" altLang="ko-KR" sz="1100" dirty="0"/>
              <a:t>,</a:t>
            </a:r>
            <a:r>
              <a:rPr lang="ko-KR" altLang="en-US" sz="1100" dirty="0"/>
              <a:t> 그들을 묶어 알 수 없는 곳으로 보냈습니다</a:t>
            </a:r>
            <a:r>
              <a:rPr lang="en-US" altLang="ko-KR" sz="1100" dirty="0"/>
              <a:t>.” </a:t>
            </a:r>
          </a:p>
          <a:p>
            <a:pPr algn="just"/>
            <a:r>
              <a:rPr lang="ko-KR" altLang="en-US" sz="1100" dirty="0"/>
              <a:t>주민들은 동요했지만</a:t>
            </a:r>
            <a:r>
              <a:rPr lang="en-US" altLang="ko-KR" sz="1100" dirty="0"/>
              <a:t>, </a:t>
            </a:r>
            <a:r>
              <a:rPr lang="ko-KR" altLang="en-US" sz="1100" dirty="0"/>
              <a:t>앞으로 할 일과 납치된 사람들을 구출할 방법을 생각하기 위해 모이기로 결정했습니다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안타깝게도 오후 </a:t>
            </a:r>
            <a:r>
              <a:rPr lang="en-US" altLang="ko-KR" sz="1100" dirty="0"/>
              <a:t>6</a:t>
            </a:r>
            <a:r>
              <a:rPr lang="ko-KR" altLang="en-US" sz="1100" dirty="0"/>
              <a:t>시경 이 모임이 진행되는 동안 </a:t>
            </a:r>
            <a:r>
              <a:rPr lang="en-US" altLang="ko-KR" sz="1100" dirty="0"/>
              <a:t>ADF </a:t>
            </a:r>
            <a:r>
              <a:rPr lang="ko-KR" altLang="en-US" sz="1100" dirty="0"/>
              <a:t>무장 세력이 마을을 포위했습니다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</a:t>
            </a:r>
            <a:r>
              <a:rPr lang="en-US" altLang="ko-KR" sz="1100" dirty="0"/>
              <a:t>, </a:t>
            </a:r>
            <a:r>
              <a:rPr lang="ko-KR" altLang="en-US" sz="1100" dirty="0"/>
              <a:t>약 </a:t>
            </a:r>
            <a:r>
              <a:rPr lang="en-US" altLang="ko-KR" sz="1100" dirty="0"/>
              <a:t>50</a:t>
            </a:r>
            <a:r>
              <a:rPr lang="ko-KR" altLang="en-US" sz="1100" dirty="0"/>
              <a:t>명의 다른 기독교인들을 붙잡아 묶어 두었습니다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현장 소식통에 의하면 포로들은 모두 </a:t>
            </a:r>
            <a:r>
              <a:rPr lang="ko-KR" altLang="en-US" sz="1100" dirty="0" err="1"/>
              <a:t>카상가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Kasanga</a:t>
            </a:r>
            <a:r>
              <a:rPr lang="en-US" altLang="ko-KR" sz="1100" dirty="0"/>
              <a:t>)</a:t>
            </a:r>
            <a:r>
              <a:rPr lang="ko-KR" altLang="en-US" sz="1100" dirty="0"/>
              <a:t>에 있는 개신교 교회로 끌려가 망치나 </a:t>
            </a:r>
            <a:r>
              <a:rPr lang="ko-KR" altLang="en-US" sz="1100" dirty="0" err="1"/>
              <a:t>마체테로</a:t>
            </a:r>
            <a:r>
              <a:rPr lang="ko-KR" altLang="en-US" sz="1100" dirty="0"/>
              <a:t> 살해당했습니다</a:t>
            </a:r>
            <a:r>
              <a:rPr lang="en-US" altLang="ko-KR" sz="1100" dirty="0"/>
              <a:t>. 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18</a:t>
            </a:r>
            <a:r>
              <a:rPr lang="ko-KR" altLang="en-US" sz="1100" dirty="0"/>
              <a:t>일 화요일까지 일부 가족들은 이 지역의 치안 불안으로 인해 시신을 매장하지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기독교인들이 이 지역을 떠나 더 안전한 곳으로 피신했습니다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이번 공격은 최근 </a:t>
            </a:r>
            <a:r>
              <a:rPr lang="ko-KR" altLang="en-US" sz="1100" dirty="0" err="1"/>
              <a:t>루베로지역에서</a:t>
            </a:r>
            <a:r>
              <a:rPr lang="ko-KR" altLang="en-US" sz="1100" dirty="0"/>
              <a:t> </a:t>
            </a:r>
            <a:r>
              <a:rPr lang="en-US" altLang="ko-KR" sz="1100" dirty="0"/>
              <a:t>ADF</a:t>
            </a:r>
            <a:r>
              <a:rPr lang="ko-KR" altLang="en-US" sz="1100" dirty="0"/>
              <a:t>가 공격을 시작한 이래 가장 치명적인 공격 중 하나입니다</a:t>
            </a:r>
            <a:r>
              <a:rPr lang="en-US" altLang="ko-KR" sz="1100" dirty="0"/>
              <a:t>. 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사건이 전 세계에 보도된 후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오픈도어는 이 사건을 더 자세히 확인하고자 하는 언론과 옹호 단체의 요청을 받았습니다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현지의 협조를 구하고 대화할 수 있는 적절한 사람을 찾을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지역은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와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전투로 인해 불안정한 상황입니다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 지역을 가장 잘 지원할 수 있는 방법을 조사하는 사역자들을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혼란스러운 시기에 하나님의 힘과 지혜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마음을 부어 주시기를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820ECD9-8F2D-5E11-3E6D-762F22661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226" y="1950749"/>
            <a:ext cx="2564619" cy="16319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01681E-3966-0A39-A1C8-CE00F5DE0F01}"/>
              </a:ext>
            </a:extLst>
          </p:cNvPr>
          <p:cNvSpPr txBox="1"/>
          <p:nvPr/>
        </p:nvSpPr>
        <p:spPr>
          <a:xfrm>
            <a:off x="1077361" y="1635472"/>
            <a:ext cx="667683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현지 뉴스 웹사이트에 따르면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루베로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Lubero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 지역의 </a:t>
            </a:r>
            <a:r>
              <a:rPr lang="ko-KR" altLang="en-US" sz="1100" dirty="0" err="1">
                <a:solidFill>
                  <a:srgbClr val="0070C0"/>
                </a:solidFill>
              </a:rPr>
              <a:t>바스와가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Baswagha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 부족 지역에서는 지난 한 달 동안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전사들에 의해 </a:t>
            </a:r>
            <a:r>
              <a:rPr lang="en-US" altLang="ko-KR" sz="1100" dirty="0">
                <a:solidFill>
                  <a:srgbClr val="0070C0"/>
                </a:solidFill>
              </a:rPr>
              <a:t>200</a:t>
            </a:r>
            <a:r>
              <a:rPr lang="ko-KR" altLang="en-US" sz="1100" dirty="0">
                <a:solidFill>
                  <a:srgbClr val="0070C0"/>
                </a:solidFill>
              </a:rPr>
              <a:t>명 이상이 살해되었습니다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en-US" altLang="ko-KR" sz="1100" dirty="0">
                <a:solidFill>
                  <a:srgbClr val="0070C0"/>
                </a:solidFill>
              </a:rPr>
              <a:t>ADF</a:t>
            </a:r>
            <a:r>
              <a:rPr lang="ko-KR" altLang="en-US" sz="1100" dirty="0">
                <a:solidFill>
                  <a:srgbClr val="0070C0"/>
                </a:solidFill>
              </a:rPr>
              <a:t>는 </a:t>
            </a:r>
            <a:r>
              <a:rPr lang="en-US" altLang="ko-KR" sz="1100" dirty="0">
                <a:solidFill>
                  <a:srgbClr val="0070C0"/>
                </a:solidFill>
              </a:rPr>
              <a:t>2014</a:t>
            </a:r>
            <a:r>
              <a:rPr lang="ko-KR" altLang="en-US" sz="1100" dirty="0">
                <a:solidFill>
                  <a:srgbClr val="0070C0"/>
                </a:solidFill>
              </a:rPr>
              <a:t>년에 베니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북키부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공격을 시작했으며</a:t>
            </a:r>
            <a:r>
              <a:rPr lang="en-US" altLang="ko-KR" sz="1100" dirty="0">
                <a:solidFill>
                  <a:srgbClr val="0070C0"/>
                </a:solidFill>
              </a:rPr>
              <a:t>,</a:t>
            </a:r>
            <a:r>
              <a:rPr lang="ko-KR" altLang="en-US" sz="1100" dirty="0">
                <a:solidFill>
                  <a:srgbClr val="0070C0"/>
                </a:solidFill>
              </a:rPr>
              <a:t> 수년에 걸쳐 이루무와 </a:t>
            </a:r>
            <a:r>
              <a:rPr lang="ko-KR" altLang="en-US" sz="1100" dirty="0" err="1">
                <a:solidFill>
                  <a:srgbClr val="0070C0"/>
                </a:solidFill>
              </a:rPr>
              <a:t>맘바사</a:t>
            </a:r>
            <a:r>
              <a:rPr lang="ko-KR" altLang="en-US" sz="1100" dirty="0">
                <a:solidFill>
                  <a:srgbClr val="0070C0"/>
                </a:solidFill>
              </a:rPr>
              <a:t>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이투리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 이어 현재 </a:t>
            </a:r>
            <a:r>
              <a:rPr lang="ko-KR" altLang="en-US" sz="1100" dirty="0" err="1">
                <a:solidFill>
                  <a:srgbClr val="0070C0"/>
                </a:solidFill>
              </a:rPr>
              <a:t>루베로</a:t>
            </a:r>
            <a:r>
              <a:rPr lang="ko-KR" altLang="en-US" sz="1100" dirty="0">
                <a:solidFill>
                  <a:srgbClr val="0070C0"/>
                </a:solidFill>
              </a:rPr>
              <a:t>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북키부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으로 확산되었습니다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수차례 공격으로 난민이 된 수천 명의 기독교인이 살해되고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집이 약탈당하고 불에 탔으며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학교가 이전하고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교회와 의료 시설이 폐쇄되었으며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여러 기독교인 마을이 버려졌습니다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62FE6-D4ED-87D0-C82D-E9E532A2E294}"/>
              </a:ext>
            </a:extLst>
          </p:cNvPr>
          <p:cNvSpPr txBox="1"/>
          <p:nvPr/>
        </p:nvSpPr>
        <p:spPr>
          <a:xfrm>
            <a:off x="8290824" y="5663603"/>
            <a:ext cx="2564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2025.2.25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88147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80AD-9B8E-3CFF-8E92-B87FDE7A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8117BB2-920A-E241-3332-30D1A89C4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5D37BF2-4E55-3DE8-E9F0-8F228EAA189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8F2A45A-4479-5C16-4E07-D150C35C2AA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750CF30-8701-F9E4-ADDE-710B121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8CB7D-C4ED-D08C-B076-C6C8A10FB13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3CEE3F0-F437-2501-1E43-9949D95E030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22312A4-DFFA-BE75-BF0E-D518064D425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E349603C-1BB2-A05F-679B-6D329EA1A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F9E0331-ED21-855B-BEE1-9920D2456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0C3B2-7672-9190-F0F7-CC5B545C845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대량 납치를 확인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학살은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확인하지 못함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4A390D3-FA25-DE1B-F8F5-498F9C3A6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4" y="1839742"/>
            <a:ext cx="2730593" cy="15359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3964D4B-D0D0-A565-8748-18E467A83E7D}"/>
              </a:ext>
            </a:extLst>
          </p:cNvPr>
          <p:cNvSpPr txBox="1"/>
          <p:nvPr/>
        </p:nvSpPr>
        <p:spPr>
          <a:xfrm>
            <a:off x="1077361" y="2357528"/>
            <a:ext cx="6676823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사역자는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북키부주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지역의 </a:t>
            </a:r>
            <a:r>
              <a:rPr lang="ko-KR" altLang="en-US" sz="1100" dirty="0" err="1"/>
              <a:t>부템보</a:t>
            </a:r>
            <a:r>
              <a:rPr lang="ko-KR" altLang="en-US" sz="1100" dirty="0"/>
              <a:t> 시에서 </a:t>
            </a:r>
            <a:r>
              <a:rPr lang="en-US" altLang="ko-KR" sz="1100" dirty="0"/>
              <a:t>98km </a:t>
            </a:r>
            <a:r>
              <a:rPr lang="ko-KR" altLang="en-US" sz="1100" dirty="0"/>
              <a:t>떨어진 </a:t>
            </a:r>
            <a:r>
              <a:rPr lang="ko-KR" altLang="en-US" sz="1100" dirty="0" err="1"/>
              <a:t>메이바로</a:t>
            </a:r>
            <a:r>
              <a:rPr lang="ko-KR" altLang="en-US" sz="1100" dirty="0"/>
              <a:t> 출발하여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27</a:t>
            </a:r>
            <a:r>
              <a:rPr lang="ko-KR" altLang="en-US" sz="1100" dirty="0"/>
              <a:t>일에 도착했습니다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비로 인해 상태가 좋지 않은 비포장 도로를 이동하는 동안 그는 민간인에 대한 끊임없는 폭력으로 텅 빈 마을과 마주쳤습니다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도착하자마자 먼저 지역 지도자를 만나러 갔고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ADF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공격을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지도자는 무장 세력이 많은 기독교인들을 납치해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교회에서 인질들과 함께 머물렀다고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많은 지역 주민들이 불안한 상황을 피해 도망쳤기 때문에 정확한 인질 수를 확인할 수 없었고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인질들이 살해되었는지 역시 확인할 수 없었다고 설명했습니다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OD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사역자에게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상황이 여전히 매우 불안하므로 주위에 머물러 있지 말고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메이바에서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7km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떨어진 학살 장소인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가지 말라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충고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조사가 계속 진행되면서 지금까지 납치 피해자 중 최소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시신이 교회 근처 덤불에서 발견되었다는 사실을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시신은 발견 즉시 매장되기 때문에 참수되었는지 여부는 알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지역의 치안이 안정될 때까지 가족들은 실종된 가족의 시신을 찾을 수 없을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장기적인 불안정으로 피해를 입은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기독교 공동체에 주님의 위로와 풍성한 은혜가 임하도록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마야바와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학살이 일어나지 않았다는 소식과 납치된 사람들이 무사히 가족의 품으로 돌아가는 모습을 볼 수 있기를 간절히 소망합니다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latin typeface="Helvetica"/>
                <a:ea typeface="맑은 고딕"/>
                <a:cs typeface="Times New Roman (Body CS)"/>
              </a:rPr>
              <a:t>가족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의 사망 소식을 접한 이들이 주님의 위로와 필요를 채우시는 </a:t>
            </a:r>
            <a:r>
              <a:rPr lang="ko-KR" altLang="en-US" sz="1100" kern="100" dirty="0">
                <a:solidFill>
                  <a:srgbClr val="C00000"/>
                </a:solidFill>
                <a:latin typeface="Helvetica"/>
                <a:ea typeface="맑은 고딕"/>
                <a:cs typeface="Times New Roman (Body CS)"/>
              </a:rPr>
              <a:t>하나님의 공급하심을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 </a:t>
            </a:r>
            <a:r>
              <a:rPr lang="ko-KR" altLang="en-US" sz="1100" kern="100" dirty="0">
                <a:solidFill>
                  <a:srgbClr val="C00000"/>
                </a:solidFill>
                <a:latin typeface="Helvetica"/>
                <a:ea typeface="맑은 고딕"/>
                <a:cs typeface="Times New Roman (Body CS)"/>
              </a:rPr>
              <a:t>체험할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이 모든 불확실성과 고난 속에서도 양떼를 계속 돌보려는 목회자들을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그들이 용기를 얻고 성령의 </a:t>
            </a:r>
            <a:r>
              <a:rPr lang="ko-KR" altLang="en-US" sz="1100" kern="100" dirty="0">
                <a:solidFill>
                  <a:srgbClr val="C00000"/>
                </a:solidFill>
                <a:latin typeface="Helvetica"/>
                <a:ea typeface="맑은 고딕"/>
                <a:cs typeface="Times New Roman (Body CS)"/>
              </a:rPr>
              <a:t>능력을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 경험하여 자신이 받은 위로로 다른 사람들을 위로할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긴급 구호를 준비하는 오픈도어 팀과 이 지역의 파트너들이 하나님의 보호를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/>
                <a:ea typeface="맑은 고딕"/>
                <a:cs typeface="Times New Roman (Body CS)"/>
              </a:rPr>
              <a:t>.</a:t>
            </a:r>
            <a:endParaRPr lang="ko-KR" altLang="en-US" sz="1400" dirty="0">
              <a:ea typeface="맑은 고딕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F94458F-D474-9EEA-B51E-0D3886CD9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3" y="3517116"/>
            <a:ext cx="2730593" cy="2047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DA477-FC43-4D8E-4150-46965DBC6533}"/>
              </a:ext>
            </a:extLst>
          </p:cNvPr>
          <p:cNvSpPr txBox="1"/>
          <p:nvPr/>
        </p:nvSpPr>
        <p:spPr>
          <a:xfrm>
            <a:off x="1077361" y="1597372"/>
            <a:ext cx="6676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지난 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Mayba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발생한 대규모 납치 사건과 이후 인근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</a:t>
            </a:r>
            <a:r>
              <a:rPr lang="ko-KR" altLang="en-US" sz="1100" dirty="0">
                <a:solidFill>
                  <a:srgbClr val="0070C0"/>
                </a:solidFill>
              </a:rPr>
              <a:t> 교회에서 발생한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무장 세력의 학살에 대한 보고를 조사하기 위해 </a:t>
            </a:r>
            <a:r>
              <a:rPr lang="en-US" altLang="ko-KR" sz="1100" dirty="0">
                <a:solidFill>
                  <a:srgbClr val="0070C0"/>
                </a:solidFill>
              </a:rPr>
              <a:t>OD </a:t>
            </a:r>
            <a:r>
              <a:rPr lang="ko-KR" altLang="en-US" sz="1100" dirty="0">
                <a:solidFill>
                  <a:srgbClr val="0070C0"/>
                </a:solidFill>
              </a:rPr>
              <a:t>사역자를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메이바에</a:t>
            </a:r>
            <a:r>
              <a:rPr lang="ko-KR" altLang="en-US" sz="1100" dirty="0">
                <a:solidFill>
                  <a:srgbClr val="0070C0"/>
                </a:solidFill>
              </a:rPr>
              <a:t> 파견했습니다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그는 납치에 대한 확인을 받았지만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계속되는 치안 불안으로 인해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카상가에</a:t>
            </a:r>
            <a:r>
              <a:rPr lang="ko-KR" altLang="en-US" sz="1100" dirty="0">
                <a:solidFill>
                  <a:srgbClr val="0070C0"/>
                </a:solidFill>
              </a:rPr>
              <a:t> 접근할 수 없었기 때문에 학살에 대한 명확한 확인은 아직 하지 못했습니다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705F-CC0F-1FCA-91B2-4E02887A9284}"/>
              </a:ext>
            </a:extLst>
          </p:cNvPr>
          <p:cNvSpPr txBox="1"/>
          <p:nvPr/>
        </p:nvSpPr>
        <p:spPr>
          <a:xfrm>
            <a:off x="8302028" y="5854594"/>
            <a:ext cx="215966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200" dirty="0">
                <a:ea typeface="맑은 고딕"/>
              </a:rPr>
              <a:t>2025.3.18 </a:t>
            </a:r>
            <a:r>
              <a:rPr lang="ko-KR" altLang="en-US" sz="1200" dirty="0" err="1">
                <a:ea typeface="맑은 고딕"/>
              </a:rPr>
              <a:t>화요기도모임</a:t>
            </a:r>
            <a:endParaRPr lang="ko-KR" altLang="en-US" sz="12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51085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보석으로 일시 석방된 기독교 개종자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88326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이란의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마티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칼라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(Mati Kala)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교도소에서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42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세의 기독교 개종자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소마예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라자비가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40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억 토만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만 달러 이상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보석금을 내고 일시적으로 석방된 것을 하나님께 감사드립니다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8" y="2461114"/>
            <a:ext cx="5883262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소마예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라자비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(Somayeh Rajabi)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기독교 모임에 참석했다가 정보 요원들이 집회를 급습해 여러 명의 신자들을 체포하면서 구금되었습니다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체포된 후 그녀는 보안 구치소로 이송되어 심문을 받은 후 감옥으로 이송되었습니다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소마예의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석방은 감사할 일이지만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그녀는 여전히 이란에서 기독교인들에게 자주 사용되는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집회 및 공모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정권에 대한 선전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등 심각한 혐의를 받고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그녀의 석방을 위한 거액의 보석금은 기독교 개종자들에 대한 정부의 지속적인 압박을 반영합니다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그럼에도 불구하고 하나님께서 통치하시고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그의 백성을 계속 강하게 세워 주실 것을 믿습니다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0070C0"/>
                </a:solidFill>
              </a:rPr>
              <a:t>재판을 기다리는 동안 </a:t>
            </a:r>
            <a:r>
              <a:rPr lang="ko-KR" altLang="en-US" sz="1100" dirty="0" err="1">
                <a:solidFill>
                  <a:srgbClr val="0070C0"/>
                </a:solidFill>
              </a:rPr>
              <a:t>소마예의</a:t>
            </a:r>
            <a:r>
              <a:rPr lang="ko-KR" altLang="en-US" sz="1100" dirty="0">
                <a:solidFill>
                  <a:srgbClr val="0070C0"/>
                </a:solidFill>
              </a:rPr>
              <a:t> 믿음이 흔들리지 않도록 붙들어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하나님의 평화를 경험할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>
              <a:solidFill>
                <a:srgbClr val="0070C0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rgbClr val="0070C0"/>
                </a:solidFill>
              </a:rPr>
              <a:t>소마야의</a:t>
            </a:r>
            <a:r>
              <a:rPr lang="ko-KR" altLang="en-US" sz="1100" dirty="0">
                <a:solidFill>
                  <a:srgbClr val="0070C0"/>
                </a:solidFill>
              </a:rPr>
              <a:t> 사건에 대한 공정하고 정의로운 최종 결정이 내려지도록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그리고 비슷한 상황에서 체포와 법적 압박에 직면한 모든 이란 기독교인들이 믿음으로 승리할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0999" y="2508686"/>
            <a:ext cx="3515569" cy="234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아라비아반도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 err="1">
                <a:latin typeface="맑은 고딕"/>
                <a:ea typeface="맑은 고딕"/>
              </a:rPr>
              <a:t>다우드</a:t>
            </a:r>
            <a:r>
              <a:rPr lang="ko-KR" altLang="en-US" sz="1800" b="1" dirty="0">
                <a:latin typeface="맑은 고딕"/>
                <a:ea typeface="맑은 고딕"/>
              </a:rPr>
              <a:t>*는 예수님과 함께 있습니다</a:t>
            </a:r>
            <a:r>
              <a:rPr lang="en-US" altLang="ko-KR" sz="1800" b="1" dirty="0">
                <a:latin typeface="맑은 고딕"/>
                <a:ea typeface="맑은 고딕"/>
              </a:rPr>
              <a:t>.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1213161" y="1597260"/>
            <a:ext cx="634671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다우드의</a:t>
            </a:r>
            <a:r>
              <a:rPr lang="ko-KR" altLang="en-US" sz="1100" dirty="0"/>
              <a:t> 삶은 용기와 은밀한 믿음의 여정이었습니다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그리스도를 따르는 것이 곧 고립과 단절을 의미하는 땅에서 진리를 발견하고</a:t>
            </a:r>
            <a:r>
              <a:rPr lang="en-US" altLang="ko-KR" sz="1100" dirty="0"/>
              <a:t>,</a:t>
            </a:r>
            <a:r>
              <a:rPr lang="ko-KR" altLang="en-US" sz="1100" dirty="0"/>
              <a:t> 그 진리를 붙잡았습니다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이웃 나라에서 신앙을 갖게 되었고</a:t>
            </a:r>
            <a:r>
              <a:rPr lang="en-US" altLang="ko-KR" sz="1100" dirty="0"/>
              <a:t>, </a:t>
            </a:r>
            <a:r>
              <a:rPr lang="ko-KR" altLang="en-US" sz="1100" dirty="0"/>
              <a:t>고국으로 돌아가 말씀을 묵상하면서 </a:t>
            </a:r>
            <a:r>
              <a:rPr lang="ko-KR" altLang="en-US" sz="1100" dirty="0" err="1"/>
              <a:t>예수님에</a:t>
            </a:r>
            <a:r>
              <a:rPr lang="ko-KR" altLang="en-US" sz="1100" dirty="0"/>
              <a:t> 대한 사랑이 더욱 커졌습니다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자신과 같은 신자들이 자유롭게 예배할 수 있는 아랍 교회를 갈망했습니다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그의 아내와 며느리도 그를 따라 빛 가운데로 들어와 세례를 받고 이 비밀스러운 믿음의 가족이 되었습니다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하지만 그의 가족 중 많은 이들은 알아채지 못했습니다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심지어 그의 아들조차도요</a:t>
            </a:r>
            <a:r>
              <a:rPr lang="en-US" altLang="ko-KR" sz="1100" dirty="0"/>
              <a:t>.</a:t>
            </a:r>
            <a:r>
              <a:rPr lang="ko-KR" altLang="en-US" sz="1100" dirty="0"/>
              <a:t>그러던 지난 밤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다우드는</a:t>
            </a:r>
            <a:r>
              <a:rPr lang="ko-KR" altLang="en-US" sz="1100" dirty="0"/>
              <a:t> 갑작스러운 뇌졸중으로 쓰러져 병원에서 세상을 떠났습니다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이제 그의 장례식은 이슬람 전통에 따라 메카를 바라보는 오른쪽에 묻히게 되며</a:t>
            </a:r>
            <a:r>
              <a:rPr lang="en-US" altLang="ko-KR" sz="1100" dirty="0"/>
              <a:t>, </a:t>
            </a:r>
            <a:r>
              <a:rPr lang="ko-KR" altLang="en-US" sz="1100" dirty="0"/>
              <a:t>그가 비밀리에 간직한 신앙과 무관하게 이슬람 전통방식으로 치뤄질 것입니다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그를 아는 소수의 기독교인들은 그의 삶에 대한 진실을 말하지 못한 채 침묵 속에 앉아 지켜볼 것입니다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이것이 아라비아반도 신자들의 현실입니다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하지만 그의 이야기는 아직 끝나지 않았습니다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8B307-65BC-0405-56DD-AFF0C1C26303}"/>
              </a:ext>
            </a:extLst>
          </p:cNvPr>
          <p:cNvSpPr txBox="1"/>
          <p:nvPr/>
        </p:nvSpPr>
        <p:spPr>
          <a:xfrm>
            <a:off x="1213160" y="3960034"/>
            <a:ext cx="6346715" cy="2123658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아라비아반도에서 은밀히 예수님을 따르는 소수의 아랍 신자들을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이들이 낙심하지 않고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신앙생활이 막막한 가운데서도 혼자가 아니라는 것을 알고 주님 안에서 힘을 얻기를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bg1"/>
                </a:solidFill>
                <a:ea typeface="맑은 고딕"/>
              </a:rPr>
              <a:t>다우드의</a:t>
            </a:r>
            <a:r>
              <a:rPr lang="ko-KR" altLang="en-US" sz="1100" dirty="0">
                <a:solidFill>
                  <a:schemeClr val="bg1"/>
                </a:solidFill>
                <a:ea typeface="맑은 고딕"/>
              </a:rPr>
              <a:t> 삶과 부드러우면서도 강인한 담대함이 비밀신자들에게 인내할 수 있는 용기를 주기를 원합니다</a:t>
            </a:r>
            <a:r>
              <a:rPr lang="en-US" altLang="ko-KR" sz="1100" dirty="0">
                <a:solidFill>
                  <a:schemeClr val="bg1"/>
                </a:solidFill>
                <a:ea typeface="맑은 고딕"/>
              </a:rPr>
              <a:t>. </a:t>
            </a:r>
            <a:r>
              <a:rPr lang="ko-KR" altLang="en-US" sz="1100" dirty="0">
                <a:solidFill>
                  <a:schemeClr val="bg1"/>
                </a:solidFill>
                <a:ea typeface="맑은 고딕"/>
              </a:rPr>
              <a:t>이제 말없이 슬퍼해야 할 </a:t>
            </a:r>
            <a:r>
              <a:rPr lang="ko-KR" altLang="en-US" sz="1100" dirty="0" err="1">
                <a:solidFill>
                  <a:schemeClr val="bg1"/>
                </a:solidFill>
                <a:ea typeface="맑은 고딕"/>
              </a:rPr>
              <a:t>다우드의</a:t>
            </a:r>
            <a:r>
              <a:rPr lang="ko-KR" altLang="en-US" sz="1100" dirty="0">
                <a:solidFill>
                  <a:schemeClr val="bg1"/>
                </a:solidFill>
                <a:ea typeface="맑은 고딕"/>
              </a:rPr>
              <a:t> 아내와 며느리를 위해 기도합니다</a:t>
            </a:r>
            <a:r>
              <a:rPr lang="en-US" altLang="ko-KR" sz="1100" dirty="0">
                <a:solidFill>
                  <a:schemeClr val="bg1"/>
                </a:solidFill>
                <a:ea typeface="맑은 고딕"/>
              </a:rPr>
              <a:t>. </a:t>
            </a:r>
            <a:r>
              <a:rPr lang="ko-KR" altLang="en-US" sz="1100" dirty="0" err="1">
                <a:solidFill>
                  <a:schemeClr val="bg1"/>
                </a:solidFill>
                <a:ea typeface="맑은 고딕"/>
              </a:rPr>
              <a:t>다우드의</a:t>
            </a:r>
            <a:r>
              <a:rPr lang="ko-KR" altLang="en-US" sz="1100" dirty="0">
                <a:solidFill>
                  <a:schemeClr val="bg1"/>
                </a:solidFill>
                <a:ea typeface="맑은 고딕"/>
              </a:rPr>
              <a:t> 신앙의 진실이 언젠가 아들과 친척들에게 밝게 빛나기를 기도합니다</a:t>
            </a:r>
            <a:r>
              <a:rPr lang="en-US" altLang="ko-KR" sz="1100" dirty="0">
                <a:solidFill>
                  <a:schemeClr val="bg1"/>
                </a:solidFill>
                <a:ea typeface="맑은 고딕"/>
              </a:rPr>
              <a:t>. </a:t>
            </a:r>
            <a:r>
              <a:rPr lang="ko-KR" altLang="en-US" sz="1100" dirty="0">
                <a:solidFill>
                  <a:schemeClr val="bg1"/>
                </a:solidFill>
                <a:ea typeface="맑은 고딕"/>
              </a:rPr>
              <a:t>신앙의 유산이 묻히지 않고 그들의 마음속에 자라나는 씨앗이 되기를 원합니다</a:t>
            </a:r>
            <a:r>
              <a:rPr lang="en-US" altLang="ko-KR" sz="1100" dirty="0">
                <a:solidFill>
                  <a:schemeClr val="bg1"/>
                </a:solidFill>
                <a:ea typeface="맑은 고딕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아랍 교회를 향한 </a:t>
            </a:r>
            <a:r>
              <a:rPr lang="ko-KR" altLang="en-US" sz="1100" dirty="0" err="1">
                <a:solidFill>
                  <a:schemeClr val="bg1"/>
                </a:solidFill>
              </a:rPr>
              <a:t>다우드의</a:t>
            </a:r>
            <a:r>
              <a:rPr lang="ko-KR" altLang="en-US" sz="1100" dirty="0">
                <a:solidFill>
                  <a:schemeClr val="bg1"/>
                </a:solidFill>
              </a:rPr>
              <a:t> 갈망이 이뤄지기를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남은 신자들을 목양할 담대한 목소리를 낼 새로운 지도자를 </a:t>
            </a:r>
            <a:r>
              <a:rPr lang="ko-KR" altLang="en-US" sz="1100" dirty="0" err="1">
                <a:solidFill>
                  <a:schemeClr val="bg1"/>
                </a:solidFill>
              </a:rPr>
              <a:t>세워주시고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이 숨겨진 교회에서 믿음의 큰 수확이 일어나고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어떤 어둠도 교회를 침묵시키지 못하게 하소서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주님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주님의 때에 숨겨졌던 것들이 드러나게 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당신의 백성을 강하게 하소서</a:t>
            </a:r>
            <a:r>
              <a:rPr lang="en-US" altLang="ko-KR" sz="1100" dirty="0">
                <a:solidFill>
                  <a:schemeClr val="bg1"/>
                </a:solidFill>
              </a:rPr>
              <a:t>! </a:t>
            </a:r>
            <a:r>
              <a:rPr lang="ko-KR" altLang="en-US" sz="1100" dirty="0" err="1">
                <a:solidFill>
                  <a:schemeClr val="bg1"/>
                </a:solidFill>
              </a:rPr>
              <a:t>다우드의</a:t>
            </a:r>
            <a:r>
              <a:rPr lang="ko-KR" altLang="en-US" sz="1100" dirty="0">
                <a:solidFill>
                  <a:schemeClr val="bg1"/>
                </a:solidFill>
              </a:rPr>
              <a:t> 믿음이 불씨가 되어 </a:t>
            </a:r>
            <a:r>
              <a:rPr lang="ko-KR" altLang="en-US" sz="1100" dirty="0" err="1">
                <a:solidFill>
                  <a:schemeClr val="bg1"/>
                </a:solidFill>
              </a:rPr>
              <a:t>들불로</a:t>
            </a:r>
            <a:r>
              <a:rPr lang="ko-KR" altLang="en-US" sz="1100" dirty="0">
                <a:solidFill>
                  <a:schemeClr val="bg1"/>
                </a:solidFill>
              </a:rPr>
              <a:t> 번지게 하소서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아멘</a:t>
            </a:r>
          </a:p>
        </p:txBody>
      </p:sp>
      <p:pic>
        <p:nvPicPr>
          <p:cNvPr id="7" name="그림 6">
            <a:hlinkClick r:id="rId5" action="ppaction://hlinkfile"/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5286" y="1654616"/>
            <a:ext cx="2952714" cy="44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네팔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가정에서 폭행을 당했지만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믿음은 강하다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61752" y="1891211"/>
            <a:ext cx="5174074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네팔에서 온 신자 타라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(Tara)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*는 가족으로부터 박해를 받고 있는 수많은 기독교인 중 한 명입니다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타라는 그리스도를 믿는다는 이유로 남편에게 잔인한 폭행을 당한 후 집에서 신체적 학대를 당하고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두 아들의 어머니이자 가족 중 유일한 신자인 타라*는 예수 그리스도를 믿는다는 이유로 남편과 시어머니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다른 친척들로부터 미움과 모욕을 당하고 고문을 받아왔습니다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남편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라메쉬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*는 정신적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육체적으로 그녀를 핍박하고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 err="1">
                <a:effectLst/>
                <a:latin typeface="Helvetica"/>
                <a:ea typeface="맑은 고딕"/>
                <a:cs typeface="Times New Roman (Body CS)"/>
              </a:rPr>
              <a:t>라메쉬는</a:t>
            </a:r>
            <a:r>
              <a:rPr lang="ko-KR" altLang="en-US" sz="1100" kern="100" dirty="0">
                <a:effectLst/>
                <a:latin typeface="Helvetica"/>
                <a:ea typeface="맑은 고딕"/>
                <a:cs typeface="Times New Roman (Body CS)"/>
              </a:rPr>
              <a:t> 수년 동안 가족과 떨어져 다른 곳에서 일했습니다</a:t>
            </a:r>
            <a:r>
              <a:rPr lang="en-US" altLang="ko-KR" sz="1100" kern="100" dirty="0">
                <a:effectLst/>
                <a:latin typeface="Helvetica"/>
                <a:ea typeface="맑은 고딕"/>
                <a:cs typeface="Times New Roman (Body CS)"/>
              </a:rPr>
              <a:t>. </a:t>
            </a:r>
            <a:r>
              <a:rPr lang="ko-KR" altLang="en-US" sz="1100" kern="100" dirty="0" err="1">
                <a:effectLst/>
                <a:latin typeface="Helvetica"/>
                <a:ea typeface="맑은 고딕"/>
                <a:cs typeface="Times New Roman (Body CS)"/>
              </a:rPr>
              <a:t>타라가</a:t>
            </a:r>
            <a:r>
              <a:rPr lang="ko-KR" altLang="en-US" sz="1100" kern="100" dirty="0">
                <a:effectLst/>
                <a:latin typeface="Helvetica"/>
                <a:ea typeface="맑은 고딕"/>
                <a:cs typeface="Times New Roman (Body CS)"/>
              </a:rPr>
              <a:t> 예수를 믿는다는 사실을 알게 되었을 때</a:t>
            </a:r>
            <a:r>
              <a:rPr lang="en-US" altLang="ko-KR" sz="1100" kern="100" dirty="0">
                <a:effectLst/>
                <a:latin typeface="Helvetica"/>
                <a:ea typeface="맑은 고딕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/>
                <a:ea typeface="맑은 고딕"/>
                <a:cs typeface="Times New Roman (Body CS)"/>
              </a:rPr>
              <a:t>전화로 </a:t>
            </a:r>
            <a:r>
              <a:rPr lang="ko-KR" altLang="en-US" sz="1100" kern="100" dirty="0">
                <a:latin typeface="Helvetica"/>
                <a:ea typeface="맑은 고딕"/>
                <a:cs typeface="Times New Roman (Body CS)"/>
              </a:rPr>
              <a:t>계속 </a:t>
            </a:r>
            <a:r>
              <a:rPr lang="ko-KR" altLang="en-US" sz="1100" kern="100" dirty="0">
                <a:effectLst/>
                <a:latin typeface="Helvetica"/>
                <a:ea typeface="맑은 고딕"/>
                <a:cs typeface="Times New Roman (Body CS)"/>
              </a:rPr>
              <a:t>협박하며 신앙을 포기하고 교회 출석을 중단하지 않으면 이혼하겠다고 경고했습니다</a:t>
            </a:r>
            <a:r>
              <a:rPr lang="en-US" altLang="ko-KR" sz="1100" kern="100" dirty="0">
                <a:effectLst/>
                <a:latin typeface="Helvetica"/>
                <a:ea typeface="맑은 고딕"/>
                <a:cs typeface="Times New Roman (Body CS)"/>
              </a:rPr>
              <a:t>. 2024</a:t>
            </a:r>
            <a:r>
              <a:rPr lang="ko-KR" altLang="en-US" sz="1100" kern="100" dirty="0">
                <a:effectLst/>
                <a:latin typeface="Helvetica"/>
                <a:ea typeface="맑은 고딕"/>
                <a:cs typeface="Times New Roman (Body CS)"/>
              </a:rPr>
              <a:t>년 </a:t>
            </a:r>
            <a:r>
              <a:rPr lang="en-US" altLang="ko-KR" sz="1100" kern="100" dirty="0">
                <a:effectLst/>
                <a:latin typeface="Helvetica"/>
                <a:ea typeface="맑은 고딕"/>
                <a:cs typeface="Times New Roman (Body CS)"/>
              </a:rPr>
              <a:t>12</a:t>
            </a:r>
            <a:r>
              <a:rPr lang="ko-KR" altLang="en-US" sz="1100" kern="100" dirty="0">
                <a:effectLst/>
                <a:latin typeface="Helvetica"/>
                <a:ea typeface="맑은 고딕"/>
                <a:cs typeface="Times New Roman (Body CS)"/>
              </a:rPr>
              <a:t>월 고향으로 돌아온 이후 남편은 </a:t>
            </a:r>
            <a:r>
              <a:rPr lang="ko-KR" altLang="en-US" sz="1100" kern="100" dirty="0" err="1">
                <a:effectLst/>
                <a:latin typeface="Helvetica"/>
                <a:ea typeface="맑은 고딕"/>
                <a:cs typeface="Times New Roman (Body CS)"/>
              </a:rPr>
              <a:t>타라를</a:t>
            </a:r>
            <a:r>
              <a:rPr lang="ko-KR" altLang="en-US" sz="1100" kern="100" dirty="0">
                <a:effectLst/>
                <a:latin typeface="Helvetica"/>
                <a:ea typeface="맑은 고딕"/>
                <a:cs typeface="Times New Roman (Body CS)"/>
              </a:rPr>
              <a:t> 신체적으로도 폭행하기 시작했습니다</a:t>
            </a:r>
            <a:r>
              <a:rPr lang="en-US" altLang="ko-KR" sz="1100" kern="100" dirty="0">
                <a:effectLst/>
                <a:latin typeface="Helvetica"/>
                <a:ea typeface="맑은 고딕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라메쉬는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성경을 찢고 불태우려고 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성경을 숨기기도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집 밖으로 내쫓고 순종하지 않으면 다시는 돌아오지 못하게 하겠다고도 협박했습니다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 그녀가 다른 사람들과 소통하지 못하도록 휴대전화를 부숴버렸습니다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타라는 남편과 시댁 식구들에 의해 철저하게 감시당하고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다른 신자들을 만나거나 연락하지 못하도록 감금당하고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지속적인 위협과 학대로 인해 타라는 심각한 정신적 고통을 겪고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마지막 주에도 타라는 남편의 잔인한 신체적 폭행을 견뎌냈습니다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..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5010" y="1793916"/>
            <a:ext cx="3982990" cy="24179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6685010" y="4367665"/>
            <a:ext cx="3982987" cy="1785104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타라에게 어려움을 견딜 수 있는 힘과 인내를 주시기를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육체적 치유와 괴롭힘과 고립으로 인한 정서적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정신적 고통에서 해방시켜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하나님의 위로를 경험하게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하옵소서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타라가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이 외로운 시간 속에서 하나님의 임재를 친밀하게 경험하고 영적으로 성장할 수 있는 용기를 얻도록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타라의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믿음과 인내가 그녀의 가족을 변화시키고 구원으로 인도할 수 있도록 길을 열어 주시기를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kern="100" dirty="0">
              <a:solidFill>
                <a:schemeClr val="bg1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지역발표를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매월 전국 도시를 순회하며 지역별 </a:t>
            </a:r>
            <a:r>
              <a:rPr lang="en-US" altLang="ko-KR" sz="1000" dirty="0">
                <a:latin typeface="맑은 고딕"/>
                <a:ea typeface="맑은 고딕"/>
              </a:rPr>
              <a:t>WWL </a:t>
            </a:r>
            <a:r>
              <a:rPr lang="ko-KR" altLang="en-US" sz="1000" dirty="0">
                <a:latin typeface="맑은 고딕"/>
                <a:ea typeface="맑은 고딕"/>
              </a:rPr>
              <a:t>발표를 목표로 교회들을 접촉하고 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인천</a:t>
            </a:r>
            <a:r>
              <a:rPr lang="en-US" altLang="ko-KR" sz="1000" dirty="0">
                <a:latin typeface="맑은 고딕"/>
                <a:ea typeface="맑은 고딕"/>
              </a:rPr>
              <a:t>(3/27), </a:t>
            </a:r>
            <a:r>
              <a:rPr lang="ko-KR" altLang="en-US" sz="1000" dirty="0">
                <a:latin typeface="맑은 고딕"/>
                <a:ea typeface="맑은 고딕"/>
              </a:rPr>
              <a:t>김제</a:t>
            </a:r>
            <a:r>
              <a:rPr lang="en-US" altLang="ko-KR" sz="1000" dirty="0">
                <a:latin typeface="맑은 고딕"/>
                <a:ea typeface="맑은 고딕"/>
              </a:rPr>
              <a:t>(4/24),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(5/29),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춘천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(7/17), </a:t>
            </a:r>
            <a:r>
              <a:rPr lang="ko-KR" altLang="en-US" sz="1000" dirty="0">
                <a:latin typeface="맑은 고딕"/>
                <a:ea typeface="맑은 고딕"/>
              </a:rPr>
              <a:t>부산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부터 한국교회 북한선교 이해와 통일 준비에 도움이 되고자 북한선교학교를 개최합니다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기도해 주세요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준비시켜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18/3/2025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3306</TotalTime>
  <Words>2110</Words>
  <Application>Microsoft Office PowerPoint</Application>
  <PresentationFormat>와이드스크린</PresentationFormat>
  <Paragraphs>106</Paragraphs>
  <Slides>12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Prayer Meeting  for Persecuted Church Worldwide 박해받는 교회를 위한 화요기도모임</vt:lpstr>
      <vt:lpstr>순서</vt:lpstr>
      <vt:lpstr>출31:3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348</cp:revision>
  <dcterms:created xsi:type="dcterms:W3CDTF">2024-07-08T04:53:18Z</dcterms:created>
  <dcterms:modified xsi:type="dcterms:W3CDTF">2025-03-19T01:09:58Z</dcterms:modified>
</cp:coreProperties>
</file>