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83" r:id="rId4"/>
    <p:sldId id="373" r:id="rId5"/>
    <p:sldId id="374" r:id="rId6"/>
    <p:sldId id="2514" r:id="rId7"/>
    <p:sldId id="2519" r:id="rId8"/>
    <p:sldId id="2522" r:id="rId9"/>
    <p:sldId id="2523" r:id="rId10"/>
    <p:sldId id="2524" r:id="rId11"/>
    <p:sldId id="2505" r:id="rId12"/>
    <p:sldId id="2520" r:id="rId13"/>
    <p:sldId id="2517" r:id="rId14"/>
    <p:sldId id="2462" r:id="rId1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2025-03-25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15A2E-53BA-28B3-119C-FE3A2D4DD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9916AC1-8AE1-EE7A-3035-CE3FB83A7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DCF23EF-122C-A186-2B96-C04E91EFFD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7BF2D37-D981-9353-02F6-7222CAEF4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6374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73A1-C63B-6B53-7A67-D4C777CF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37042340-DDB2-FF32-3ADB-0D74BB3E6C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85A53FB-2811-22D9-F2C2-DD450DF94A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3F4B55-5BBD-B216-8293-30841BA7F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040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DE0C6-3C17-01CA-7504-F083A0FAA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8A1508-9AF9-35B3-7297-631AA0D167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ECEEA4C-8C19-4A17-262E-55E958EFC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나이지리아 정부의 부인 나이지리아 외무부는 기독교인들이 이슬람 민병대의 표적이 되었다는 보도를 즉각 부인했습니다</a:t>
            </a:r>
            <a:r>
              <a:rPr lang="en-US" altLang="ko-KR" dirty="0"/>
              <a:t>. “</a:t>
            </a:r>
            <a:r>
              <a:rPr lang="ko-KR" altLang="en-US" dirty="0"/>
              <a:t>외교부는 최근 나이지리아에서 기독교인을 표적으로 삼아 살해했다는 잘못된 정보와 오해의 소지가 있는 보도에 대해 강한 우려를 표명하고자 합니다</a:t>
            </a:r>
            <a:r>
              <a:rPr lang="en-US" altLang="ko-KR" dirty="0"/>
              <a:t>."</a:t>
            </a:r>
            <a:r>
              <a:rPr lang="ko-KR" altLang="en-US" dirty="0"/>
              <a:t>라고 외교부는 말했습니다</a:t>
            </a:r>
            <a:r>
              <a:rPr lang="en-US" altLang="ko-KR" dirty="0"/>
              <a:t>. </a:t>
            </a:r>
            <a:r>
              <a:rPr lang="ko-KR" altLang="en-US" dirty="0"/>
              <a:t>외교부는 나이지리아의 위기가 “복잡하고 </a:t>
            </a:r>
            <a:r>
              <a:rPr lang="ko-KR" altLang="en-US" dirty="0" err="1"/>
              <a:t>다면적”이며</a:t>
            </a:r>
            <a:r>
              <a:rPr lang="ko-KR" altLang="en-US" dirty="0"/>
              <a:t> “범죄</a:t>
            </a:r>
            <a:r>
              <a:rPr lang="en-US" altLang="ko-KR" dirty="0"/>
              <a:t>, </a:t>
            </a:r>
            <a:r>
              <a:rPr lang="ko-KR" altLang="en-US" dirty="0"/>
              <a:t>테러</a:t>
            </a:r>
            <a:r>
              <a:rPr lang="en-US" altLang="ko-KR" dirty="0"/>
              <a:t>, </a:t>
            </a:r>
            <a:r>
              <a:rPr lang="ko-KR" altLang="en-US" dirty="0"/>
              <a:t>농부와 목축업자의 대결을 포함한 공동체 </a:t>
            </a:r>
            <a:r>
              <a:rPr lang="ko-KR" altLang="en-US" dirty="0" err="1"/>
              <a:t>충돌”로</a:t>
            </a:r>
            <a:r>
              <a:rPr lang="ko-KR" altLang="en-US" dirty="0"/>
              <a:t> 인한 것이라고 말했습니다</a:t>
            </a:r>
            <a:r>
              <a:rPr lang="en-US" altLang="ko-KR" dirty="0"/>
              <a:t>.</a:t>
            </a:r>
            <a:r>
              <a:rPr lang="ko-KR" altLang="en-US" dirty="0"/>
              <a:t>이러한 부정은 기독교 지도자들의 비판을 불러일으켰습니다</a:t>
            </a:r>
            <a:r>
              <a:rPr lang="en-US" altLang="ko-KR" dirty="0"/>
              <a:t>.</a:t>
            </a:r>
            <a:r>
              <a:rPr lang="ko-KR" altLang="en-US" dirty="0"/>
              <a:t>오픈 </a:t>
            </a:r>
            <a:r>
              <a:rPr lang="ko-KR" altLang="en-US" dirty="0" err="1"/>
              <a:t>도어즈</a:t>
            </a:r>
            <a:r>
              <a:rPr lang="ko-KR" altLang="en-US" dirty="0"/>
              <a:t> 대변인은 “나이지리아 정부가 폭력을 인정해야 할 </a:t>
            </a:r>
            <a:r>
              <a:rPr lang="ko-KR" altLang="en-US" dirty="0" err="1"/>
              <a:t>때”라고</a:t>
            </a:r>
            <a:r>
              <a:rPr lang="ko-KR" altLang="en-US" dirty="0"/>
              <a:t> 말했다</a:t>
            </a:r>
            <a:r>
              <a:rPr lang="en-US" altLang="ko-KR" dirty="0"/>
              <a:t>.  “</a:t>
            </a:r>
            <a:r>
              <a:rPr lang="ko-KR" altLang="en-US" dirty="0"/>
              <a:t>나이지리아 정부가 종교적 동기에 의한 광범위한 공격으로부터 기독교인을 보호하기 위해 실질적인 조치를 취해야 할 때입니다</a:t>
            </a:r>
            <a:r>
              <a:rPr lang="en-US" altLang="ko-KR" dirty="0"/>
              <a:t>.”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A10D882-FED7-0A2B-900F-668307550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3836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타지키스탄에서 </a:t>
            </a:r>
            <a:r>
              <a:rPr lang="ko-KR" altLang="en-US" dirty="0" err="1"/>
              <a:t>나우리즈는</a:t>
            </a:r>
            <a:r>
              <a:rPr lang="ko-KR" altLang="en-US" dirty="0"/>
              <a:t> 가족 간의 유대를 새롭게 하고 우정을 다지며 용서를 구하는 시기입니다</a:t>
            </a:r>
            <a:r>
              <a:rPr lang="en-US" altLang="ko-KR" dirty="0"/>
              <a:t>. </a:t>
            </a:r>
            <a:r>
              <a:rPr lang="ko-KR" altLang="en-US" dirty="0"/>
              <a:t>사람들은 친척과 친구를 방문하고</a:t>
            </a:r>
            <a:r>
              <a:rPr lang="en-US" altLang="ko-KR" dirty="0"/>
              <a:t>, </a:t>
            </a:r>
            <a:r>
              <a:rPr lang="ko-KR" altLang="en-US" dirty="0"/>
              <a:t>선물을 주고받으며</a:t>
            </a:r>
            <a:r>
              <a:rPr lang="en-US" altLang="ko-KR" dirty="0"/>
              <a:t>, </a:t>
            </a:r>
            <a:r>
              <a:rPr lang="ko-KR" altLang="en-US" dirty="0"/>
              <a:t>진심 어린 소원을 빌며 화합의 정신을 받아들입니다</a:t>
            </a:r>
            <a:r>
              <a:rPr lang="en-US" altLang="ko-KR" dirty="0"/>
              <a:t>.</a:t>
            </a:r>
            <a:r>
              <a:rPr lang="ko-KR" altLang="en-US" dirty="0"/>
              <a:t>다른 중앙아시아 국가와 마찬가지로 </a:t>
            </a:r>
            <a:r>
              <a:rPr lang="ko-KR" altLang="en-US" dirty="0" err="1"/>
              <a:t>타지크</a:t>
            </a:r>
            <a:r>
              <a:rPr lang="ko-KR" altLang="en-US" dirty="0"/>
              <a:t> 축제 테이블은 축제의 중심이며</a:t>
            </a:r>
            <a:r>
              <a:rPr lang="en-US" altLang="ko-KR" dirty="0"/>
              <a:t>, </a:t>
            </a:r>
            <a:r>
              <a:rPr lang="ko-KR" altLang="en-US" dirty="0"/>
              <a:t>가장 중요한 요리는 플 로브입니다</a:t>
            </a:r>
            <a:r>
              <a:rPr lang="en-US" altLang="ko-KR" dirty="0"/>
              <a:t>. </a:t>
            </a:r>
            <a:r>
              <a:rPr lang="ko-KR" altLang="en-US" dirty="0"/>
              <a:t>공동 식사를 통해 가족들은 </a:t>
            </a:r>
            <a:r>
              <a:rPr lang="ko-KR" altLang="en-US" dirty="0" err="1"/>
              <a:t>음식뿐만</a:t>
            </a:r>
            <a:r>
              <a:rPr lang="ko-KR" altLang="en-US" dirty="0"/>
              <a:t> 아니라 기쁨도 함께 나눌 수 있습니다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투르크메니스탄의 </a:t>
            </a:r>
            <a:r>
              <a:rPr lang="ko-KR" altLang="en-US" dirty="0" err="1"/>
              <a:t>나우리즈는</a:t>
            </a:r>
            <a:r>
              <a:rPr lang="ko-KR" altLang="en-US" dirty="0"/>
              <a:t> 혹독한 겨울이 지나고 다시 따뜻함이 돌아오는 것을 상징하는 활기찬 축제입니다</a:t>
            </a:r>
            <a:r>
              <a:rPr lang="en-US" altLang="ko-KR" dirty="0"/>
              <a:t>. </a:t>
            </a:r>
            <a:r>
              <a:rPr lang="ko-KR" altLang="en-US" dirty="0" err="1"/>
              <a:t>투르크멘</a:t>
            </a:r>
            <a:r>
              <a:rPr lang="ko-KR" altLang="en-US" dirty="0"/>
              <a:t> 문화유산에 깊이 뿌리를 둔 이 명절은 가족 모임</a:t>
            </a:r>
            <a:r>
              <a:rPr lang="en-US" altLang="ko-KR" dirty="0"/>
              <a:t>, </a:t>
            </a:r>
            <a:r>
              <a:rPr lang="ko-KR" altLang="en-US" dirty="0"/>
              <a:t>전통 음악</a:t>
            </a:r>
            <a:r>
              <a:rPr lang="en-US" altLang="ko-KR" dirty="0"/>
              <a:t>, </a:t>
            </a:r>
            <a:r>
              <a:rPr lang="ko-KR" altLang="en-US" dirty="0"/>
              <a:t>춤</a:t>
            </a:r>
            <a:r>
              <a:rPr lang="en-US" altLang="ko-KR" dirty="0"/>
              <a:t>, </a:t>
            </a:r>
            <a:r>
              <a:rPr lang="ko-KR" altLang="en-US" dirty="0"/>
              <a:t>축제 음식으로 축하합니다</a:t>
            </a:r>
            <a:r>
              <a:rPr lang="en-US" altLang="ko-KR" dirty="0"/>
              <a:t>. </a:t>
            </a:r>
            <a:r>
              <a:rPr lang="ko-KR" altLang="en-US" dirty="0"/>
              <a:t>축하의 하이라이트는 풍요와 번영을 상징하는 발아 밀로 만든 요리인 </a:t>
            </a:r>
            <a:r>
              <a:rPr lang="ko-KR" altLang="en-US" dirty="0" err="1"/>
              <a:t>세메니</a:t>
            </a:r>
            <a:r>
              <a:rPr lang="en-US" altLang="ko-KR" dirty="0"/>
              <a:t>(</a:t>
            </a:r>
            <a:r>
              <a:rPr lang="en-US" altLang="ko-KR" dirty="0" err="1"/>
              <a:t>semeni</a:t>
            </a:r>
            <a:r>
              <a:rPr lang="en-US" altLang="ko-KR" dirty="0"/>
              <a:t>)</a:t>
            </a:r>
            <a:r>
              <a:rPr lang="ko-KR" altLang="en-US" dirty="0"/>
              <a:t>를 준비하는 것입니다</a:t>
            </a:r>
            <a:r>
              <a:rPr lang="en-US" altLang="ko-KR" dirty="0"/>
              <a:t>. </a:t>
            </a:r>
            <a:r>
              <a:rPr lang="ko-KR" altLang="en-US" dirty="0"/>
              <a:t>지역 사회는 문화 공연과 스포츠에 참여하며 민족적 자부심과 문화적 정체성을 재확인합니다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2025-03-25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s://www.google.com/maps/place/Riyom+801153+%ED%8F%89%EC%9B%90+%EB%82%98%EC%9D%B4%EC%A7%80%EB%A6%AC%EC%95%84/@10.2191497,6.5033467,786358m/data=!3m1!1e3!4m6!3m5!1s0x1053bb1a7623a3a7:0xf828a1f3b17f7912!8m2!3d9.5842063!4d8.713707!16s%2Fg%2F1ywqfd8h8?authuser=0&amp;entry=ttu&amp;g_ep=EgoyMDI1MDEwMS4wIKXMDSoASAFQAw%3D%3D" TargetMode="Externa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hyperlink" Target="https://www.google.com/maps/place/Lubero,+%EC%BD%A9%EA%B3%A0+%EB%AF%BC%EC%A3%BC+%EA%B3%B5%ED%99%94%EA%B5%AD/@-2.2762219,25.3488298,1898933m/data=!3m1!1e3!4m6!3m5!1s0x19df9064dc1934b1:0x3f5c247121be1223!8m2!3d-0.1549602!4d29.2437011!16s%2Fm%2F0_s22y5?authuser=0&amp;entry=ttu&amp;g_ep=EgoyMDI1MDIxOS4xIKXMDSoASAFQAw%3D%3D" TargetMode="Externa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hyperlink" Target="&#45208;&#51060;&#51648;&#47532;&#50500;_&#47112;&#50500;%20&#49380;&#47532;&#48512;&#47484;%20&#44592;&#50613;&#54616;&#47728;%202023.mp4" TargetMode="Externa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3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25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롬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8:6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6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육신의 생각은 사망이요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영의 생각은 생명과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평안이니라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6</a:t>
            </a:r>
            <a:r>
              <a:rPr lang="en-US" altLang="ko-KR" dirty="0">
                <a:ea typeface="맑은 고딕"/>
              </a:rPr>
              <a:t> The mind of sinful man is death, but the mind controlled by the Spirit is life and peace.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6BD8E-47E3-7E4F-4787-F9E56A1B6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2916C16-E5FB-6B34-A247-727713332459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0574E462-0358-2589-AB53-C134D7AE8F84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E4BFB947-2C48-77B0-611F-EE169226A005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DE7E24E8-E2E8-224C-A197-816102E0B1F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947DC8D0-2A88-5D21-8365-CF5347E33D3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88914EEF-6FD1-4126-EF10-DD3B78811611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40841F82-1E9B-556A-A6DD-AC3DC845956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5240B30-1431-26AB-0BB0-5BF7718B67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AF050CF6-0727-74CD-CEB6-19B04CA3BE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4CCBBA-F323-531F-D729-F06F0613A4B6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en-US" altLang="ko-KR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DRC</a:t>
            </a:r>
            <a:r>
              <a:rPr lang="ko-KR" altLang="en-US" sz="1800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800" b="1" kern="100" dirty="0" err="1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교회를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위해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기도해 주세요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3C19192-26C2-B625-50BC-71F350B36085}"/>
              </a:ext>
            </a:extLst>
          </p:cNvPr>
          <p:cNvSpPr txBox="1"/>
          <p:nvPr/>
        </p:nvSpPr>
        <p:spPr>
          <a:xfrm>
            <a:off x="1127138" y="1609545"/>
            <a:ext cx="6445807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2014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년부터 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주로 베니 지역의 기독교인 마을을 공격하고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이들은 현재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 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지역과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(North Kivu)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북쪽 인접 지역인 </a:t>
            </a:r>
            <a:r>
              <a:rPr lang="ko-KR" altLang="en-US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Ituri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주까지 사람들을 살해하고 재산을 불태우고 약탈하고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ADF</a:t>
            </a:r>
            <a:r>
              <a:rPr lang="ko-KR" altLang="en-US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표적 공격으로 기독교 신자들은 마을을 버리고 생활 환경이 매우 열악한 이재민 정착촌으로 피난처를 찾고 있습니다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dirty="0">
              <a:solidFill>
                <a:srgbClr val="0070C0"/>
              </a:solidFill>
              <a:latin typeface="Malgun Gothic"/>
              <a:ea typeface="Malgun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0B384-3F1A-9DA8-71B3-4F3C7DBDBC10}"/>
              </a:ext>
            </a:extLst>
          </p:cNvPr>
          <p:cNvSpPr txBox="1"/>
          <p:nvPr/>
        </p:nvSpPr>
        <p:spPr>
          <a:xfrm>
            <a:off x="1127138" y="2378986"/>
            <a:ext cx="6344388" cy="321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dirty="0"/>
              <a:t>또한 르완다와 연계된 반군 운동인 </a:t>
            </a:r>
            <a:r>
              <a:rPr lang="en-US" altLang="ko-KR" sz="1100" dirty="0"/>
              <a:t>M23 </a:t>
            </a:r>
            <a:r>
              <a:rPr lang="ko-KR" altLang="en-US" sz="1100" dirty="0"/>
              <a:t>운동은 </a:t>
            </a:r>
            <a:r>
              <a:rPr lang="ko-KR" altLang="en-US" sz="1100" dirty="0" err="1"/>
              <a:t>베니와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 남쪽 일부를 제외한 거의 모든 </a:t>
            </a:r>
            <a:r>
              <a:rPr lang="ko-KR" altLang="en-US" sz="1100" dirty="0" err="1"/>
              <a:t>북키부</a:t>
            </a:r>
            <a:r>
              <a:rPr lang="en-US" altLang="ko-KR" sz="1100" dirty="0"/>
              <a:t>(North Kivu) </a:t>
            </a:r>
            <a:r>
              <a:rPr lang="ko-KR" altLang="en-US" sz="1100" dirty="0"/>
              <a:t>지역을 장악하고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고마</a:t>
            </a:r>
            <a:r>
              <a:rPr lang="en-US" altLang="ko-KR" sz="1100" dirty="0"/>
              <a:t>(Goma) </a:t>
            </a:r>
            <a:r>
              <a:rPr lang="ko-KR" altLang="en-US" sz="1100" dirty="0"/>
              <a:t>대부분을 장악하고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현재 동부 지역에서 두 </a:t>
            </a:r>
            <a:r>
              <a:rPr lang="ko-KR" altLang="en-US" sz="1100" dirty="0" err="1"/>
              <a:t>번째로</a:t>
            </a:r>
            <a:r>
              <a:rPr lang="ko-KR" altLang="en-US" sz="1100" dirty="0"/>
              <a:t> 큰 도시인 </a:t>
            </a:r>
            <a:r>
              <a:rPr lang="ko-KR" altLang="en-US" sz="1100" dirty="0" err="1"/>
              <a:t>부카부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Bukavu</a:t>
            </a:r>
            <a:r>
              <a:rPr lang="en-US" altLang="ko-KR" sz="1100" dirty="0"/>
              <a:t>)</a:t>
            </a:r>
            <a:r>
              <a:rPr lang="ko-KR" altLang="en-US" sz="1100" dirty="0"/>
              <a:t>도 장악했습니다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신앙 때문에 특별히 기독교인을 표적으로 삼지는 않지만</a:t>
            </a:r>
            <a:r>
              <a:rPr lang="en-US" altLang="ko-KR" sz="1100" dirty="0"/>
              <a:t>, </a:t>
            </a:r>
            <a:r>
              <a:rPr lang="ko-KR" altLang="en-US" sz="1100" dirty="0"/>
              <a:t>교회는 분쟁으로 인한 불안정한 상황으로 인해 큰 영향을 받고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알려지지 않은 수의 기독교인이 사망하고 수백만 명의 이재민이 발생했으며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이 지역의 교회는 대부분의 활동을 중단해야 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수도이자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만 명 이상의 인구가 거주하는 곳입니다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르완다와의 국경과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호수 기슭에 위치하고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휴대폰 제조의 핵심 재료인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콜탄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등 수요가 많은 금속과 광물을 공급하는 광산과 가까워서 중요한 무역 및 교통의 중심지입니다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M23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은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2012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년 반란이 발생했을 때 잠시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점령했지만 평화 협정이 체결된 후 철수했습니다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endParaRPr lang="en-US" altLang="ko-KR" sz="12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반군들을 다스려 주시고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완악한 마음을 부드럽게 만져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교회와 신자들을 해치려는 모든 계획이 무산되도록 역사해 주시기를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</a:p>
          <a:p>
            <a:pPr algn="just"/>
            <a:endParaRPr lang="en-US" altLang="ko-KR" sz="105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 내 기독교인들이 불안한 상황 속에서도 굳건히 신앙을 지킬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절망적 상황가운데서도 교회가 굳건하게 흔들리지 않고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빛과 희망의 등불이 될 수 있도록 기도합니다</a:t>
            </a:r>
            <a:r>
              <a:rPr lang="en-US" altLang="ko-KR" sz="105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05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hlinkClick r:id="rId5"/>
            <a:extLst>
              <a:ext uri="{FF2B5EF4-FFF2-40B4-BE49-F238E27FC236}">
                <a16:creationId xmlns:a16="http://schemas.microsoft.com/office/drawing/2014/main" id="{75E79D58-AE4D-25FF-FF32-9B2ECCC652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5129" y="1690856"/>
            <a:ext cx="2571849" cy="171456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3B3B76E3-C189-2DC9-C882-3275442332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92209" y="3576206"/>
            <a:ext cx="2597687" cy="173159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221F70-5841-15AC-4DBD-140E3BEA8540}"/>
              </a:ext>
            </a:extLst>
          </p:cNvPr>
          <p:cNvSpPr txBox="1"/>
          <p:nvPr/>
        </p:nvSpPr>
        <p:spPr>
          <a:xfrm>
            <a:off x="8173638" y="5593319"/>
            <a:ext cx="2455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2025.2.11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225340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C043A-4F0C-1625-B2BA-5AD620EC7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326689-636E-922C-7888-ED88F5A6AACC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EFB4DDC-B3E4-E962-44DD-E2644652DD5F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254F920D-C47E-C8B1-A9AE-3C81FE3A28A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59C987E8-A826-7DD0-DC4A-E7A7F3434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536DF77-16A3-5FA3-6956-12BC58B99C2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13BB9B76-13D2-2556-31DC-4EB4A9B8DCD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5366A26-C50A-99DC-9303-ADC4B85D3EBA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F088617E-408A-646B-05FD-27219CFD6B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831B97E-29EA-20BC-C548-2CD363C8AB6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A6BE9E-5408-5B46-8DFF-103172C7AB7F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루베로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Lubero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참수당한 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70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명이 기독교인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hlinkClick r:id="rId5"/>
            <a:extLst>
              <a:ext uri="{FF2B5EF4-FFF2-40B4-BE49-F238E27FC236}">
                <a16:creationId xmlns:a16="http://schemas.microsoft.com/office/drawing/2014/main" id="{53EB0AAB-7904-C09A-2A7A-FED3177B16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3682475"/>
            <a:ext cx="2564619" cy="173006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E05B5B-232C-2854-0A83-F3C480DA4D64}"/>
              </a:ext>
            </a:extLst>
          </p:cNvPr>
          <p:cNvSpPr txBox="1"/>
          <p:nvPr/>
        </p:nvSpPr>
        <p:spPr>
          <a:xfrm>
            <a:off x="1077361" y="2735952"/>
            <a:ext cx="6676823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13</a:t>
            </a:r>
            <a:r>
              <a:rPr lang="ko-KR" altLang="en-US" sz="1100" dirty="0"/>
              <a:t>일 목요일 새벽 </a:t>
            </a:r>
            <a:r>
              <a:rPr lang="en-US" altLang="ko-KR" sz="1100" dirty="0"/>
              <a:t>4</a:t>
            </a:r>
            <a:r>
              <a:rPr lang="ko-KR" altLang="en-US" sz="1100" dirty="0"/>
              <a:t>시경</a:t>
            </a:r>
            <a:r>
              <a:rPr lang="en-US" altLang="ko-KR" sz="1100" dirty="0"/>
              <a:t>, ADF</a:t>
            </a:r>
            <a:r>
              <a:rPr lang="ko-KR" altLang="en-US" sz="1100" dirty="0"/>
              <a:t> 무장 세력이 </a:t>
            </a:r>
            <a:r>
              <a:rPr lang="ko-KR" altLang="en-US" sz="1100" dirty="0" err="1"/>
              <a:t>마이바</a:t>
            </a:r>
            <a:r>
              <a:rPr lang="en-US" altLang="ko-KR" sz="1100" dirty="0"/>
              <a:t>(</a:t>
            </a:r>
            <a:r>
              <a:rPr lang="en-US" altLang="ko-KR" sz="1100" dirty="0" err="1"/>
              <a:t>Mayba</a:t>
            </a:r>
            <a:r>
              <a:rPr lang="en-US" altLang="ko-KR" sz="1100" dirty="0"/>
              <a:t>)</a:t>
            </a:r>
            <a:r>
              <a:rPr lang="ko-KR" altLang="en-US" sz="1100" dirty="0"/>
              <a:t> 마을의 기독교인 약 </a:t>
            </a:r>
            <a:r>
              <a:rPr lang="en-US" altLang="ko-KR" sz="1100" dirty="0"/>
              <a:t>20</a:t>
            </a:r>
            <a:r>
              <a:rPr lang="ko-KR" altLang="en-US" sz="1100" dirty="0"/>
              <a:t>명을 붙잡아 묶어두었습니다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“</a:t>
            </a:r>
            <a:r>
              <a:rPr lang="ko-KR" altLang="en-US" sz="1100" dirty="0" err="1"/>
              <a:t>카르멜리</a:t>
            </a:r>
            <a:r>
              <a:rPr lang="ko-KR" altLang="en-US" sz="1100" dirty="0"/>
              <a:t> 언덕에서 무장 세력이 집집마다 찾아가 </a:t>
            </a:r>
            <a:r>
              <a:rPr lang="en-US" altLang="ko-KR" sz="1100" dirty="0"/>
              <a:t>'</a:t>
            </a:r>
            <a:r>
              <a:rPr lang="ko-KR" altLang="en-US" sz="1100" dirty="0"/>
              <a:t>나가라</a:t>
            </a:r>
            <a:r>
              <a:rPr lang="en-US" altLang="ko-KR" sz="1100" dirty="0"/>
              <a:t>, </a:t>
            </a:r>
            <a:r>
              <a:rPr lang="ko-KR" altLang="en-US" sz="1100" dirty="0"/>
              <a:t>나가서 아무 소리도 내지 마라</a:t>
            </a:r>
            <a:r>
              <a:rPr lang="en-US" altLang="ko-KR" sz="1100" dirty="0"/>
              <a:t>’</a:t>
            </a:r>
            <a:r>
              <a:rPr lang="ko-KR" altLang="en-US" sz="1100" dirty="0"/>
              <a:t>고 소리를 </a:t>
            </a:r>
            <a:r>
              <a:rPr lang="ko-KR" altLang="en-US" sz="1100" dirty="0" err="1"/>
              <a:t>질렀어요</a:t>
            </a:r>
            <a:r>
              <a:rPr lang="en-US" altLang="ko-KR" sz="1100" dirty="0"/>
              <a:t>. 20</a:t>
            </a:r>
            <a:r>
              <a:rPr lang="ko-KR" altLang="en-US" sz="1100" dirty="0"/>
              <a:t>명의 기독교인 남성과 여성이 밖으로 나왔고</a:t>
            </a:r>
            <a:r>
              <a:rPr lang="en-US" altLang="ko-KR" sz="1100" dirty="0"/>
              <a:t>,</a:t>
            </a:r>
            <a:r>
              <a:rPr lang="ko-KR" altLang="en-US" sz="1100" dirty="0"/>
              <a:t> 그들을 묶어 알 수 없는 곳으로 보냈습니다</a:t>
            </a:r>
            <a:r>
              <a:rPr lang="en-US" altLang="ko-KR" sz="1100" dirty="0"/>
              <a:t>.” </a:t>
            </a:r>
          </a:p>
          <a:p>
            <a:pPr algn="just"/>
            <a:r>
              <a:rPr lang="ko-KR" altLang="en-US" sz="1100" dirty="0"/>
              <a:t>주민들은 동요했지만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앞으로 할 일과 납치된 사람들을 구출할 방법을 생각하기 위해 모이기로 결정했습니다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안타깝게도 오후 </a:t>
            </a:r>
            <a:r>
              <a:rPr lang="en-US" altLang="ko-KR" sz="1100" dirty="0"/>
              <a:t>6</a:t>
            </a:r>
            <a:r>
              <a:rPr lang="ko-KR" altLang="en-US" sz="1100" dirty="0"/>
              <a:t>시경 이 모임이 진행되는 동안 </a:t>
            </a:r>
            <a:r>
              <a:rPr lang="en-US" altLang="ko-KR" sz="1100" dirty="0"/>
              <a:t>ADF </a:t>
            </a:r>
            <a:r>
              <a:rPr lang="ko-KR" altLang="en-US" sz="1100" dirty="0"/>
              <a:t>무장 세력이 마을을 포위했습니다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</a:t>
            </a:r>
            <a:r>
              <a:rPr lang="en-US" altLang="ko-KR" sz="1100" dirty="0"/>
              <a:t>, </a:t>
            </a:r>
            <a:r>
              <a:rPr lang="ko-KR" altLang="en-US" sz="1100" dirty="0"/>
              <a:t>약 </a:t>
            </a:r>
            <a:r>
              <a:rPr lang="en-US" altLang="ko-KR" sz="1100" dirty="0"/>
              <a:t>50</a:t>
            </a:r>
            <a:r>
              <a:rPr lang="ko-KR" altLang="en-US" sz="1100" dirty="0"/>
              <a:t>명의 다른 기독교인들을 붙잡아 묶어 두었습니다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현장 소식통에 의하면 포로들은 모두 </a:t>
            </a:r>
            <a:r>
              <a:rPr lang="ko-KR" altLang="en-US" sz="1100" dirty="0" err="1"/>
              <a:t>카상가</a:t>
            </a:r>
            <a:r>
              <a:rPr lang="en-US" altLang="ko-KR" sz="1100" dirty="0"/>
              <a:t>(</a:t>
            </a:r>
            <a:r>
              <a:rPr lang="en-US" altLang="ko-KR" sz="1100" dirty="0" err="1"/>
              <a:t>Kasanga</a:t>
            </a:r>
            <a:r>
              <a:rPr lang="en-US" altLang="ko-KR" sz="1100" dirty="0"/>
              <a:t>)</a:t>
            </a:r>
            <a:r>
              <a:rPr lang="ko-KR" altLang="en-US" sz="1100" dirty="0"/>
              <a:t>에 있는 개신교 교회로 끌려가 망치나 </a:t>
            </a:r>
            <a:r>
              <a:rPr lang="ko-KR" altLang="en-US" sz="1100" dirty="0" err="1"/>
              <a:t>마체테로</a:t>
            </a:r>
            <a:r>
              <a:rPr lang="ko-KR" altLang="en-US" sz="1100" dirty="0"/>
              <a:t> 살해당했습니다</a:t>
            </a:r>
            <a:r>
              <a:rPr lang="en-US" altLang="ko-KR" sz="1100" dirty="0"/>
              <a:t>. 2025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18</a:t>
            </a:r>
            <a:r>
              <a:rPr lang="ko-KR" altLang="en-US" sz="1100" dirty="0"/>
              <a:t>일 화요일까지 일부 가족들은 이 지역의 치안 불안으로 인해 시신을 매장하지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기독교인들이 이 지역을 떠나 더 안전한 곳으로 피신했습니다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/>
              <a:t>이번 공격은 최근 </a:t>
            </a:r>
            <a:r>
              <a:rPr lang="ko-KR" altLang="en-US" sz="1100" dirty="0" err="1"/>
              <a:t>루베로지역에서</a:t>
            </a:r>
            <a:r>
              <a:rPr lang="ko-KR" altLang="en-US" sz="1100" dirty="0"/>
              <a:t> </a:t>
            </a:r>
            <a:r>
              <a:rPr lang="en-US" altLang="ko-KR" sz="1100" dirty="0"/>
              <a:t>ADF</a:t>
            </a:r>
            <a:r>
              <a:rPr lang="ko-KR" altLang="en-US" sz="1100" dirty="0"/>
              <a:t>가 공격을 시작한 이래 가장 치명적인 공격 중 하나입니다</a:t>
            </a:r>
            <a:r>
              <a:rPr lang="en-US" altLang="ko-KR" sz="1100" dirty="0"/>
              <a:t>. 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사건이 전 세계에 보도된 후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오픈도어는 이 사건을 더 자세히 확인하고자 하는 언론과 옹호 단체의 요청을 받았습니다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현지의 협조를 구하고 대화할 수 있는 적절한 사람을 찾을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지역은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ADF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와 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M23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전투로 인해 불안정한 상황입니다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피해 지역을 가장 잘 지원할 수 있는 방법을 조사하는 사역자들을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혼란스러운 시기에 하나님의 힘과 지혜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마음을 부어 주시기를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820ECD9-8F2D-5E11-3E6D-762F22661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70226" y="1950749"/>
            <a:ext cx="2564619" cy="16319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01681E-3966-0A39-A1C8-CE00F5DE0F01}"/>
              </a:ext>
            </a:extLst>
          </p:cNvPr>
          <p:cNvSpPr txBox="1"/>
          <p:nvPr/>
        </p:nvSpPr>
        <p:spPr>
          <a:xfrm>
            <a:off x="1077361" y="1635472"/>
            <a:ext cx="667683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현지 뉴스 웹사이트에 따르면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Lubero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지역의 </a:t>
            </a:r>
            <a:r>
              <a:rPr lang="ko-KR" altLang="en-US" sz="1100" dirty="0" err="1">
                <a:solidFill>
                  <a:srgbClr val="0070C0"/>
                </a:solidFill>
              </a:rPr>
              <a:t>바스와가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Baswagha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 부족 지역에서는 지난 한 달 동안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전사들에 의해 </a:t>
            </a:r>
            <a:r>
              <a:rPr lang="en-US" altLang="ko-KR" sz="1100" dirty="0">
                <a:solidFill>
                  <a:srgbClr val="0070C0"/>
                </a:solidFill>
              </a:rPr>
              <a:t>200</a:t>
            </a:r>
            <a:r>
              <a:rPr lang="ko-KR" altLang="en-US" sz="1100" dirty="0">
                <a:solidFill>
                  <a:srgbClr val="0070C0"/>
                </a:solidFill>
              </a:rPr>
              <a:t>명 이상이 살해되었습니다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ADF</a:t>
            </a:r>
            <a:r>
              <a:rPr lang="ko-KR" altLang="en-US" sz="1100" dirty="0">
                <a:solidFill>
                  <a:srgbClr val="0070C0"/>
                </a:solidFill>
              </a:rPr>
              <a:t>는 </a:t>
            </a:r>
            <a:r>
              <a:rPr lang="en-US" altLang="ko-KR" sz="1100" dirty="0">
                <a:solidFill>
                  <a:srgbClr val="0070C0"/>
                </a:solidFill>
              </a:rPr>
              <a:t>2014</a:t>
            </a:r>
            <a:r>
              <a:rPr lang="ko-KR" altLang="en-US" sz="1100" dirty="0">
                <a:solidFill>
                  <a:srgbClr val="0070C0"/>
                </a:solidFill>
              </a:rPr>
              <a:t>년에 베니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공격을 시작했으며</a:t>
            </a:r>
            <a:r>
              <a:rPr lang="en-US" altLang="ko-KR" sz="1100" dirty="0">
                <a:solidFill>
                  <a:srgbClr val="0070C0"/>
                </a:solidFill>
              </a:rPr>
              <a:t>,</a:t>
            </a:r>
            <a:r>
              <a:rPr lang="ko-KR" altLang="en-US" sz="1100" dirty="0">
                <a:solidFill>
                  <a:srgbClr val="0070C0"/>
                </a:solidFill>
              </a:rPr>
              <a:t> 수년에 걸쳐 이루무와 </a:t>
            </a:r>
            <a:r>
              <a:rPr lang="ko-KR" altLang="en-US" sz="1100" dirty="0" err="1">
                <a:solidFill>
                  <a:srgbClr val="0070C0"/>
                </a:solidFill>
              </a:rPr>
              <a:t>맘바사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이투리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 이어 현재 </a:t>
            </a:r>
            <a:r>
              <a:rPr lang="ko-KR" altLang="en-US" sz="1100" dirty="0" err="1">
                <a:solidFill>
                  <a:srgbClr val="0070C0"/>
                </a:solidFill>
              </a:rPr>
              <a:t>루베로</a:t>
            </a:r>
            <a:r>
              <a:rPr lang="ko-KR" altLang="en-US" sz="1100" dirty="0">
                <a:solidFill>
                  <a:srgbClr val="0070C0"/>
                </a:solidFill>
              </a:rPr>
              <a:t> 지역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ko-KR" altLang="en-US" sz="1100" dirty="0" err="1">
                <a:solidFill>
                  <a:srgbClr val="0070C0"/>
                </a:solidFill>
              </a:rPr>
              <a:t>북키부</a:t>
            </a:r>
            <a:r>
              <a:rPr lang="ko-KR" altLang="en-US" sz="1100" dirty="0">
                <a:solidFill>
                  <a:srgbClr val="0070C0"/>
                </a:solidFill>
              </a:rPr>
              <a:t> 주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으로 확산되었습니다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수차례 공격으로 난민이 된 수천 명의 기독교인이 살해되고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집이 약탈당하고 불에 탔으며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학교가 이전하고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교회와 의료 시설이 폐쇄되었으며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여러 기독교인 마을이 버려졌습니다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62FE6-D4ED-87D0-C82D-E9E532A2E294}"/>
              </a:ext>
            </a:extLst>
          </p:cNvPr>
          <p:cNvSpPr txBox="1"/>
          <p:nvPr/>
        </p:nvSpPr>
        <p:spPr>
          <a:xfrm>
            <a:off x="8290824" y="5663603"/>
            <a:ext cx="25646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2025.2.25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88147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964D4B-D0D0-A565-8748-18E467A83E7D}"/>
              </a:ext>
            </a:extLst>
          </p:cNvPr>
          <p:cNvSpPr txBox="1"/>
          <p:nvPr/>
        </p:nvSpPr>
        <p:spPr>
          <a:xfrm>
            <a:off x="1077361" y="2490878"/>
            <a:ext cx="6676823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사망 소식을 접한 이들이 주님의 위로와 필요를 채우시는 공급을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용기를 얻고 성령의 사역을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77361" y="16354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90AEB-711A-A71A-AC65-5F90710F1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4E6446F2-162B-DD9B-2503-BB4B718B6BA8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910F6AD8-31DA-BB95-5A59-761C3DDAC94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7A776C3-0752-A2BF-367F-63FCC96BE46B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3F5D3A3-4CAA-4EC7-C032-A5ED62DDB241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1057B25B-EE38-21B9-DA58-B4782C544C0B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AC3724EE-D42E-7E16-6904-17D3CCB30D87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5E5ABCA5-5A90-67D1-EDB7-D35713A5A027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232044D8-36DD-9B6F-D23F-9B02154297F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66E027D3-8B97-BEBB-919B-331188F82D3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8B947D-59F1-FB89-9DD1-ADB8DB0142A8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나이지리아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미국 의원들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제재 촉구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FEA8B4B-CB27-7DD3-AAB3-12CF48500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1664595"/>
            <a:ext cx="3045011" cy="213512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DA96D24-AA29-E584-4B4B-0369B70CDE65}"/>
              </a:ext>
            </a:extLst>
          </p:cNvPr>
          <p:cNvSpPr txBox="1"/>
          <p:nvPr/>
        </p:nvSpPr>
        <p:spPr>
          <a:xfrm>
            <a:off x="1077361" y="2285168"/>
            <a:ext cx="6676823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dirty="0" err="1"/>
              <a:t>베누</a:t>
            </a:r>
            <a:r>
              <a:rPr lang="ko-KR" altLang="en-US" sz="1100" dirty="0"/>
              <a:t> 주의 </a:t>
            </a:r>
            <a:r>
              <a:rPr lang="ko-KR" altLang="en-US" sz="1100" dirty="0" err="1"/>
              <a:t>윌프레드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아나그베</a:t>
            </a:r>
            <a:r>
              <a:rPr lang="ko-KR" altLang="en-US" sz="1100" dirty="0"/>
              <a:t> 주교는 </a:t>
            </a:r>
            <a:r>
              <a:rPr lang="en-US" altLang="ko-KR" sz="1100" dirty="0"/>
              <a:t>2010</a:t>
            </a:r>
            <a:r>
              <a:rPr lang="ko-KR" altLang="en-US" sz="1100" dirty="0"/>
              <a:t>년 이후 이슬람 민병대와 지하드 단체에 의한 교회 학살</a:t>
            </a:r>
            <a:r>
              <a:rPr lang="en-US" altLang="ko-KR" sz="1100" dirty="0"/>
              <a:t>, </a:t>
            </a:r>
            <a:r>
              <a:rPr lang="ko-KR" altLang="en-US" sz="1100" dirty="0"/>
              <a:t>마을 침입</a:t>
            </a:r>
            <a:r>
              <a:rPr lang="en-US" altLang="ko-KR" sz="1100" dirty="0"/>
              <a:t>, </a:t>
            </a:r>
            <a:r>
              <a:rPr lang="ko-KR" altLang="en-US" sz="1100" dirty="0"/>
              <a:t>대규모 납치</a:t>
            </a:r>
            <a:r>
              <a:rPr lang="en-US" altLang="ko-KR" sz="1100" dirty="0"/>
              <a:t>, </a:t>
            </a:r>
            <a:r>
              <a:rPr lang="ko-KR" altLang="en-US" sz="1100" dirty="0"/>
              <a:t>온 가족에 대한 고문에 대해 생생하게 증언하면서 자신의 교구 내 교회 </a:t>
            </a:r>
            <a:r>
              <a:rPr lang="en-US" altLang="ko-KR" sz="1100" dirty="0"/>
              <a:t>8</a:t>
            </a:r>
            <a:r>
              <a:rPr lang="ko-KR" altLang="en-US" sz="1100" dirty="0"/>
              <a:t>곳이 불에 탔다고 설명했습니다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의회 보고서는 “이러한 공격은 종교적 동기에 의한 것임을 잊지 말아야 합니다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라고 말합니다</a:t>
            </a:r>
            <a:r>
              <a:rPr lang="en-US" altLang="ko-KR" sz="1100" dirty="0"/>
              <a:t>. “</a:t>
            </a:r>
            <a:r>
              <a:rPr lang="ko-KR" altLang="en-US" sz="1100" dirty="0"/>
              <a:t>이러한 현실을 부정하는 것은 우리가 직접 눈으로 확인한 명백한 증거와 모순됩니다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</a:t>
            </a:r>
            <a:r>
              <a:rPr lang="en-US" altLang="ko-KR" sz="1100" dirty="0"/>
              <a:t>'</a:t>
            </a:r>
            <a:r>
              <a:rPr lang="ko-KR" altLang="en-US" sz="1100" dirty="0"/>
              <a:t>종교적 청소</a:t>
            </a:r>
            <a:r>
              <a:rPr lang="en-US" altLang="ko-KR" sz="1100" dirty="0"/>
              <a:t>'</a:t>
            </a:r>
            <a:r>
              <a:rPr lang="ko-KR" altLang="en-US" sz="1100" dirty="0"/>
              <a:t>는 중단되어야 하며</a:t>
            </a:r>
            <a:r>
              <a:rPr lang="en-US" altLang="ko-KR" sz="1100" dirty="0"/>
              <a:t>, </a:t>
            </a:r>
            <a:r>
              <a:rPr lang="ko-KR" altLang="en-US" sz="1100" dirty="0"/>
              <a:t>책임자는 반드시 책임을 져야 합니다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여행 금지</a:t>
            </a:r>
            <a:r>
              <a:rPr lang="en-US" altLang="ko-KR" sz="1100" dirty="0"/>
              <a:t>, </a:t>
            </a:r>
            <a:r>
              <a:rPr lang="ko-KR" altLang="en-US" sz="1100" dirty="0"/>
              <a:t>비자 제한</a:t>
            </a:r>
            <a:r>
              <a:rPr lang="en-US" altLang="ko-KR" sz="1100" dirty="0"/>
              <a:t>, </a:t>
            </a:r>
            <a:r>
              <a:rPr lang="ko-KR" altLang="en-US" sz="1100" dirty="0"/>
              <a:t>수십억 달러의 미국 원조 감소</a:t>
            </a:r>
            <a:r>
              <a:rPr lang="en-US" altLang="ko-KR" sz="1100" dirty="0"/>
              <a:t>, </a:t>
            </a:r>
            <a:r>
              <a:rPr lang="ko-KR" altLang="en-US" sz="1100" dirty="0"/>
              <a:t>나이지리아 정치 엘리트들에 대한 엄격한 조사가 현실화될 가능성이 커졌습니다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위원회는 </a:t>
            </a:r>
            <a:r>
              <a:rPr lang="en-US" altLang="ko-KR" sz="1100" dirty="0"/>
              <a:t>2024 </a:t>
            </a:r>
            <a:r>
              <a:rPr lang="ko-KR" altLang="en-US" sz="1100" dirty="0"/>
              <a:t>아프리카 종교 자유 관측소</a:t>
            </a:r>
            <a:r>
              <a:rPr lang="en-US" altLang="ko-KR" sz="1100" dirty="0"/>
              <a:t>(ORFA) </a:t>
            </a:r>
            <a:r>
              <a:rPr lang="ko-KR" altLang="en-US" sz="1100" dirty="0"/>
              <a:t>프로젝트를 통해 </a:t>
            </a:r>
            <a:r>
              <a:rPr lang="en-US" altLang="ko-KR" sz="1100" dirty="0"/>
              <a:t>2019~2024</a:t>
            </a:r>
            <a:r>
              <a:rPr lang="ko-KR" altLang="en-US" sz="1100" dirty="0"/>
              <a:t>년 사이 테러 단체에 의한 </a:t>
            </a:r>
            <a:r>
              <a:rPr lang="en-US" altLang="ko-KR" sz="1100" dirty="0"/>
              <a:t>55,910</a:t>
            </a:r>
            <a:r>
              <a:rPr lang="ko-KR" altLang="en-US" sz="1100" dirty="0"/>
              <a:t>건의 살해와 </a:t>
            </a:r>
            <a:r>
              <a:rPr lang="en-US" altLang="ko-KR" sz="1100" dirty="0"/>
              <a:t>21,000</a:t>
            </a:r>
            <a:r>
              <a:rPr lang="ko-KR" altLang="en-US" sz="1100" dirty="0"/>
              <a:t>건의 납치를 밝혀냈습니다</a:t>
            </a:r>
            <a:r>
              <a:rPr lang="en-US" altLang="ko-KR" sz="1100" dirty="0"/>
              <a:t>.ORFA </a:t>
            </a:r>
            <a:r>
              <a:rPr lang="ko-KR" altLang="en-US" sz="1100" dirty="0"/>
              <a:t>프로젝트는 풀라니족 이슬람 민병대의 느슨한 네트워크가 전체 민간인 살해의 최소 </a:t>
            </a:r>
            <a:r>
              <a:rPr lang="en-US" altLang="ko-KR" sz="1100" dirty="0"/>
              <a:t>39%</a:t>
            </a:r>
            <a:r>
              <a:rPr lang="ko-KR" altLang="en-US" sz="1100" dirty="0"/>
              <a:t> 이상의 배후에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기독교인 농민들을 주요 표적으로 삼고 있다는 사실을 밝혀냈습니다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하원 위원회는 또한 </a:t>
            </a:r>
            <a:r>
              <a:rPr lang="en-US" altLang="ko-KR" sz="1100" dirty="0"/>
              <a:t>ORFA</a:t>
            </a:r>
            <a:r>
              <a:rPr lang="ko-KR" altLang="en-US" sz="1100" dirty="0"/>
              <a:t>의 데이터 매핑을 지적하며</a:t>
            </a:r>
            <a:r>
              <a:rPr lang="en-US" altLang="ko-KR" sz="1100" dirty="0"/>
              <a:t>, </a:t>
            </a:r>
            <a:r>
              <a:rPr lang="ko-KR" altLang="en-US" sz="1100" dirty="0"/>
              <a:t>수천 명이 살해된 현장에서 국가가 민병대에 대한 치안 활동을 거의 하지 않았다고 밝혔습니다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연방 및 주 보안군이 기독교 공동체를 보호하지 않으려는 것에 대한 의문이 지속적으로 제기되고 있습니다</a:t>
            </a:r>
            <a:r>
              <a:rPr lang="en-US" altLang="ko-KR" sz="1100" dirty="0"/>
              <a:t>.  </a:t>
            </a:r>
            <a:r>
              <a:rPr lang="ko-KR" altLang="en-US" sz="1100" dirty="0"/>
              <a:t>결의안은 “나이지리아는 개방적인 국경 정책을 유지하고 있는 것으로 보이며</a:t>
            </a:r>
            <a:r>
              <a:rPr lang="en-US" altLang="ko-KR" sz="1100" dirty="0"/>
              <a:t>, </a:t>
            </a:r>
            <a:r>
              <a:rPr lang="ko-KR" altLang="en-US" sz="1100" dirty="0"/>
              <a:t>이로 인해 </a:t>
            </a:r>
            <a:r>
              <a:rPr lang="ko-KR" altLang="en-US" sz="1100" dirty="0" err="1"/>
              <a:t>급진화된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부족 무장 세력</a:t>
            </a:r>
            <a:r>
              <a:rPr lang="en-US" altLang="ko-KR" sz="1100" dirty="0"/>
              <a:t>(FEM)</a:t>
            </a:r>
            <a:r>
              <a:rPr lang="ko-KR" altLang="en-US" sz="1100" dirty="0"/>
              <a:t>과 </a:t>
            </a:r>
            <a:r>
              <a:rPr lang="ko-KR" altLang="en-US" sz="1100" dirty="0" err="1"/>
              <a:t>라쿠라와를</a:t>
            </a:r>
            <a:r>
              <a:rPr lang="ko-KR" altLang="en-US" sz="1100" dirty="0"/>
              <a:t> 포함한 </a:t>
            </a:r>
            <a:r>
              <a:rPr lang="en-US" altLang="ko-KR" sz="1100" dirty="0"/>
              <a:t>ISIS </a:t>
            </a:r>
            <a:r>
              <a:rPr lang="ko-KR" altLang="en-US" sz="1100" dirty="0"/>
              <a:t>연계 극단주의 단체가 말리</a:t>
            </a:r>
            <a:r>
              <a:rPr lang="en-US" altLang="ko-KR" sz="1100" dirty="0"/>
              <a:t>, </a:t>
            </a:r>
            <a:r>
              <a:rPr lang="ko-KR" altLang="en-US" sz="1100" dirty="0"/>
              <a:t>니제르</a:t>
            </a:r>
            <a:r>
              <a:rPr lang="en-US" altLang="ko-KR" sz="1100" dirty="0"/>
              <a:t>, </a:t>
            </a:r>
            <a:r>
              <a:rPr lang="ko-KR" altLang="en-US" sz="1100" dirty="0"/>
              <a:t>차드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부르키나파소로부터</a:t>
            </a:r>
            <a:r>
              <a:rPr lang="ko-KR" altLang="en-US" sz="1100" dirty="0"/>
              <a:t> 아무런 방해 없이 나이지리아로 입국할 수 있다”고 지적합니다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그러나 나이지리아 정부는 이러한 주장을 인정하지 않고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 나이지라 정부가 자신들의 과오를 인정하고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종교적 동기의 광범위한 공격으로 부터 기독교인을 보호하는 실질적인 조치를 취할 수 있도록 간섭하여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kern="100" dirty="0">
              <a:solidFill>
                <a:srgbClr val="C00000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보코하람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플라리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 무장단체의 모든 계획을 파하시고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,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교회와 성도들을 안전하게 지켜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주옵소서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! </a:t>
            </a: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특히 고향마을을 떠나 난민캠프에 생활하는 기독교인들의 필요들이 적절하게 공급될 수 있도록 </a:t>
            </a:r>
            <a:r>
              <a:rPr lang="ko-KR" altLang="en-US" sz="1100" kern="100" dirty="0" err="1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지켜주옵소서</a:t>
            </a:r>
            <a:r>
              <a:rPr lang="en-US" altLang="ko-KR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</a:rPr>
              <a:t>!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97948D0-9E8E-EF84-FA0A-5772EF1145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3822573"/>
            <a:ext cx="3045020" cy="20300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B3114-7C5B-2CFA-93A2-E611A061C9D5}"/>
              </a:ext>
            </a:extLst>
          </p:cNvPr>
          <p:cNvSpPr txBox="1"/>
          <p:nvPr/>
        </p:nvSpPr>
        <p:spPr>
          <a:xfrm>
            <a:off x="1077361" y="1635472"/>
            <a:ext cx="667683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미국 의회는 서아프리카 국가 나이지리아에서 기독교인과 기타 소수 민족에게 가해진 잔학 행위에 대응하여 나이지리아에 대한 제재의 토대를 마련했습니다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미 의회 아프리카 외교 소위원회는 국제종교자유법에 따라 나이지리아를 미국의 특별우려대상국</a:t>
            </a:r>
            <a:r>
              <a:rPr lang="en-US" altLang="ko-KR" sz="1100" dirty="0">
                <a:solidFill>
                  <a:srgbClr val="0070C0"/>
                </a:solidFill>
              </a:rPr>
              <a:t>(CPC) </a:t>
            </a:r>
            <a:r>
              <a:rPr lang="ko-KR" altLang="en-US" sz="1100" dirty="0">
                <a:solidFill>
                  <a:srgbClr val="0070C0"/>
                </a:solidFill>
              </a:rPr>
              <a:t>목록에 다시 포함시킬 것을 권고했습니다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EA5973-FC81-7439-BF96-EAB31F8AA255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2025.3.25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64169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0B7BC8-C64B-8CC3-0242-37A10BC40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7BCBA407-D3A6-6DAF-3195-4CCB03C97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5732" y="0"/>
            <a:ext cx="978053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60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예멘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예멘의 기독교인들을 위해 어떻게 기도해야 할까요</a:t>
            </a:r>
            <a:r>
              <a:rPr lang="en-US" altLang="ko-KR" sz="18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?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883262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미국은 지난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23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 예멘의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후티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반군 장악 지역에 대한 공습을 다시 시작했습니다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주로 수도인 사나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(Sanaa)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를 중심으로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여러 지역에 대한 공습이 이루어졌습니다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7139" y="2080517"/>
            <a:ext cx="5883262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어제 공습 중 하나는 수도의 한 가정 교회 근처에서 이루어졌습니다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공습은 우리가 만나는 곳에서 직선 도로였습니다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흔들림을 느꼈지만 교회 건물은 영향을 받지 않았습니다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.”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생필품 가격이 치솟고 있고 일부 기본 식료품도 구할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예멘의 경제가 어려움을 겪고 있는 상황에서 가뜩이나 궁핍한 예멘 국민들의 상황은 더욱 악화되고 있는 것 같습니다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예멘의 모든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ATM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작동하지 않고 있으며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예멘 은행의 현금 인출을 할 수 없는 실정입니다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전에는 아무도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후티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반군에 대해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나쁘다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말할 수 없었는데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이제는 사람들이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후티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반군에 대해 불평 불만을 쏟아 내고 있어 국민들의 좌절감을 느낄 수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드문 예이긴 하지만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일부 지역에서는 이슬람의 영향력이 점차 사라지고 있는 것 같습니다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예를 들어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예멘에서는 라마단 기간에 음식을 먹거나 마시면 총살당합니다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그런데 얼마 전 한 남성이 껌을 씹으며 물을 마시는 모습이 목격되었는데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고함을 지르며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상관없다고 말했습니다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."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라고 예멘에 사는 기독교인 아이다*는 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주님을 찬양합니다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지금까지 우리 형제자매들은 안전하게 지내고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하지만 그들은 자신들과 예멘의 상황을 위해 간절히 기도해 달라고 요청하고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41598" y="1974352"/>
            <a:ext cx="3515569" cy="23437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DF7236-1D46-AD7A-EA7C-83DDFD532568}"/>
              </a:ext>
            </a:extLst>
          </p:cNvPr>
          <p:cNvSpPr txBox="1"/>
          <p:nvPr/>
        </p:nvSpPr>
        <p:spPr>
          <a:xfrm>
            <a:off x="1127139" y="4945309"/>
            <a:ext cx="9630028" cy="1107996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예멘의 변화를 위해 계속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리더십의 변화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예멘의 변화를 강제할 수 있는 정치적 영향력을 일으켜 주소서</a:t>
            </a:r>
            <a:r>
              <a:rPr lang="en-US" altLang="ko-KR" sz="1100" dirty="0">
                <a:solidFill>
                  <a:schemeClr val="bg1"/>
                </a:solidFill>
              </a:rPr>
              <a:t>! </a:t>
            </a:r>
            <a:r>
              <a:rPr lang="ko-KR" altLang="en-US" sz="1100" dirty="0">
                <a:solidFill>
                  <a:schemeClr val="bg1"/>
                </a:solidFill>
              </a:rPr>
              <a:t>예멘은 지난 수년 동안 같은 상황이 반복되고 있습니다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이번 사건이 하나님의 뜻에 따라 새로운 변화의 물결을 일으킬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 어려운 시기에 교회를 보호해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지혜와 담대함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그리고 힘과 능력을 </a:t>
            </a:r>
            <a:r>
              <a:rPr lang="ko-KR" altLang="en-US" sz="1100" dirty="0" err="1">
                <a:solidFill>
                  <a:schemeClr val="bg1"/>
                </a:solidFill>
              </a:rPr>
              <a:t>주옵소서</a:t>
            </a:r>
            <a:r>
              <a:rPr lang="en-US" altLang="ko-KR" sz="1100" dirty="0">
                <a:solidFill>
                  <a:schemeClr val="bg1"/>
                </a:solidFill>
              </a:rPr>
              <a:t>! </a:t>
            </a:r>
            <a:r>
              <a:rPr lang="ko-KR" altLang="en-US" sz="1100" dirty="0">
                <a:solidFill>
                  <a:schemeClr val="bg1"/>
                </a:solidFill>
              </a:rPr>
              <a:t>이 끔찍한 시대에 우리 형제자매들이 잃어버린 양들에게 손을 내밀 수 있는 용기를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그리하여 어두운 터널을 지나는 예멘에  빛과 희망의 빛줄기로 사용되기를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사나에서 열리는 컨퍼런스를 위해 기도해주세요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이 회의에는 미국과 협상을 원하는 다른 나라의 거물급 지도자들이 참석합니다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일부 파트너들은 이 회의가 전쟁과 폭력을 종식시키기 위한 매우 좋은 발걸음이 될 수 있다고 믿습니다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/>
              <a:t>도움을 요청했다는 이유로 구타당하다</a:t>
            </a:r>
            <a:r>
              <a:rPr lang="en-US" altLang="ko-KR" sz="1800" b="1" dirty="0">
                <a:latin typeface="맑은 고딕"/>
                <a:ea typeface="맑은 고딕"/>
              </a:rPr>
              <a:t>.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1" y="1597260"/>
            <a:ext cx="5323440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지금까지 사건이 알려지지 않은 </a:t>
            </a:r>
            <a:r>
              <a:rPr lang="ko-KR" altLang="en-US" sz="1100" dirty="0" err="1"/>
              <a:t>아미르</a:t>
            </a:r>
            <a:r>
              <a:rPr lang="ko-KR" altLang="en-US" sz="1100" dirty="0"/>
              <a:t> 알리 미나이</a:t>
            </a:r>
            <a:r>
              <a:rPr lang="en-US" altLang="ko-KR" sz="1100" dirty="0"/>
              <a:t>(31</a:t>
            </a:r>
            <a:r>
              <a:rPr lang="ko-KR" altLang="en-US" sz="1100" dirty="0"/>
              <a:t>세</a:t>
            </a:r>
            <a:r>
              <a:rPr lang="en-US" altLang="ko-KR" sz="1100" dirty="0"/>
              <a:t>)</a:t>
            </a:r>
            <a:r>
              <a:rPr lang="ko-KR" altLang="en-US" sz="1100" dirty="0"/>
              <a:t>는 </a:t>
            </a:r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4</a:t>
            </a:r>
            <a:r>
              <a:rPr lang="ko-KR" altLang="en-US" sz="1100" dirty="0"/>
              <a:t>월부터 악명 높은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 수감되어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아미르는 </a:t>
            </a:r>
            <a:r>
              <a:rPr lang="en-US" altLang="ko-KR" sz="1100" dirty="0"/>
              <a:t>'</a:t>
            </a:r>
            <a:r>
              <a:rPr lang="ko-KR" altLang="en-US" sz="1100" dirty="0"/>
              <a:t>가정 교회 설립을 통한 정권 반대 선전</a:t>
            </a:r>
            <a:r>
              <a:rPr lang="en-US" altLang="ko-KR" sz="1100" dirty="0"/>
              <a:t>' </a:t>
            </a:r>
            <a:r>
              <a:rPr lang="ko-KR" altLang="en-US" sz="1100" dirty="0"/>
              <a:t>혐의로 </a:t>
            </a:r>
            <a:r>
              <a:rPr lang="en-US" altLang="ko-KR" sz="1100" dirty="0"/>
              <a:t>3</a:t>
            </a:r>
            <a:r>
              <a:rPr lang="ko-KR" altLang="en-US" sz="1100" dirty="0"/>
              <a:t>년 </a:t>
            </a:r>
            <a:r>
              <a:rPr lang="en-US" altLang="ko-KR" sz="1100" dirty="0"/>
              <a:t>7</a:t>
            </a:r>
            <a:r>
              <a:rPr lang="ko-KR" altLang="en-US" sz="1100" dirty="0"/>
              <a:t>개월 형을 선고받고 복역 중입니다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 수감 이후 사회적 권리도 박탈당했습니다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심장 질환을 앓고 있는 아미르는 최근 심장 전문의에게 진료 의뢰를 요청했다는 이유만으로 구타를 당하는 등 건강이 우려되는 상황입니다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아미르는 </a:t>
            </a:r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 처음 체포된 후 보석으로 풀려났지만</a:t>
            </a:r>
            <a:r>
              <a:rPr lang="en-US" altLang="ko-KR" sz="1100" dirty="0"/>
              <a:t>, </a:t>
            </a:r>
            <a:r>
              <a:rPr lang="ko-KR" altLang="en-US" sz="1100" dirty="0"/>
              <a:t>심장 질환 진단을 받았습니다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수감되었을 때 일련의 강도 높은 심문을 받았으며</a:t>
            </a:r>
            <a:r>
              <a:rPr lang="en-US" altLang="ko-KR" sz="1100" dirty="0"/>
              <a:t>, 1</a:t>
            </a:r>
            <a:r>
              <a:rPr lang="ko-KR" altLang="en-US" sz="1100" dirty="0"/>
              <a:t>만 달러를 지불한 끝에 풀려날 수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이후 형이 확정되어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 재수감되었습니다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구금 기간 동안 받은 극심한 스트레스와 추가 수감의 위협이 심각한 심장 질환의 주요 원인일 수 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그는 심장 전문의 진료를 요청했지만 모두 거부당했습니다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최근에는 이달 초 교도관에게 가슴을 구타당해 상태가 악화되었습니다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그럼에도 불구하고 아미르는 여전히 심장 전문의에게 진료를 받지 못하고 있습니다</a:t>
            </a:r>
            <a:r>
              <a:rPr lang="en-US" altLang="ko-KR" sz="1100" dirty="0"/>
              <a:t>. 20</a:t>
            </a:r>
            <a:r>
              <a:rPr lang="ko-KR" altLang="en-US" sz="1100" dirty="0"/>
              <a:t>일부터 페르시아 </a:t>
            </a:r>
            <a:r>
              <a:rPr lang="en-US" altLang="ko-KR" sz="1100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Nowruz(</a:t>
            </a:r>
            <a:r>
              <a:rPr lang="en-US" altLang="ko-KR" sz="1100" b="1" i="0" dirty="0" err="1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Nauryz</a:t>
            </a:r>
            <a:r>
              <a:rPr lang="en-US" altLang="ko-KR" sz="1100" b="1" i="0" dirty="0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/</a:t>
            </a:r>
            <a:r>
              <a:rPr lang="en-US" altLang="ko-KR" sz="1100" b="1" i="0" dirty="0" err="1">
                <a:solidFill>
                  <a:srgbClr val="242424"/>
                </a:solidFill>
                <a:effectLst/>
                <a:latin typeface="inherit"/>
                <a:ea typeface="Malgun Gothic" panose="020B0503020000020004" pitchFamily="50" charset="-127"/>
              </a:rPr>
              <a:t>Noroez</a:t>
            </a:r>
            <a:r>
              <a:rPr lang="en-US" altLang="ko-KR" sz="1100" dirty="0"/>
              <a:t>)</a:t>
            </a:r>
            <a:r>
              <a:rPr lang="ko-KR" altLang="en-US" sz="1100" dirty="0"/>
              <a:t> 연휴가 시작되어 </a:t>
            </a:r>
            <a:r>
              <a:rPr lang="en-US" altLang="ko-KR" sz="1100" dirty="0"/>
              <a:t>2</a:t>
            </a:r>
            <a:r>
              <a:rPr lang="ko-KR" altLang="en-US" sz="1100" dirty="0"/>
              <a:t>주 동안 국가 전체가 폐쇄되면 아미르의 상태가 더욱 악화될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B307-65BC-0405-56DD-AFF0C1C26303}"/>
              </a:ext>
            </a:extLst>
          </p:cNvPr>
          <p:cNvSpPr txBox="1"/>
          <p:nvPr/>
        </p:nvSpPr>
        <p:spPr>
          <a:xfrm>
            <a:off x="1303695" y="4623094"/>
            <a:ext cx="9408867" cy="1277273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아미르의 건강을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조속히 석방될 수 있도록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그리고 훌륭한 심장 전문의가 그의 상태를 평가하고 적절한 약을 처방할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또한 아미르의 마음과 정신을 위해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이 고통의 계절에 새로운 방식으로 주님을 경험할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chemeClr val="bg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 과정을 겪는 아미르의 가족과 친구들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교회를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이들의 후원이 아미르에게 큰 위로가 되게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힘과 지지의 원천이 될 수 있도록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chemeClr val="bg1"/>
              </a:solidFill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이란 당국이 단지 신앙을 실천한다는 이유로 가정교회를 표적으로 삼아 기독교인들을 체포하고 가혹한 형벌을 내리는 일을 멈추도록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  <p:pic>
        <p:nvPicPr>
          <p:cNvPr id="7" name="그림 6">
            <a:hlinkClick r:id="rId5" action="ppaction://hlinkfile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96947" y="1797233"/>
            <a:ext cx="4119229" cy="242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명절에 복음이 확산되도록 기도합시다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61752" y="1891211"/>
            <a:ext cx="5174074" cy="43242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Nauryz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단순한 명절이 아니라 수세기 동안 중앙아시아 사람들이 축하해 온 봄의 갱신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화합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단결의 상징입니다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en-US" altLang="ko-KR" sz="1100" kern="100" dirty="0">
                <a:solidFill>
                  <a:srgbClr val="0070C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  <a:p>
            <a:pPr algn="just"/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춘분을 맞이하여 투르크 지역 사회에서는 정화 의식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축제 모임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전통 놀이로 새해를 맞이합니다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명절은 지역 전체에 공통된 뿌리를 가지고 있지만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 나라마다 고유한 문화 유산을 반영하여 독특하게 기념합니다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수세기 동안 이어져 왔으며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현대에 이르러 축제가 진화했음에도 불구하고 전통을 통해 사람들을 하나로 묶는 역할을 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카자흐스탄에서는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나우리즈를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대규모로 기념하며 도시와 마을을 민속 의식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스포츠 행사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문화 공연으로 가득한 축제의 장으로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탈바꿈시킵니다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명절은 원로들의 축복과 가족 방문으로 시작됩니다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축제 식탁의 중심에는 각각 삶의 핵심 가치를 상징하는 일곱 가지 재료로 만든 전통 수프인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코제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Nauryz-kozhe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키르기스스탄에서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재생과 부활을 상징합니다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축하 행사는 집과 마당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심지어 마음까지 깨끗하게 청소하는 정화 의식으로 시작되며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이는 새로운 시작을 상징합니다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개방성과 강한 사회적 유대를 상징하는 일곱 명의 손님을 초대하고 방문하는 관습이 있기 때문에 환대가 중심적인 역할을 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우즈베키스탄에서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깊은 역사적 의미를 지니고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축제는 정화 의식으로 시작하여 축제 테이블 주위에 가족들이 모이는 것으로 이어집니다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우즈벡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축제의 중심은 다산과 번영을 상징하는 발아 밀로 만든 요리인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수말약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(</a:t>
            </a:r>
            <a:r>
              <a:rPr lang="en-US" altLang="ko-KR" sz="1100" b="0" i="1" dirty="0" err="1">
                <a:solidFill>
                  <a:srgbClr val="000000"/>
                </a:solidFill>
                <a:effectLst/>
                <a:latin typeface="Noto Sans" panose="020B0502040204020203" pitchFamily="34" charset="0"/>
              </a:rPr>
              <a:t>sumalyak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)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수말약은 그 준비 과정 자체가 사교 행사이며 노래와 소원이 함께합니다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5010" y="2007125"/>
            <a:ext cx="3982990" cy="199149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6685010" y="4153885"/>
            <a:ext cx="3982987" cy="161582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중앙아시아에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나우리즈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축제를 주심을 감사드립니다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갱신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화합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단결을 상징하는 봄 축제에 전통놀이를 통해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가족공동체가 회복되고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용서와 화해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 기쁨이 충만한 시간이 되게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kern="100" dirty="0">
              <a:solidFill>
                <a:schemeClr val="bg1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형제가 연합하여 동거함이 어찌 그리 선하고 아름다운고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축제를 통해 복음이 자연스럽게 중앙아시아 전체를 덮을 수 있도록 신자들에게 믿음과 용기와 지혜를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 </a:t>
            </a:r>
            <a:endParaRPr lang="en-US" altLang="ko-KR" sz="11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매월 전국 도시를 순회하며 지역별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발표를 목표로 교회들을 접촉하고 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</a:t>
            </a:r>
            <a:r>
              <a:rPr lang="en-US" altLang="ko-KR" sz="1000" dirty="0">
                <a:latin typeface="맑은 고딕"/>
                <a:ea typeface="맑은 고딕"/>
              </a:rPr>
              <a:t>(3/27), </a:t>
            </a:r>
            <a:r>
              <a:rPr lang="ko-KR" altLang="en-US" sz="1000" dirty="0">
                <a:latin typeface="맑은 고딕"/>
                <a:ea typeface="맑은 고딕"/>
              </a:rPr>
              <a:t>김제</a:t>
            </a:r>
            <a:r>
              <a:rPr lang="en-US" altLang="ko-KR" sz="1000" dirty="0">
                <a:latin typeface="맑은 고딕"/>
                <a:ea typeface="맑은 고딕"/>
              </a:rPr>
              <a:t>(4/24),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</a:t>
            </a:r>
            <a:r>
              <a:rPr lang="ko-KR" altLang="en-US" sz="1000" dirty="0" err="1">
                <a:latin typeface="맑은 고딕"/>
                <a:ea typeface="맑은 고딕"/>
              </a:rPr>
              <a:t>박해받는</a:t>
            </a:r>
            <a:r>
              <a:rPr lang="ko-KR" altLang="en-US" sz="1000" dirty="0">
                <a:latin typeface="맑은 고딕"/>
                <a:ea typeface="맑은 고딕"/>
              </a:rPr>
              <a:t>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25/3/2025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3824</TotalTime>
  <Words>2821</Words>
  <Application>Microsoft Office PowerPoint</Application>
  <PresentationFormat>와이드스크린</PresentationFormat>
  <Paragraphs>123</Paragraphs>
  <Slides>14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5" baseType="lpstr">
      <vt:lpstr>inherit</vt:lpstr>
      <vt:lpstr>NanumGothicExtraBold</vt:lpstr>
      <vt:lpstr>Gulim</vt:lpstr>
      <vt:lpstr>맑은 고딕</vt:lpstr>
      <vt:lpstr>맑은 고딕</vt:lpstr>
      <vt:lpstr>Aharoni</vt:lpstr>
      <vt:lpstr>Arial</vt:lpstr>
      <vt:lpstr>Helvetica</vt:lpstr>
      <vt:lpstr>Noto Sans</vt:lpstr>
      <vt:lpstr>roboto</vt:lpstr>
      <vt:lpstr>Office 테마</vt:lpstr>
      <vt:lpstr>Prayer Meeting  for Persecuted Church Worldwide 박해받는 교회를 위한 화요기도모임</vt:lpstr>
      <vt:lpstr>순서</vt:lpstr>
      <vt:lpstr>롬8:6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319</cp:revision>
  <dcterms:created xsi:type="dcterms:W3CDTF">2024-07-08T04:53:18Z</dcterms:created>
  <dcterms:modified xsi:type="dcterms:W3CDTF">2025-03-25T10:07:32Z</dcterms:modified>
</cp:coreProperties>
</file>