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58" r:id="rId3"/>
    <p:sldId id="283" r:id="rId4"/>
    <p:sldId id="373" r:id="rId5"/>
    <p:sldId id="374" r:id="rId6"/>
    <p:sldId id="2492" r:id="rId7"/>
    <p:sldId id="2525" r:id="rId8"/>
    <p:sldId id="2522" r:id="rId9"/>
    <p:sldId id="2524" r:id="rId10"/>
    <p:sldId id="2505" r:id="rId11"/>
    <p:sldId id="2520" r:id="rId12"/>
    <p:sldId id="2517" r:id="rId13"/>
    <p:sldId id="2462" r:id="rId1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990000"/>
    <a:srgbClr val="CC0066"/>
    <a:srgbClr val="993366"/>
    <a:srgbClr val="E05B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E6AFB-63E3-48C6-894D-5A50D99EC086}" type="datetimeFigureOut">
              <a:rPr lang="ko-KR" altLang="en-US" smtClean="0"/>
              <a:t>2025-04-01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F5BE8-6970-450C-A342-D9D94ABB3E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2388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2025-04-01</a:t>
            </a:fld>
            <a:endParaRPr 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ko-KR" altLang="en-US" sz="11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본 캠페인은 사하라 이남 아프리카의 폭력적인 기독교 박해 속에서 고통받고 있는 그리스도 안의 형제</a:t>
            </a:r>
            <a:r>
              <a:rPr lang="en-US" altLang="ko-KR" sz="11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, </a:t>
            </a:r>
            <a:r>
              <a:rPr lang="ko-KR" altLang="en-US" sz="11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자매들을 기억하고 함께 연합하며 폭력적인 박해에 함께 맞서기 위한 사역입니다</a:t>
            </a:r>
            <a:r>
              <a:rPr lang="en-US" altLang="ko-KR" sz="11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. 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en-US" altLang="ko-KR" sz="1100" dirty="0">
              <a:cs typeface="함초롬바탕" panose="02030604000101010101" pitchFamily="18" charset="-127"/>
            </a:endParaRPr>
          </a:p>
          <a:p>
            <a:pPr marL="0" indent="0" algn="just">
              <a:lnSpc>
                <a:spcPct val="120000"/>
              </a:lnSpc>
              <a:buNone/>
            </a:pPr>
            <a:r>
              <a:rPr lang="ko-KR" altLang="en-US" sz="1100" dirty="0">
                <a:cs typeface="함초롬바탕" panose="02030604000101010101" pitchFamily="18" charset="-127"/>
              </a:rPr>
              <a:t>저희가 함께하지 않으면 이 곳의 교회들은 미래를 잃어버릴 수도 있습니다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오픈도어는 </a:t>
            </a:r>
            <a:r>
              <a:rPr lang="en-US" altLang="ko-KR" sz="1100" dirty="0">
                <a:cs typeface="함초롬바탕" panose="02030604000101010101" pitchFamily="18" charset="-127"/>
              </a:rPr>
              <a:t>2026</a:t>
            </a:r>
            <a:r>
              <a:rPr lang="ko-KR" altLang="en-US" sz="1100" dirty="0">
                <a:cs typeface="함초롬바탕" panose="02030604000101010101" pitchFamily="18" charset="-127"/>
              </a:rPr>
              <a:t>년까지 이 캠페인을 진행하며 전세계 교회들이 이 폭력적인 박해에 맞서 함께 일어서기를 기대합니다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깨어 간절히 기도해주시고 지원해주시고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현재 아프리카에서 일어나고 있는 일들에 대해서 함께 나눠주세요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endParaRPr lang="ko-KR" altLang="en-US" dirty="0"/>
          </a:p>
          <a:p>
            <a:pPr marL="0" indent="0" algn="just">
              <a:lnSpc>
                <a:spcPct val="120000"/>
              </a:lnSpc>
              <a:buNone/>
            </a:pPr>
            <a:r>
              <a:rPr lang="ko-KR" altLang="en-US" sz="1100" dirty="0">
                <a:cs typeface="함초롬바탕" panose="02030604000101010101" pitchFamily="18" charset="-127"/>
              </a:rPr>
              <a:t>오픈도어는 극단주의 이데올로기와 만연해 있는 폭력에 맞서기 위해 캠페인활동을 하며 변화를 만들어 낼 것입니다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그리고 향후 </a:t>
            </a:r>
            <a:r>
              <a:rPr lang="en-US" altLang="ko-KR" sz="1100" dirty="0">
                <a:cs typeface="함초롬바탕" panose="02030604000101010101" pitchFamily="18" charset="-127"/>
              </a:rPr>
              <a:t>4</a:t>
            </a:r>
            <a:r>
              <a:rPr lang="ko-KR" altLang="en-US" sz="1100" dirty="0">
                <a:cs typeface="함초롬바탕" panose="02030604000101010101" pitchFamily="18" charset="-127"/>
              </a:rPr>
              <a:t>년 동안 사하라 사막 이남 아프리카의 </a:t>
            </a:r>
            <a:r>
              <a:rPr lang="en-US" altLang="ko-KR" sz="1100" dirty="0">
                <a:cs typeface="함초롬바탕" panose="02030604000101010101" pitchFamily="18" charset="-127"/>
              </a:rPr>
              <a:t>400</a:t>
            </a:r>
            <a:r>
              <a:rPr lang="ko-KR" altLang="en-US" sz="1100" dirty="0">
                <a:cs typeface="함초롬바탕" panose="02030604000101010101" pitchFamily="18" charset="-127"/>
              </a:rPr>
              <a:t>만 명의 기독교인들을 접촉하고 이들에게 영적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물질적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그리고 정신적 지원을 제공할 계획입니다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ko-KR" altLang="en-US" sz="1100" dirty="0">
                <a:cs typeface="함초롬바탕" panose="02030604000101010101" pitchFamily="18" charset="-127"/>
              </a:rPr>
              <a:t>하나님께서 돕고 계십니다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여러분도 아프리카의 폭력적인 기독교 박해에 함께 맞서 기도해 주세요</a:t>
            </a:r>
            <a:r>
              <a:rPr lang="en-US" altLang="ko-KR" sz="1100" dirty="0">
                <a:cs typeface="함초롬바탕" panose="02030604000101010101" pitchFamily="18" charset="-127"/>
              </a:rPr>
              <a:t>.</a:t>
            </a:r>
            <a:endParaRPr lang="ko-KR" altLang="en-US" sz="1100" dirty="0">
              <a:cs typeface="함초롬바탕" panose="02030604000101010101" pitchFamily="18" charset="-127"/>
            </a:endParaRP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081955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21D3E3-E415-1276-83AE-72A0C7F8AF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348C222-CC7F-5926-ACC1-4A025ACDCC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A77535A9-B2C5-4D85-2026-1F8B587370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9209EE3-2B16-AA01-8C76-BDF2B300FF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05984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A1A2F3-0D6B-0D97-080A-5F0B8AC21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CB53D84-EC35-A024-6E10-207DAB118C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C1A7B21-8DD1-185D-3FDA-0C4AD28D16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0DB8C15-6267-37C0-7566-74261DB887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22523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73129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E526C0-95C6-3F0E-4447-984FA0ED6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99324E97-C079-25DC-9044-48BFF0A83D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849DA54-3138-E367-6969-268993F07B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EA602FF-3283-968E-A490-CFCC4A8E25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39842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60559-82A7-72D8-66E1-3C13662998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D16C217-3A50-7D18-398A-B42DB555AF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1BE003F-E6BD-EF99-3D1A-F4DC9A9ADA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19567E4-F063-5D38-6371-663AFDAC01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91901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13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2025-04-01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9972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2025-04-01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353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2025-04-01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8251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2025-04-01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7944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2025-04-01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763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2025-04-01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586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2025-04-01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85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2025-04-01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194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2025-04-01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2876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2025-04-01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921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2025-04-01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3522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en-US" altLang="ko-KR" smtClean="0"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152922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3198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ko" smtClean="0"/>
              <a:pPr/>
              <a:t>‹#›</a:t>
            </a:fld>
            <a:endParaRPr lang="ko" altLang="en-US"/>
          </a:p>
        </p:txBody>
      </p:sp>
    </p:spTree>
    <p:extLst>
      <p:ext uri="{BB962C8B-B14F-4D97-AF65-F5344CB8AC3E}">
        <p14:creationId xmlns:p14="http://schemas.microsoft.com/office/powerpoint/2010/main" val="3379485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581DCF-FA60-45E2-A948-30B8BF1A7E4B}" type="datetimeFigureOut">
              <a:rPr lang="ko-KR" altLang="en-US" smtClean="0"/>
              <a:t>2025-04-01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922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  <p:sldLayoutId id="2147483664" r:id="rId14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g"/><Relationship Id="rId5" Type="http://schemas.openxmlformats.org/officeDocument/2006/relationships/hyperlink" Target="https://opendoorsinternational.exposure.co/sweet-success" TargetMode="External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g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5AA97964-CAEB-5290-ABA0-B5556D5C6D3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E72E89A4-6902-FE3E-162C-0638C3B2A5E6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7D7BE089-B6F7-E329-9927-CE926D0F5F76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45D97F54-F71C-6D52-AB9E-1EFA984B58E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680E8EF9-24D8-D7D8-C6EB-BF26E11475F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FB1D043-DC60-5543-048A-9A80AD264065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1A0A1F98-9523-568E-578C-EBB55B0CD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569740"/>
          </a:xfrm>
        </p:spPr>
        <p:txBody>
          <a:bodyPr anchor="ctr">
            <a:noAutofit/>
          </a:bodyPr>
          <a:lstStyle/>
          <a:p>
            <a:r>
              <a:rPr lang="en-US" altLang="ko-KR" sz="4400" b="1"/>
              <a:t>Prayer</a:t>
            </a:r>
            <a:r>
              <a:rPr lang="ko-KR" altLang="en-US" sz="4400" b="1"/>
              <a:t> </a:t>
            </a:r>
            <a:r>
              <a:rPr lang="en-US" altLang="ko-KR" sz="4400" b="1"/>
              <a:t>Meeting </a:t>
            </a:r>
            <a:br>
              <a:rPr lang="en-US" altLang="ko-KR" sz="4400" b="1"/>
            </a:br>
            <a:r>
              <a:rPr lang="en-US" altLang="ko-KR" sz="4400" b="1"/>
              <a:t>for Persecuted Church Worldwide</a:t>
            </a:r>
            <a:br>
              <a:rPr lang="en-US" altLang="ko-KR" sz="4400" b="1"/>
            </a:b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400" b="1" spc="10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ko-KR" altLang="en-US" sz="4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B0AB8AEB-7C8F-F90D-6F0A-54CF3D515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84142"/>
            <a:ext cx="9144000" cy="573657"/>
          </a:xfrm>
        </p:spPr>
        <p:txBody>
          <a:bodyPr anchor="ctr">
            <a:normAutofit fontScale="70000" lnSpcReduction="20000"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맑은 고딕"/>
                <a:ea typeface="맑은 고딕"/>
              </a:rPr>
              <a:t>2025</a:t>
            </a:r>
            <a:r>
              <a:rPr lang="ko-KR" altLang="en-US" sz="2000" dirty="0">
                <a:latin typeface="맑은 고딕"/>
                <a:ea typeface="맑은 고딕"/>
              </a:rPr>
              <a:t>년 </a:t>
            </a:r>
            <a:r>
              <a:rPr lang="en-US" altLang="ko-KR" sz="2000" dirty="0">
                <a:latin typeface="맑은 고딕"/>
                <a:ea typeface="맑은 고딕"/>
              </a:rPr>
              <a:t>4</a:t>
            </a:r>
            <a:r>
              <a:rPr lang="ko-KR" altLang="en-US" sz="2000" dirty="0">
                <a:latin typeface="맑은 고딕"/>
                <a:ea typeface="맑은 고딕"/>
              </a:rPr>
              <a:t>월 </a:t>
            </a:r>
            <a:r>
              <a:rPr lang="en-US" altLang="ko-KR" sz="2000" dirty="0">
                <a:latin typeface="맑은 고딕"/>
                <a:ea typeface="맑은 고딕"/>
              </a:rPr>
              <a:t>1</a:t>
            </a:r>
            <a:r>
              <a:rPr lang="ko-KR" altLang="en-US" sz="2000" dirty="0">
                <a:latin typeface="맑은 고딕"/>
                <a:ea typeface="맑은 고딕"/>
              </a:rPr>
              <a:t>일</a:t>
            </a:r>
            <a:r>
              <a:rPr lang="en-US" altLang="ko-KR" sz="2000" dirty="0">
                <a:latin typeface="맑은 고딕"/>
                <a:ea typeface="맑은 고딕"/>
              </a:rPr>
              <a:t>(</a:t>
            </a:r>
            <a:r>
              <a:rPr lang="ko-KR" altLang="en-US" sz="2000" dirty="0">
                <a:latin typeface="맑은 고딕"/>
                <a:ea typeface="맑은 고딕"/>
              </a:rPr>
              <a:t>화</a:t>
            </a:r>
            <a:r>
              <a:rPr lang="en-US" altLang="ko-KR" sz="2000" dirty="0">
                <a:latin typeface="맑은 고딕"/>
                <a:ea typeface="맑은 고딕"/>
              </a:rPr>
              <a:t>) pm7:30-9:00/Zoom </a:t>
            </a:r>
            <a:endParaRPr lang="en-US" altLang="ko-KR" sz="2000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tx1"/>
                </a:solidFill>
              </a:rPr>
              <a:t>회의 </a:t>
            </a:r>
            <a:r>
              <a:rPr lang="en-US" altLang="ko-KR" sz="2000" dirty="0">
                <a:solidFill>
                  <a:schemeClr val="tx1"/>
                </a:solidFill>
              </a:rPr>
              <a:t>ID 4286956103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00092CB0-496E-91AD-4259-2D1F9F45520D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180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/>
          <p:nvPr/>
        </p:nvCxnSpPr>
        <p:spPr>
          <a:xfrm>
            <a:off x="5210175" y="1466850"/>
            <a:ext cx="180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제목 1">
            <a:extLst>
              <a:ext uri="{FF2B5EF4-FFF2-40B4-BE49-F238E27FC236}">
                <a16:creationId xmlns:a16="http://schemas.microsoft.com/office/drawing/2014/main" id="{4FF26603-6BF7-6E31-8399-C36B52F6A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0936" y="622664"/>
            <a:ext cx="9144000" cy="70131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순서</a:t>
            </a: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97232"/>
            <a:ext cx="9144000" cy="4316489"/>
          </a:xfrm>
        </p:spPr>
        <p:txBody>
          <a:bodyPr anchor="ctr">
            <a:no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ko-KR" sz="1600" dirty="0">
                <a:ea typeface="맑은 고딕"/>
              </a:rPr>
              <a:t>찬양 </a:t>
            </a:r>
            <a:r>
              <a:rPr lang="en-US" altLang="ko-KR" sz="1600" dirty="0">
                <a:ea typeface="맑은 고딕"/>
              </a:rPr>
              <a:t>5’</a:t>
            </a:r>
            <a:r>
              <a:rPr lang="ko-KR" altLang="ko-KR" sz="1600" dirty="0">
                <a:ea typeface="맑은 고딕"/>
              </a:rPr>
              <a:t> </a:t>
            </a:r>
            <a:r>
              <a:rPr lang="en-US" altLang="ko-KR" sz="1600" dirty="0">
                <a:ea typeface="맑은 고딕"/>
              </a:rPr>
              <a:t> </a:t>
            </a:r>
            <a:endParaRPr lang="en-US" altLang="ko-KR" sz="1600" dirty="0">
              <a:solidFill>
                <a:schemeClr val="tx1"/>
              </a:solidFill>
              <a:ea typeface="맑은 고딕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1600" dirty="0">
                <a:ea typeface="맑은 고딕"/>
              </a:rPr>
              <a:t>OPENDOORS CORE VALUE(5’)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>
                <a:ea typeface="맑은 고딕"/>
              </a:rPr>
              <a:t>오늘의 말씀</a:t>
            </a:r>
            <a:r>
              <a:rPr lang="ko-KR" altLang="ko-KR" sz="1600" dirty="0">
                <a:ea typeface="맑은 고딕"/>
              </a:rPr>
              <a:t> </a:t>
            </a:r>
            <a:r>
              <a:rPr lang="en-US" altLang="ko-KR" sz="1600" dirty="0">
                <a:ea typeface="맑은 고딕"/>
              </a:rPr>
              <a:t>15’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>
                <a:ea typeface="맑은 고딕"/>
              </a:rPr>
              <a:t>전세계 박해 받는 교회를 </a:t>
            </a:r>
            <a:r>
              <a:rPr lang="ko-KR" altLang="ko-KR" sz="1600" dirty="0">
                <a:ea typeface="맑은 고딕"/>
              </a:rPr>
              <a:t>위한 기도</a:t>
            </a:r>
            <a:r>
              <a:rPr lang="en-US" altLang="ko-KR" sz="1600" dirty="0">
                <a:ea typeface="맑은 고딕"/>
              </a:rPr>
              <a:t>(30’)</a:t>
            </a:r>
            <a:endParaRPr lang="ko-KR" altLang="en-US" sz="1600" dirty="0">
              <a:solidFill>
                <a:schemeClr val="tx1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141228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7DF28-9144-1722-5AD6-3984767E0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64F36B03-8D4D-B2DE-7DF8-9578AE3C72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0BFBD0EB-07E2-ADDE-8BA4-7C6CD5E82F8D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4783A041-23E8-7571-A76F-0B17C023DD6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F26C3B53-4D66-A48C-D032-50CB13003A4B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62C8F07-A8C4-06A5-F46A-8E22CFA6DA11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0EBC9FCA-DE11-B379-C8D8-8D935960EA74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2058803B-F527-FFBA-BB59-E73F86B441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45261"/>
            <a:ext cx="9144000" cy="82012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벧전</a:t>
            </a:r>
            <a:r>
              <a:rPr lang="en-US" altLang="ko-K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3:8</a:t>
            </a:r>
            <a:endParaRPr lang="ko-KR" alt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/>
              <a:ea typeface="NanumGothicExtraBold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C2245411-C629-2699-08F5-8CC1F31E00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873833"/>
            <a:ext cx="9144000" cy="1655762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8 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마지막으로 </a:t>
            </a:r>
            <a:r>
              <a:rPr lang="ko-KR" alt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말하노니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 너희가 다 마음을 같이하여 동정하며</a:t>
            </a: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, 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형제를 사랑하여 불쌍히 여기며 겸손하며</a:t>
            </a: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…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복을 빌라</a:t>
            </a:r>
            <a:r>
              <a:rPr lang="en-US" altLang="ko-KR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.</a:t>
            </a:r>
            <a:endParaRPr lang="ko-KR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/>
              <a:ea typeface="NanumGothicExtraBold"/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6B9D2C34-FA72-821E-7DA3-28ED475EB770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654D409-2FCD-710A-4EE1-267CD9C19F37}"/>
              </a:ext>
            </a:extLst>
          </p:cNvPr>
          <p:cNvSpPr txBox="1"/>
          <p:nvPr/>
        </p:nvSpPr>
        <p:spPr>
          <a:xfrm>
            <a:off x="1729212" y="4472412"/>
            <a:ext cx="893878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altLang="ko-KR" sz="1100" dirty="0">
                <a:ea typeface="맑은 고딕"/>
              </a:rPr>
              <a:t>8</a:t>
            </a:r>
            <a:r>
              <a:rPr lang="en-US" altLang="ko-KR" dirty="0">
                <a:ea typeface="맑은 고딕"/>
              </a:rPr>
              <a:t> Finally, all of you, live in harmony with one another; be sympathetic, love as brothers, be compassionate and humble. </a:t>
            </a:r>
          </a:p>
        </p:txBody>
      </p:sp>
    </p:spTree>
    <p:extLst>
      <p:ext uri="{BB962C8B-B14F-4D97-AF65-F5344CB8AC3E}">
        <p14:creationId xmlns:p14="http://schemas.microsoft.com/office/powerpoint/2010/main" val="421650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918" y="606928"/>
            <a:ext cx="4511552" cy="612903"/>
          </a:xfrm>
        </p:spPr>
        <p:txBody>
          <a:bodyPr vert="horz" lIns="68544" tIns="34272" rIns="68544" bIns="34272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2200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</a:t>
            </a:r>
            <a:r>
              <a:rPr lang="en-US" altLang="ko-KR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</a:t>
            </a:r>
            <a:r>
              <a:rPr lang="ko-KR" altLang="en-US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 dirty="0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104523" y="1219831"/>
            <a:ext cx="5150728" cy="5198529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53948" y="2290870"/>
            <a:ext cx="3085296" cy="342811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1457608"/>
            <a:ext cx="4663966" cy="4809842"/>
          </a:xfrm>
        </p:spPr>
        <p:txBody>
          <a:bodyPr vert="horz" lIns="68544" tIns="34272" rIns="68544" bIns="34272" rtlCol="0">
            <a:noAutofit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5748950" y="3480911"/>
            <a:ext cx="563125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41972" y="1798814"/>
            <a:ext cx="6484268" cy="2891736"/>
          </a:xfrm>
        </p:spPr>
        <p:txBody>
          <a:bodyPr anchor="ctr">
            <a:noAutofit/>
          </a:bodyPr>
          <a:lstStyle/>
          <a:p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박해 받는 교회를 위한 기도</a:t>
            </a:r>
            <a:r>
              <a:rPr lang="en-US" altLang="ko-KR" sz="3200" dirty="0"/>
              <a:t>(30’)</a:t>
            </a:r>
          </a:p>
          <a:p>
            <a:endParaRPr lang="ko-KR" altLang="en-US" sz="32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800" dirty="0"/>
              <a:t>Prayer for Persecuted Church</a:t>
            </a:r>
            <a:endParaRPr lang="ko-KR" altLang="en-US" sz="2800" dirty="0"/>
          </a:p>
        </p:txBody>
      </p: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0E4FE90-DD28-0837-4FC9-FCFE9DC19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89055" y="1874679"/>
            <a:ext cx="5005988" cy="281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6018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65C65D6-41EF-855D-3056-371E84A1C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00" y="593366"/>
            <a:ext cx="11360800" cy="2519289"/>
          </a:xfrm>
        </p:spPr>
        <p:txBody>
          <a:bodyPr>
            <a:normAutofit/>
          </a:bodyPr>
          <a:lstStyle/>
          <a:p>
            <a:r>
              <a:rPr lang="en-US" altLang="ko-KR" sz="3733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Arise Africa Campaign </a:t>
            </a:r>
            <a:br>
              <a:rPr lang="en-US" altLang="ko-KR" sz="3733" dirty="0"/>
            </a:br>
            <a:r>
              <a:rPr lang="ko-KR" altLang="en-US" sz="3733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아프리카여 일어나라 </a:t>
            </a:r>
            <a:r>
              <a:rPr lang="ko-KR" altLang="en-US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폭력적 박해에 맞서서</a:t>
            </a:r>
            <a:endParaRPr lang="ko-KR" altLang="en-US" dirty="0"/>
          </a:p>
        </p:txBody>
      </p:sp>
      <p:pic>
        <p:nvPicPr>
          <p:cNvPr id="7" name="그림 6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23E36009-D4B1-5A63-7370-E4751B7BA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2907569"/>
            <a:ext cx="12202559" cy="1867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284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E4C2FE-EA50-D598-414F-21DA5EAAF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7C0A92F2-C476-BFF1-AC80-1953C85931D3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3746696B-08EA-3C0B-2FB5-162CD0F4FBA8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AC6B473C-DD4D-26E0-CF83-9BB28049C18E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FBC8E005-5968-84F5-2C68-A439419411B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62A971AC-4013-70A4-4996-6E484212759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3576442F-0346-447F-5A90-0B70F8678B7E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BCC94C2E-135B-57B2-BD4C-C1FC8C7D5644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C3C5181F-2F7B-0E36-3000-BAC68717926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441AEDA5-B539-282D-4826-4C74B571CD6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56065DC-B8F1-4026-85F2-113EA437D327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#20250401 No Road Home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sz="1800" b="1" dirty="0">
                <a:ea typeface="맑은 고딕"/>
              </a:rPr>
              <a:t>집으로 </a:t>
            </a:r>
            <a:r>
              <a:rPr lang="ko-KR" altLang="en-US" b="1" kern="100" dirty="0">
                <a:latin typeface="Helvetica" panose="020B0604020202020204" pitchFamily="34" charset="0"/>
                <a:ea typeface="맑은 고딕" panose="020B0503020000020004" pitchFamily="50" charset="-127"/>
              </a:rPr>
              <a:t>돌아갈 길이 없다</a:t>
            </a:r>
            <a:r>
              <a:rPr lang="en-US" altLang="ko-KR" b="1" kern="100" dirty="0">
                <a:latin typeface="Helvetica" panose="020B0604020202020204" pitchFamily="34" charset="0"/>
                <a:ea typeface="맑은 고딕" panose="020B0503020000020004" pitchFamily="50" charset="-127"/>
              </a:rPr>
              <a:t>.</a:t>
            </a:r>
            <a:endParaRPr lang="en-US" altLang="ko-KR" sz="1800" b="1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26E4D4-58E0-822F-B47E-6E29A2DAFC77}"/>
              </a:ext>
            </a:extLst>
          </p:cNvPr>
          <p:cNvSpPr txBox="1"/>
          <p:nvPr/>
        </p:nvSpPr>
        <p:spPr>
          <a:xfrm>
            <a:off x="1127598" y="1513191"/>
            <a:ext cx="6344388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 </a:t>
            </a:r>
            <a:r>
              <a:rPr lang="ko-KR" altLang="en-US" sz="1100" b="1" dirty="0"/>
              <a:t>난민 발생의 원인</a:t>
            </a:r>
            <a:r>
              <a:rPr lang="en-US" altLang="ko-KR" sz="1100" dirty="0"/>
              <a:t>: </a:t>
            </a:r>
            <a:r>
              <a:rPr lang="ko-KR" altLang="en-US" sz="1100" dirty="0"/>
              <a:t>기독교인을 표적으로 한 폭력과 기독교 공동체에 대한 보호 실패로 인해 대규모 국내 난민이 발생했습니다</a:t>
            </a:r>
            <a:r>
              <a:rPr lang="en-US" altLang="ko-KR" sz="1100" dirty="0"/>
              <a:t>.</a:t>
            </a:r>
            <a:r>
              <a:rPr lang="ko-KR" altLang="en-US" sz="1100" dirty="0"/>
              <a:t>폭력은 기독교인과 비기독교인 모두에게 영향을 미쳤지만</a:t>
            </a:r>
            <a:r>
              <a:rPr lang="en-US" altLang="ko-KR" sz="1100" dirty="0"/>
              <a:t>, </a:t>
            </a:r>
            <a:r>
              <a:rPr lang="ko-KR" altLang="en-US" sz="1100" dirty="0"/>
              <a:t>기록된 증언에 따르면 </a:t>
            </a:r>
            <a:r>
              <a:rPr lang="ko-KR" altLang="en-US" sz="1100" dirty="0" err="1"/>
              <a:t>보코하람</a:t>
            </a:r>
            <a:r>
              <a:rPr lang="en-US" altLang="ko-KR" sz="1100" dirty="0"/>
              <a:t>, </a:t>
            </a:r>
            <a:r>
              <a:rPr lang="ko-KR" altLang="en-US" sz="1100" dirty="0"/>
              <a:t>서아프리카 이슬람국가</a:t>
            </a:r>
            <a:r>
              <a:rPr lang="en-US" altLang="ko-KR" sz="1100" dirty="0"/>
              <a:t>(ISWAP), </a:t>
            </a:r>
            <a:r>
              <a:rPr lang="ko-KR" altLang="en-US" sz="1100" dirty="0" err="1"/>
              <a:t>풀라니</a:t>
            </a:r>
            <a:r>
              <a:rPr lang="ko-KR" altLang="en-US" sz="1100" dirty="0"/>
              <a:t> 무장단체는 의도적으로 기독교인이나 기독교 공동체</a:t>
            </a:r>
            <a:r>
              <a:rPr lang="en-US" altLang="ko-KR" sz="1100" dirty="0"/>
              <a:t>, </a:t>
            </a:r>
            <a:r>
              <a:rPr lang="ko-KR" altLang="en-US" sz="1100" dirty="0"/>
              <a:t>생업</a:t>
            </a:r>
            <a:r>
              <a:rPr lang="en-US" altLang="ko-KR" sz="1100" dirty="0"/>
              <a:t>, </a:t>
            </a:r>
            <a:r>
              <a:rPr lang="ko-KR" altLang="en-US" sz="1100" dirty="0"/>
              <a:t>신앙 지도자 및 예배 장소를 표적으로 삼았다고 합니다</a:t>
            </a:r>
            <a:r>
              <a:rPr lang="en-US" altLang="ko-KR" sz="1100" dirty="0"/>
              <a:t>.</a:t>
            </a:r>
            <a:r>
              <a:rPr lang="ko-KR" altLang="en-US" sz="1100" dirty="0"/>
              <a:t>나이지리아 국가 보안 요원들은 기독교인에 대한 폭력적인 공격에 효과적으로 적시에 대응하지 못하는 경우가 많았습니다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이러한 실패는 기독교인들 사이에서 보안군에 대한 불신을 낳았습니다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또한 폭력 가해자에 대한 국가의 처벌 부재는 폭력과 더 많은 난민이 발생할 수 있고 실제로 발생하는 환경을 조장했습니다</a:t>
            </a:r>
            <a:r>
              <a:rPr lang="en-US" altLang="ko-KR" sz="1100" dirty="0"/>
              <a:t>. </a:t>
            </a:r>
          </a:p>
          <a:p>
            <a:endParaRPr lang="en-US" altLang="ko-KR" sz="1100" dirty="0"/>
          </a:p>
          <a:p>
            <a:r>
              <a:rPr lang="ko-KR" altLang="en-US" sz="1100" b="1" dirty="0"/>
              <a:t>난민 경험</a:t>
            </a:r>
            <a:r>
              <a:rPr lang="en-US" altLang="ko-KR" sz="1100" dirty="0"/>
              <a:t>: </a:t>
            </a:r>
            <a:r>
              <a:rPr lang="ko-KR" altLang="en-US" sz="1100" dirty="0"/>
              <a:t>부족하고 제대로 분배되지 않은 자원</a:t>
            </a:r>
            <a:r>
              <a:rPr lang="en-US" altLang="ko-KR" sz="1100" dirty="0"/>
              <a:t>, </a:t>
            </a:r>
            <a:r>
              <a:rPr lang="ko-KR" altLang="en-US" sz="1100" dirty="0"/>
              <a:t>종교에 따른 차별</a:t>
            </a:r>
            <a:r>
              <a:rPr lang="en-US" altLang="ko-KR" sz="1100" dirty="0"/>
              <a:t>, </a:t>
            </a:r>
            <a:r>
              <a:rPr lang="ko-KR" altLang="en-US" sz="1100" dirty="0"/>
              <a:t>구체적 난민 경험에 대한 부족한 이해는 기독교인 난민의 취약성을 증가시켰습니다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유엔</a:t>
            </a:r>
            <a:r>
              <a:rPr lang="en-US" altLang="ko-KR" sz="1100" dirty="0"/>
              <a:t>, </a:t>
            </a:r>
            <a:r>
              <a:rPr lang="ko-KR" altLang="en-US" sz="1100" dirty="0"/>
              <a:t>국내 및 국제 활동가들이 나이지리아 북동부에 집중되어 있어 </a:t>
            </a:r>
            <a:r>
              <a:rPr lang="ko-KR" altLang="en-US" sz="1100" dirty="0" err="1"/>
              <a:t>북중부</a:t>
            </a:r>
            <a:r>
              <a:rPr lang="ko-KR" altLang="en-US" sz="1100" dirty="0"/>
              <a:t> 지역의 이재민들은 거의 무시되어 왔습니다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수요는 현재 국제 사회의 자금 지원 약속을 훨씬 능가합니다</a:t>
            </a:r>
            <a:r>
              <a:rPr lang="en-US" altLang="ko-KR" sz="1100" dirty="0"/>
              <a:t>. </a:t>
            </a:r>
            <a:r>
              <a:rPr lang="ko-KR" altLang="en-US" sz="1100" dirty="0" err="1"/>
              <a:t>보르노</a:t>
            </a:r>
            <a:r>
              <a:rPr lang="ko-KR" altLang="en-US" sz="1100" dirty="0"/>
              <a:t> 주에서는 종교적 정체성이 기독교인 난민이 피난 중 지원을 받을 수 있는지 여부를 결정하는 요인이었습니다</a:t>
            </a:r>
            <a:r>
              <a:rPr lang="en-US" altLang="ko-KR" sz="1100" dirty="0"/>
              <a:t>.</a:t>
            </a:r>
          </a:p>
          <a:p>
            <a:endParaRPr lang="en-US" altLang="ko-KR" sz="1100" dirty="0"/>
          </a:p>
          <a:p>
            <a:r>
              <a:rPr lang="ko-KR" altLang="en-US" sz="1100" b="1" dirty="0"/>
              <a:t>귀환의 위험</a:t>
            </a:r>
            <a:r>
              <a:rPr lang="en-US" altLang="ko-KR" sz="1100" dirty="0"/>
              <a:t>: </a:t>
            </a:r>
            <a:r>
              <a:rPr lang="ko-KR" altLang="en-US" sz="1100" dirty="0"/>
              <a:t>신앙은 고향으로 돌아가려는 난민 기독교인들의 위험성을 가중시킵니다</a:t>
            </a:r>
            <a:r>
              <a:rPr lang="en-US" altLang="ko-KR" sz="1100" dirty="0"/>
              <a:t>.</a:t>
            </a:r>
            <a:r>
              <a:rPr lang="ko-KR" altLang="en-US" sz="1100" dirty="0"/>
              <a:t>특히 </a:t>
            </a:r>
            <a:r>
              <a:rPr lang="ko-KR" altLang="en-US" sz="1100" dirty="0" err="1"/>
              <a:t>보르노주의</a:t>
            </a:r>
            <a:r>
              <a:rPr lang="ko-KR" altLang="en-US" sz="1100" dirty="0"/>
              <a:t> 기독교인들은 무슬림들이 </a:t>
            </a:r>
            <a:r>
              <a:rPr lang="ko-KR" altLang="en-US" sz="1100" dirty="0" err="1"/>
              <a:t>보코하람이나</a:t>
            </a:r>
            <a:r>
              <a:rPr lang="ko-KR" altLang="en-US" sz="1100" dirty="0"/>
              <a:t> </a:t>
            </a:r>
            <a:r>
              <a:rPr lang="en-US" altLang="ko-KR" sz="1100" dirty="0"/>
              <a:t>ISWAP</a:t>
            </a:r>
            <a:r>
              <a:rPr lang="ko-KR" altLang="en-US" sz="1100" dirty="0"/>
              <a:t>의 추가 표적이 되지 않았기 때문에 집으로 돌아가는 것이 상대적으로 더 안전하다고 보고했습니다</a:t>
            </a:r>
            <a:r>
              <a:rPr lang="en-US" altLang="ko-KR" sz="1100" dirty="0"/>
              <a:t>. </a:t>
            </a:r>
            <a:r>
              <a:rPr lang="ko-KR" altLang="en-US" sz="1100" dirty="0" err="1"/>
              <a:t>보르노주의</a:t>
            </a:r>
            <a:r>
              <a:rPr lang="ko-KR" altLang="en-US" sz="1100" dirty="0"/>
              <a:t> 기독교인들은 또한 주 관리들이 강제적으로 귀환을 강요하고 적절한 준비</a:t>
            </a:r>
            <a:r>
              <a:rPr lang="en-US" altLang="ko-KR" sz="1100" dirty="0"/>
              <a:t>, </a:t>
            </a:r>
            <a:r>
              <a:rPr lang="ko-KR" altLang="en-US" sz="1100" dirty="0"/>
              <a:t>물자</a:t>
            </a:r>
            <a:r>
              <a:rPr lang="en-US" altLang="ko-KR" sz="1100" dirty="0"/>
              <a:t>, </a:t>
            </a:r>
            <a:r>
              <a:rPr lang="ko-KR" altLang="en-US" sz="1100" dirty="0"/>
              <a:t>보안 보호 없이 스스로를 지키도록 내버려 두었다고 말했습니다</a:t>
            </a:r>
            <a:r>
              <a:rPr lang="en-US" altLang="ko-KR" sz="1100" dirty="0"/>
              <a:t>.</a:t>
            </a:r>
            <a:r>
              <a:rPr lang="ko-KR" altLang="en-US" sz="1100" dirty="0"/>
              <a:t>무슬림과 기독교인 모두 집으로 돌아갈 때를 포함하여 납치의 위협에 직면했습니다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그러나 무장 세력은 기독교인을 표적으로 삼아 무슬림보다 기독교인에게 더 높은 몸값을 요구했으며</a:t>
            </a:r>
            <a:r>
              <a:rPr lang="en-US" altLang="ko-KR" sz="1100" dirty="0"/>
              <a:t>, </a:t>
            </a:r>
            <a:r>
              <a:rPr lang="ko-KR" altLang="en-US" sz="1100" dirty="0"/>
              <a:t>기독교 신앙 지도자에게 가장 높은 몸값을 요구했습니다</a:t>
            </a:r>
            <a:r>
              <a:rPr lang="en-US" altLang="ko-KR" sz="1100" dirty="0"/>
              <a:t>.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37A9A899-0E1E-63E5-51FF-4473587B78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5288" y="1567304"/>
            <a:ext cx="3041168" cy="372339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1F0DA74-0C11-B6EE-F3E3-2D4FE0F9D8D2}"/>
              </a:ext>
            </a:extLst>
          </p:cNvPr>
          <p:cNvSpPr txBox="1"/>
          <p:nvPr/>
        </p:nvSpPr>
        <p:spPr>
          <a:xfrm>
            <a:off x="1127597" y="5579388"/>
            <a:ext cx="9727506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주여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! 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아프리카 기독교 난민들을 불쌍히 여겨 </a:t>
            </a:r>
            <a:r>
              <a:rPr lang="ko-KR" altLang="en-US" sz="1100" kern="100" dirty="0" err="1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주옵소서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! 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이슬람 무장단체들로 부터 보호하여 주시고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안전하게 지켜 </a:t>
            </a:r>
            <a:r>
              <a:rPr lang="ko-KR" altLang="en-US" sz="1100" kern="100" dirty="0" err="1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주옵소서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! 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각국 정부의 치안이 안정적으로 관리되게 하셔서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가해자들에 대한 적절한 처벌과 규제가 이루어지고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땅에 평화를 회복시켜 주시고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안전하게 집으로 돌아갈 수 있는 길을 열어 </a:t>
            </a:r>
            <a:r>
              <a:rPr lang="ko-KR" altLang="en-US" sz="1100" kern="100" dirty="0" err="1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주옵소서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! 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무엇보다 신앙이 흔들리지 않고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시험과 환란 가운데 도우시는 하나님의 손길을 경험하여 믿음의 증인으로 온전히 세워 </a:t>
            </a:r>
            <a:r>
              <a:rPr lang="ko-KR" altLang="en-US" sz="1100" kern="100" dirty="0" err="1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주옵소서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!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endParaRPr lang="en-US" altLang="ko-KR" sz="1100" kern="100" dirty="0">
              <a:solidFill>
                <a:srgbClr val="0070C0"/>
              </a:solidFill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451207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7D80AD-9B8E-3CFF-8E92-B87FDE7A6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D8117BB2-920A-E241-3332-30D1A89C42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25D37BF2-4E55-3DE8-E9F0-8F228EAA1898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A8F2A45A-4479-5C16-4E07-D150C35C2AAC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C750CF30-8701-F9E4-ADDE-710B1214307F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55D8CB7D-C4ED-D08C-B076-C6C8A10FB132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03CEE3F0-F437-2501-1E43-9949D95E030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F22312A4-DFFA-BE75-BF0E-D518064D425E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E349603C-1BB2-A05F-679B-6D329EA1ADE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BF9E0331-ED21-855B-BEE1-9920D2456E0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770C3B2-7672-9190-F0F7-CC5B545C845E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콩고민주공화국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대량 납치를 확인</a:t>
            </a:r>
            <a:r>
              <a:rPr lang="en-US" altLang="ko-KR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학살은 </a:t>
            </a:r>
            <a:r>
              <a:rPr lang="ko-KR" altLang="en-US" b="1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아직 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확인하지 못함</a:t>
            </a:r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74A390D3-FA25-DE1B-F8F5-498F9C3A63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37404" y="1839742"/>
            <a:ext cx="2730593" cy="153595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3964D4B-D0D0-A565-8748-18E467A83E7D}"/>
              </a:ext>
            </a:extLst>
          </p:cNvPr>
          <p:cNvSpPr txBox="1"/>
          <p:nvPr/>
        </p:nvSpPr>
        <p:spPr>
          <a:xfrm>
            <a:off x="1077361" y="2490878"/>
            <a:ext cx="6676823" cy="38164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altLang="ko-KR" sz="1100" dirty="0"/>
              <a:t>OD </a:t>
            </a:r>
            <a:r>
              <a:rPr lang="ko-KR" altLang="en-US" sz="1100" dirty="0"/>
              <a:t>사역자는 </a:t>
            </a:r>
            <a:r>
              <a:rPr lang="en-US" altLang="ko-KR" sz="1100" dirty="0"/>
              <a:t>2</a:t>
            </a:r>
            <a:r>
              <a:rPr lang="ko-KR" altLang="en-US" sz="1100" dirty="0"/>
              <a:t>월 </a:t>
            </a:r>
            <a:r>
              <a:rPr lang="en-US" altLang="ko-KR" sz="1100" dirty="0"/>
              <a:t>26</a:t>
            </a:r>
            <a:r>
              <a:rPr lang="ko-KR" altLang="en-US" sz="1100" dirty="0"/>
              <a:t>일 </a:t>
            </a:r>
            <a:r>
              <a:rPr lang="ko-KR" altLang="en-US" sz="1100" dirty="0" err="1"/>
              <a:t>북키부주</a:t>
            </a:r>
            <a:r>
              <a:rPr lang="ko-KR" altLang="en-US" sz="1100" dirty="0"/>
              <a:t> </a:t>
            </a:r>
            <a:r>
              <a:rPr lang="ko-KR" altLang="en-US" sz="1100" dirty="0" err="1"/>
              <a:t>루베로</a:t>
            </a:r>
            <a:r>
              <a:rPr lang="ko-KR" altLang="en-US" sz="1100" dirty="0"/>
              <a:t> 지역의 </a:t>
            </a:r>
            <a:r>
              <a:rPr lang="ko-KR" altLang="en-US" sz="1100" dirty="0" err="1"/>
              <a:t>부템보</a:t>
            </a:r>
            <a:r>
              <a:rPr lang="ko-KR" altLang="en-US" sz="1100" dirty="0"/>
              <a:t> 시에서 </a:t>
            </a:r>
            <a:r>
              <a:rPr lang="en-US" altLang="ko-KR" sz="1100" dirty="0"/>
              <a:t>98km </a:t>
            </a:r>
            <a:r>
              <a:rPr lang="ko-KR" altLang="en-US" sz="1100" dirty="0"/>
              <a:t>떨어진 </a:t>
            </a:r>
            <a:r>
              <a:rPr lang="ko-KR" altLang="en-US" sz="1100" dirty="0" err="1"/>
              <a:t>메이바로</a:t>
            </a:r>
            <a:r>
              <a:rPr lang="ko-KR" altLang="en-US" sz="1100" dirty="0"/>
              <a:t> 출발하여 </a:t>
            </a:r>
            <a:r>
              <a:rPr lang="en-US" altLang="ko-KR" sz="1100" dirty="0"/>
              <a:t>2</a:t>
            </a:r>
            <a:r>
              <a:rPr lang="ko-KR" altLang="en-US" sz="1100" dirty="0"/>
              <a:t>월 </a:t>
            </a:r>
            <a:r>
              <a:rPr lang="en-US" altLang="ko-KR" sz="1100" dirty="0"/>
              <a:t>27</a:t>
            </a:r>
            <a:r>
              <a:rPr lang="ko-KR" altLang="en-US" sz="1100" dirty="0"/>
              <a:t>일에 도착했습니다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비로 인해 상태가 좋지 않은 비포장 도로를 이동하는 동안 그는 민간인에 대한 끊임없는 폭력으로 텅 빈 마을과 마주쳤습니다</a:t>
            </a:r>
            <a:r>
              <a:rPr lang="en-US" altLang="ko-KR" sz="1100" dirty="0"/>
              <a:t>.</a:t>
            </a:r>
          </a:p>
          <a:p>
            <a:pPr algn="just"/>
            <a:endParaRPr lang="en-US" altLang="ko-KR" sz="1100" dirty="0"/>
          </a:p>
          <a:p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도착하자마자 먼저 지역 지도자를 만나러 갔고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ADF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의 공격을 확인했습니다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마을 지도자는 무장 세력이 많은 기독교인들을 납치해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카상가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교회에서 인질들과 함께 머물렀다고 확인했습니다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또한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많은 지역 주민들이 불안한 상황을 피해 도망쳤기 때문에 정확한 인질 수를 확인할 수 없었고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교회에서 인질들이 살해되었는지 역시 확인할 수 없었다고 설명했습니다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그는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OD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사역자에게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“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상황이 여전히 매우 불안하므로 주위에 머물러 있지 말고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메이바에서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7km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떨어진 학살 장소인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카상가에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가지 말라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”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고 충고 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endParaRPr lang="en-US" altLang="ko-KR" sz="1100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조사가 계속 진행되면서 지금까지 납치 피해자 중 최소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10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명의 시신이 교회 근처 덤불에서 발견되었다는 사실을 확인했습니다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시신은 발견 즉시 매장되기 때문에 참수되었는지 여부는 알 수 없습니다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지역의 치안이 안정될 때까지 가족들은 실종된 가족의 시신을 찾을 수 없을 것입니다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endParaRPr lang="en-US" altLang="ko-KR" sz="1100" kern="100" dirty="0">
              <a:solidFill>
                <a:srgbClr val="C00000"/>
              </a:solidFill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장기적인 불안정으로 피해를 입은 </a:t>
            </a:r>
            <a:r>
              <a:rPr lang="ko-KR" altLang="en-US" sz="1100" kern="100" dirty="0" err="1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북키부와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r>
              <a:rPr lang="ko-KR" altLang="en-US" sz="1100" kern="100" dirty="0" err="1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이투리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지역의 기독교 공동체에 주님의 위로와 풍성한 은혜가 임하도록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특히 마야바와 </a:t>
            </a:r>
            <a:r>
              <a:rPr lang="ko-KR" altLang="en-US" sz="1100" kern="100" dirty="0" err="1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카상가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마을을 위해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학살이 일어나지 않았다는 소식과 납치된 사람들이 무사히 가족의 품으로 돌아가는 모습을 볼 수 있기를 간절히 소망합니다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가족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의 사망 소식을 접한 이들이 주님의 위로와 필요를 채우시는 공급을 경험할 수 있도록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모든 불확실성과 고난 속에서도 양떼를 계속 돌보려는 목회자들을 위해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그들이 용기를 얻고 성령의 사역을 경험하여 자신이 받은 위로로 다른 사람들을 위로할 수 있도록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긴급 구호를 준비하는 오픈도어 팀과 이 지역의 파트너들이 하나님의 보호를 경험할 수 있도록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endParaRPr lang="ko-KR" altLang="en-US" sz="1400" dirty="0"/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6F94458F-D474-9EEA-B51E-0D3886CD94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37403" y="3517116"/>
            <a:ext cx="2730593" cy="20479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D5DA477-FC43-4D8E-4150-46965DBC6533}"/>
              </a:ext>
            </a:extLst>
          </p:cNvPr>
          <p:cNvSpPr txBox="1"/>
          <p:nvPr/>
        </p:nvSpPr>
        <p:spPr>
          <a:xfrm>
            <a:off x="1077361" y="1635472"/>
            <a:ext cx="66768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100" dirty="0">
                <a:solidFill>
                  <a:srgbClr val="0070C0"/>
                </a:solidFill>
              </a:rPr>
              <a:t>지난 주 </a:t>
            </a:r>
            <a:r>
              <a:rPr lang="ko-KR" altLang="en-US" sz="1100" dirty="0" err="1">
                <a:solidFill>
                  <a:srgbClr val="0070C0"/>
                </a:solidFill>
              </a:rPr>
              <a:t>메이바</a:t>
            </a:r>
            <a:r>
              <a:rPr lang="en-US" altLang="ko-KR" sz="1100" dirty="0">
                <a:solidFill>
                  <a:srgbClr val="0070C0"/>
                </a:solidFill>
              </a:rPr>
              <a:t>(</a:t>
            </a:r>
            <a:r>
              <a:rPr lang="en-US" altLang="ko-KR" sz="1100" dirty="0" err="1">
                <a:solidFill>
                  <a:srgbClr val="0070C0"/>
                </a:solidFill>
              </a:rPr>
              <a:t>Mayba</a:t>
            </a:r>
            <a:r>
              <a:rPr lang="en-US" altLang="ko-KR" sz="1100" dirty="0">
                <a:solidFill>
                  <a:srgbClr val="0070C0"/>
                </a:solidFill>
              </a:rPr>
              <a:t>)</a:t>
            </a:r>
            <a:r>
              <a:rPr lang="ko-KR" altLang="en-US" sz="1100" dirty="0">
                <a:solidFill>
                  <a:srgbClr val="0070C0"/>
                </a:solidFill>
              </a:rPr>
              <a:t>에서 발생한 대규모 납치 사건과 이후 인근 </a:t>
            </a:r>
            <a:r>
              <a:rPr lang="ko-KR" altLang="en-US" sz="1100" dirty="0" err="1">
                <a:solidFill>
                  <a:srgbClr val="0070C0"/>
                </a:solidFill>
              </a:rPr>
              <a:t>카상가</a:t>
            </a:r>
            <a:r>
              <a:rPr lang="ko-KR" altLang="en-US" sz="1100" dirty="0">
                <a:solidFill>
                  <a:srgbClr val="0070C0"/>
                </a:solidFill>
              </a:rPr>
              <a:t> 교회에서 발생한 </a:t>
            </a:r>
            <a:r>
              <a:rPr lang="en-US" altLang="ko-KR" sz="1100" dirty="0">
                <a:solidFill>
                  <a:srgbClr val="0070C0"/>
                </a:solidFill>
              </a:rPr>
              <a:t>ADF </a:t>
            </a:r>
            <a:r>
              <a:rPr lang="ko-KR" altLang="en-US" sz="1100" dirty="0">
                <a:solidFill>
                  <a:srgbClr val="0070C0"/>
                </a:solidFill>
              </a:rPr>
              <a:t>무장 세력의 학살에 대한 보고를 조사하기 위해 </a:t>
            </a:r>
            <a:r>
              <a:rPr lang="en-US" altLang="ko-KR" sz="1100" dirty="0">
                <a:solidFill>
                  <a:srgbClr val="0070C0"/>
                </a:solidFill>
              </a:rPr>
              <a:t>OD </a:t>
            </a:r>
            <a:r>
              <a:rPr lang="ko-KR" altLang="en-US" sz="1100" dirty="0">
                <a:solidFill>
                  <a:srgbClr val="0070C0"/>
                </a:solidFill>
              </a:rPr>
              <a:t>사역자를 </a:t>
            </a:r>
            <a:r>
              <a:rPr lang="ko-KR" altLang="en-US" sz="1100" dirty="0" err="1">
                <a:solidFill>
                  <a:srgbClr val="0070C0"/>
                </a:solidFill>
              </a:rPr>
              <a:t>메이바에</a:t>
            </a:r>
            <a:r>
              <a:rPr lang="ko-KR" altLang="en-US" sz="1100" dirty="0">
                <a:solidFill>
                  <a:srgbClr val="0070C0"/>
                </a:solidFill>
              </a:rPr>
              <a:t> 파견했습니다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  <a:r>
              <a:rPr lang="ko-KR" altLang="en-US" sz="1100" dirty="0">
                <a:solidFill>
                  <a:srgbClr val="0070C0"/>
                </a:solidFill>
              </a:rPr>
              <a:t>그는 납치에 대한 확인을 받았지만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계속되는 치안 불안으로 인해 </a:t>
            </a:r>
            <a:r>
              <a:rPr lang="ko-KR" altLang="en-US" sz="1100" dirty="0" err="1">
                <a:solidFill>
                  <a:srgbClr val="0070C0"/>
                </a:solidFill>
              </a:rPr>
              <a:t>카상가에</a:t>
            </a:r>
            <a:r>
              <a:rPr lang="ko-KR" altLang="en-US" sz="1100" dirty="0">
                <a:solidFill>
                  <a:srgbClr val="0070C0"/>
                </a:solidFill>
              </a:rPr>
              <a:t> 접근할 수 없었기 때문에 학살에 대한 명확한 확인은 아직 하지 못했습니다</a:t>
            </a:r>
            <a:r>
              <a:rPr lang="en-US" altLang="ko-KR" sz="1100" dirty="0">
                <a:solidFill>
                  <a:srgbClr val="0070C0"/>
                </a:solidFill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1D705F-CC0F-1FCA-91B2-4E02887A9284}"/>
              </a:ext>
            </a:extLst>
          </p:cNvPr>
          <p:cNvSpPr txBox="1"/>
          <p:nvPr/>
        </p:nvSpPr>
        <p:spPr>
          <a:xfrm>
            <a:off x="8302028" y="5854594"/>
            <a:ext cx="2159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2025.3.11 </a:t>
            </a:r>
            <a:r>
              <a:rPr lang="ko-KR" altLang="en-US" sz="1200" dirty="0" err="1"/>
              <a:t>화요기도모임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5108533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B0B7BC8-C64B-8CC3-0242-37A10BC40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내용 개체 틀 3">
            <a:extLst>
              <a:ext uri="{FF2B5EF4-FFF2-40B4-BE49-F238E27FC236}">
                <a16:creationId xmlns:a16="http://schemas.microsoft.com/office/drawing/2014/main" id="{7BCBA407-D3A6-6DAF-3195-4CCB03C971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05732" y="0"/>
            <a:ext cx="9780536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9604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미얀마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sz="18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미얀마 지진 피해자들을 위해 기도합니다</a:t>
            </a:r>
            <a:r>
              <a:rPr lang="en-US" altLang="ko-KR" sz="18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535D84-B5FC-EDD5-E7A0-FDAA70534AE8}"/>
              </a:ext>
            </a:extLst>
          </p:cNvPr>
          <p:cNvSpPr txBox="1"/>
          <p:nvPr/>
        </p:nvSpPr>
        <p:spPr>
          <a:xfrm>
            <a:off x="1127139" y="1609545"/>
            <a:ext cx="5883262" cy="6001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ko-KR" altLang="en-US" sz="1100" b="0" i="0" dirty="0">
                <a:solidFill>
                  <a:srgbClr val="0070C0"/>
                </a:solidFill>
                <a:effectLst/>
                <a:latin typeface="NotoSansKR-Regular"/>
              </a:rPr>
              <a:t>지난달 </a:t>
            </a:r>
            <a:r>
              <a:rPr lang="en-US" altLang="ko-KR" sz="1100" b="0" i="0" dirty="0">
                <a:solidFill>
                  <a:srgbClr val="0070C0"/>
                </a:solidFill>
                <a:effectLst/>
                <a:latin typeface="NotoSansKR-Regular"/>
              </a:rPr>
              <a:t>28</a:t>
            </a:r>
            <a:r>
              <a:rPr lang="ko-KR" altLang="en-US" sz="1100" b="0" i="0" dirty="0">
                <a:solidFill>
                  <a:srgbClr val="0070C0"/>
                </a:solidFill>
                <a:effectLst/>
                <a:latin typeface="NotoSansKR-Regular"/>
              </a:rPr>
              <a:t>일 미얀마를 강타한 규모 </a:t>
            </a:r>
            <a:r>
              <a:rPr lang="en-US" altLang="ko-KR" sz="1100" b="0" i="0" dirty="0">
                <a:solidFill>
                  <a:srgbClr val="0070C0"/>
                </a:solidFill>
                <a:effectLst/>
                <a:latin typeface="NotoSansKR-Regular"/>
              </a:rPr>
              <a:t>7.7</a:t>
            </a:r>
            <a:r>
              <a:rPr lang="ko-KR" altLang="en-US" sz="1100" b="0" i="0" dirty="0">
                <a:solidFill>
                  <a:srgbClr val="0070C0"/>
                </a:solidFill>
                <a:effectLst/>
                <a:latin typeface="NotoSansKR-Regular"/>
              </a:rPr>
              <a:t>의 강진으로 인한 사망자가 사흘 만에 </a:t>
            </a:r>
            <a:r>
              <a:rPr lang="en-US" altLang="ko-KR" sz="1100" b="0" i="0" dirty="0">
                <a:solidFill>
                  <a:srgbClr val="0070C0"/>
                </a:solidFill>
                <a:effectLst/>
                <a:latin typeface="NotoSansKR-Regular"/>
              </a:rPr>
              <a:t>2000</a:t>
            </a:r>
            <a:r>
              <a:rPr lang="ko-KR" altLang="en-US" sz="1100" b="0" i="0" dirty="0">
                <a:solidFill>
                  <a:srgbClr val="0070C0"/>
                </a:solidFill>
                <a:effectLst/>
                <a:latin typeface="NotoSansKR-Regular"/>
              </a:rPr>
              <a:t>명을 넘어섰다</a:t>
            </a:r>
            <a:r>
              <a:rPr lang="en-US" altLang="ko-KR" sz="1100" b="0" i="0" dirty="0">
                <a:solidFill>
                  <a:srgbClr val="0070C0"/>
                </a:solidFill>
                <a:effectLst/>
                <a:latin typeface="NotoSansKR-Regular"/>
              </a:rPr>
              <a:t>. </a:t>
            </a:r>
            <a:r>
              <a:rPr lang="ko-KR" altLang="en-US" sz="1100" b="0" i="0" dirty="0">
                <a:solidFill>
                  <a:srgbClr val="0070C0"/>
                </a:solidFill>
                <a:effectLst/>
                <a:latin typeface="NotoSansKR-Regular"/>
              </a:rPr>
              <a:t>미얀마에서 </a:t>
            </a:r>
            <a:r>
              <a:rPr lang="en-US" altLang="ko-KR" sz="1100" b="0" i="0" dirty="0">
                <a:solidFill>
                  <a:srgbClr val="0070C0"/>
                </a:solidFill>
                <a:effectLst/>
                <a:latin typeface="NotoSansKR-Regular"/>
              </a:rPr>
              <a:t>113</a:t>
            </a:r>
            <a:r>
              <a:rPr lang="ko-KR" altLang="en-US" sz="1100" b="0" i="0" dirty="0">
                <a:solidFill>
                  <a:srgbClr val="0070C0"/>
                </a:solidFill>
                <a:effectLst/>
                <a:latin typeface="NotoSansKR-Regular"/>
              </a:rPr>
              <a:t>년 만에 최대 규모로 발생한 이번 지진으로 인해 정치 지형에 변화가 올 수 있다는 관측도 제기되고 있다</a:t>
            </a:r>
            <a:r>
              <a:rPr lang="en-US" altLang="ko-KR" sz="1100" b="0" i="0" dirty="0">
                <a:solidFill>
                  <a:srgbClr val="0070C0"/>
                </a:solidFill>
                <a:effectLst/>
                <a:latin typeface="NotoSansKR-Regular"/>
              </a:rPr>
              <a:t>.</a:t>
            </a:r>
            <a:endParaRPr lang="ko-KR" altLang="en-US" sz="1100" dirty="0">
              <a:solidFill>
                <a:srgbClr val="0070C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05101D-7E0D-E25D-A05A-B117D577CD3B}"/>
              </a:ext>
            </a:extLst>
          </p:cNvPr>
          <p:cNvSpPr txBox="1"/>
          <p:nvPr/>
        </p:nvSpPr>
        <p:spPr>
          <a:xfrm>
            <a:off x="1125568" y="2251920"/>
            <a:ext cx="5883262" cy="31393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BBC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는 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31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일 현지 당국을 인용해 최소 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2056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명이 사망한 것으로 집계됐다고 보도했다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. 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사망자 대부분은 이번 지진의 직격탄을 맞은 </a:t>
            </a:r>
            <a:r>
              <a:rPr lang="ko-KR" altLang="en-US" sz="1100" b="0" i="0" dirty="0" err="1">
                <a:solidFill>
                  <a:srgbClr val="222222"/>
                </a:solidFill>
                <a:effectLst/>
                <a:latin typeface="NotoSansKR-Regular"/>
              </a:rPr>
              <a:t>만달레이에서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 나왔다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. 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인구 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170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만명의 </a:t>
            </a:r>
            <a:r>
              <a:rPr lang="ko-KR" altLang="en-US" sz="1100" b="0" i="0" dirty="0" err="1">
                <a:solidFill>
                  <a:srgbClr val="222222"/>
                </a:solidFill>
                <a:effectLst/>
                <a:latin typeface="NotoSansKR-Regular"/>
              </a:rPr>
              <a:t>만달레이는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 미얀마 제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2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의 도시이자 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3500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여 개의 불탑이 세워진 불교 문화의 중심지였지만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, 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이번 지진으로 생지옥으로 변했다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. 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특히 한낮 기온이 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40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도까지 치솟는 고온이 이어지면서 건물 잔해 속에 방치된 시신들이 부패하고 있다고 외신들은 전했다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. AP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는 “미얀마 제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2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의 도시가 죽음의 냄새로 </a:t>
            </a:r>
            <a:r>
              <a:rPr lang="ko-KR" altLang="en-US" sz="1100" b="0" i="0" dirty="0" err="1">
                <a:solidFill>
                  <a:srgbClr val="222222"/>
                </a:solidFill>
                <a:effectLst/>
                <a:latin typeface="NotoSansKR-Regular"/>
              </a:rPr>
              <a:t>물들었다”고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 했다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.</a:t>
            </a:r>
          </a:p>
          <a:p>
            <a:pPr algn="just"/>
            <a:endParaRPr lang="en-US" altLang="ko-KR" sz="1100" kern="100" dirty="0">
              <a:solidFill>
                <a:srgbClr val="222222"/>
              </a:solidFill>
              <a:latin typeface="NotoSansKR-Regular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이번 지진은 </a:t>
            </a:r>
            <a:r>
              <a:rPr lang="ko-KR" altLang="en-US" sz="1100" b="0" i="0" dirty="0" err="1">
                <a:solidFill>
                  <a:srgbClr val="222222"/>
                </a:solidFill>
                <a:effectLst/>
                <a:latin typeface="NotoSansKR-Regular"/>
              </a:rPr>
              <a:t>만달레이와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 수도 네피도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, 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최대 도시 양곤 등 미얀마 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3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대 도시가 위치해 있는 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1200㎞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의 ‘</a:t>
            </a:r>
            <a:r>
              <a:rPr lang="ko-KR" altLang="en-US" sz="1100" b="0" i="0" dirty="0" err="1">
                <a:solidFill>
                  <a:srgbClr val="222222"/>
                </a:solidFill>
                <a:effectLst/>
                <a:latin typeface="NotoSansKR-Regular"/>
              </a:rPr>
              <a:t>사가잉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 </a:t>
            </a:r>
            <a:r>
              <a:rPr lang="ko-KR" altLang="en-US" sz="1100" b="0" i="0" dirty="0" err="1">
                <a:solidFill>
                  <a:srgbClr val="222222"/>
                </a:solidFill>
                <a:effectLst/>
                <a:latin typeface="NotoSansKR-Regular"/>
              </a:rPr>
              <a:t>단층‘을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 흔들면서 진행돼 피해가 전국적 규모로 커졌다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. 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네피도 국제공항 관제탑이 무너져 여객기 운항이 중단됐고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, 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양곤에서 </a:t>
            </a:r>
            <a:r>
              <a:rPr lang="ko-KR" altLang="en-US" sz="1100" b="0" i="0" dirty="0" err="1">
                <a:solidFill>
                  <a:srgbClr val="222222"/>
                </a:solidFill>
                <a:effectLst/>
                <a:latin typeface="NotoSansKR-Regular"/>
              </a:rPr>
              <a:t>만달레이로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 향하는 고속도로 역시 일부 구간이 파손돼 차량 운행이 차질을 빚는 등 국가의 핵심 인프라가 마비됐다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.</a:t>
            </a:r>
          </a:p>
          <a:p>
            <a:pPr algn="just"/>
            <a:endParaRPr lang="en-US" altLang="ko-KR" sz="1100" b="0" i="0" kern="100" dirty="0">
              <a:solidFill>
                <a:srgbClr val="222222"/>
              </a:solidFill>
              <a:effectLst/>
              <a:latin typeface="NotoSansKR-Regular"/>
              <a:ea typeface="맑은 고딕" panose="020B0503020000020004" pitchFamily="50" charset="-127"/>
            </a:endParaRPr>
          </a:p>
          <a:p>
            <a:pPr algn="just"/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2021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년 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2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월 쿠데타를 일으켜 미얀마 민주화의 상징 </a:t>
            </a:r>
            <a:r>
              <a:rPr lang="ko-KR" altLang="en-US" sz="1100" b="0" i="0" dirty="0" err="1">
                <a:solidFill>
                  <a:srgbClr val="222222"/>
                </a:solidFill>
                <a:effectLst/>
                <a:latin typeface="NotoSansKR-Regular"/>
              </a:rPr>
              <a:t>아웅산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 수지가 이끄는 민간 정부를 무너뜨리고 집권한 군부가 최대 위기를 맞았다는 분석이 나온다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. 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군부는 지진 발생 뒤 실시간 사상자 및 피해 상황 집계도 제대로 하지 못하는 등 재난 관리 능력의 부재를 드러냈다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.</a:t>
            </a:r>
          </a:p>
          <a:p>
            <a:pPr algn="just"/>
            <a:endParaRPr lang="en-US" altLang="ko-KR" sz="1100" kern="100" dirty="0">
              <a:solidFill>
                <a:srgbClr val="222222"/>
              </a:solidFill>
              <a:latin typeface="NotoSansKR-Regular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en-US" altLang="ko-KR" sz="1100" kern="100" dirty="0">
                <a:solidFill>
                  <a:srgbClr val="222222"/>
                </a:solidFill>
                <a:latin typeface="NotoSansKR-Regular"/>
                <a:ea typeface="맑은 고딕" panose="020B0503020000020004" pitchFamily="50" charset="-127"/>
                <a:cs typeface="Times New Roman (Body CS)"/>
              </a:rPr>
              <a:t>WWL </a:t>
            </a:r>
            <a:r>
              <a:rPr lang="ko-KR" altLang="en-US" sz="1100" kern="100" dirty="0">
                <a:solidFill>
                  <a:srgbClr val="222222"/>
                </a:solidFill>
                <a:latin typeface="NotoSansKR-Regular"/>
                <a:ea typeface="맑은 고딕" panose="020B0503020000020004" pitchFamily="50" charset="-127"/>
                <a:cs typeface="Times New Roman (Body CS)"/>
              </a:rPr>
              <a:t>박해순위 </a:t>
            </a:r>
            <a:r>
              <a:rPr lang="en-US" altLang="ko-KR" sz="1100" kern="100" dirty="0">
                <a:solidFill>
                  <a:srgbClr val="222222"/>
                </a:solidFill>
                <a:latin typeface="NotoSansKR-Regular"/>
                <a:ea typeface="맑은 고딕" panose="020B0503020000020004" pitchFamily="50" charset="-127"/>
                <a:cs typeface="Times New Roman (Body CS)"/>
              </a:rPr>
              <a:t>13</a:t>
            </a:r>
            <a:r>
              <a:rPr lang="ko-KR" altLang="en-US" sz="1100" kern="100" dirty="0">
                <a:solidFill>
                  <a:srgbClr val="222222"/>
                </a:solidFill>
                <a:latin typeface="NotoSansKR-Regular"/>
                <a:ea typeface="맑은 고딕" panose="020B0503020000020004" pitchFamily="50" charset="-127"/>
                <a:cs typeface="Times New Roman (Body CS)"/>
              </a:rPr>
              <a:t>위에 위치한 미얀마는 </a:t>
            </a:r>
            <a:r>
              <a:rPr lang="en-US" altLang="ko-KR" sz="1100" kern="100" dirty="0">
                <a:solidFill>
                  <a:srgbClr val="222222"/>
                </a:solidFill>
                <a:latin typeface="NotoSansKR-Regular"/>
                <a:ea typeface="맑은 고딕" panose="020B0503020000020004" pitchFamily="50" charset="-127"/>
                <a:cs typeface="Times New Roman (Body CS)"/>
              </a:rPr>
              <a:t>2021</a:t>
            </a:r>
            <a:r>
              <a:rPr lang="ko-KR" altLang="en-US" sz="1100" kern="100" dirty="0">
                <a:solidFill>
                  <a:srgbClr val="222222"/>
                </a:solidFill>
                <a:latin typeface="NotoSansKR-Regular"/>
                <a:ea typeface="맑은 고딕" panose="020B0503020000020004" pitchFamily="50" charset="-127"/>
                <a:cs typeface="Times New Roman (Body CS)"/>
              </a:rPr>
              <a:t>년 현 군부가 장악한 이후</a:t>
            </a:r>
            <a:r>
              <a:rPr lang="en-US" altLang="ko-KR" sz="1100" kern="100" dirty="0">
                <a:solidFill>
                  <a:srgbClr val="222222"/>
                </a:solidFill>
                <a:latin typeface="NotoSansKR-Regular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222222"/>
                </a:solidFill>
                <a:latin typeface="NotoSansKR-Regular"/>
                <a:ea typeface="맑은 고딕" panose="020B0503020000020004" pitchFamily="50" charset="-127"/>
                <a:cs typeface="Times New Roman (Body CS)"/>
              </a:rPr>
              <a:t>기독교인들은 더 큰 폭력과 심한 제재에 직면하고 있다</a:t>
            </a:r>
            <a:r>
              <a:rPr lang="en-US" altLang="ko-KR" sz="1100" kern="100" dirty="0">
                <a:solidFill>
                  <a:srgbClr val="222222"/>
                </a:solidFill>
                <a:latin typeface="NotoSansKR-Regular"/>
                <a:ea typeface="맑은 고딕" panose="020B0503020000020004" pitchFamily="50" charset="-127"/>
                <a:cs typeface="Times New Roman (Body CS)"/>
              </a:rPr>
              <a:t>.  </a:t>
            </a:r>
            <a:endParaRPr lang="en-US" altLang="ko-KR" sz="1100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CE964D75-774A-3907-EA90-4A807F8A22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51617" y="1771407"/>
            <a:ext cx="4394958" cy="276111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8DF7236-1D46-AD7A-EA7C-83DDFD532568}"/>
              </a:ext>
            </a:extLst>
          </p:cNvPr>
          <p:cNvSpPr txBox="1"/>
          <p:nvPr/>
        </p:nvSpPr>
        <p:spPr>
          <a:xfrm>
            <a:off x="1125567" y="5511841"/>
            <a:ext cx="10321001" cy="769441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bg1"/>
                </a:solidFill>
              </a:rPr>
              <a:t>바닷물이 솟아나고 뛰놀든지 그것이 넘침으로 산이 흔들릴지라도 우리는 두려워하지 </a:t>
            </a:r>
            <a:r>
              <a:rPr lang="ko-KR" altLang="en-US" sz="1100" dirty="0" err="1">
                <a:solidFill>
                  <a:schemeClr val="bg1"/>
                </a:solidFill>
              </a:rPr>
              <a:t>아니하리로다</a:t>
            </a:r>
            <a:r>
              <a:rPr lang="en-US" altLang="ko-KR" sz="1100" dirty="0">
                <a:solidFill>
                  <a:schemeClr val="bg1"/>
                </a:solidFill>
              </a:rPr>
              <a:t>.(</a:t>
            </a:r>
            <a:r>
              <a:rPr lang="ko-KR" altLang="en-US" sz="1100" dirty="0">
                <a:solidFill>
                  <a:schemeClr val="bg1"/>
                </a:solidFill>
              </a:rPr>
              <a:t>시</a:t>
            </a:r>
            <a:r>
              <a:rPr lang="en-US" altLang="ko-KR" sz="1100" dirty="0">
                <a:solidFill>
                  <a:schemeClr val="bg1"/>
                </a:solidFill>
              </a:rPr>
              <a:t>46:3)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bg1"/>
                </a:solidFill>
              </a:rPr>
              <a:t>주님</a:t>
            </a:r>
            <a:r>
              <a:rPr lang="en-US" altLang="ko-KR" sz="1100" dirty="0">
                <a:solidFill>
                  <a:schemeClr val="bg1"/>
                </a:solidFill>
              </a:rPr>
              <a:t>!</a:t>
            </a:r>
            <a:r>
              <a:rPr lang="ko-KR" altLang="en-US" sz="1100" dirty="0">
                <a:solidFill>
                  <a:schemeClr val="bg1"/>
                </a:solidFill>
              </a:rPr>
              <a:t> 미얀마 지진으로 고통가운데 있는 주님의 백성들을 긍휼히 여겨 </a:t>
            </a:r>
            <a:r>
              <a:rPr lang="ko-KR" altLang="en-US" sz="1100" dirty="0" err="1">
                <a:solidFill>
                  <a:schemeClr val="bg1"/>
                </a:solidFill>
              </a:rPr>
              <a:t>주옵소서</a:t>
            </a:r>
            <a:r>
              <a:rPr lang="en-US" altLang="ko-KR" sz="1100" dirty="0">
                <a:solidFill>
                  <a:schemeClr val="bg1"/>
                </a:solidFill>
              </a:rPr>
              <a:t>! </a:t>
            </a:r>
            <a:r>
              <a:rPr lang="ko-KR" altLang="en-US" sz="1100" dirty="0">
                <a:solidFill>
                  <a:schemeClr val="bg1"/>
                </a:solidFill>
              </a:rPr>
              <a:t>우리의 피난처 되시고</a:t>
            </a:r>
            <a:r>
              <a:rPr lang="en-US" altLang="ko-KR" sz="1100" dirty="0">
                <a:solidFill>
                  <a:schemeClr val="bg1"/>
                </a:solidFill>
              </a:rPr>
              <a:t>, </a:t>
            </a:r>
            <a:r>
              <a:rPr lang="ko-KR" altLang="en-US" sz="1100" dirty="0">
                <a:solidFill>
                  <a:schemeClr val="bg1"/>
                </a:solidFill>
              </a:rPr>
              <a:t>환난 중에 만날 큰 도움이 되시는 하나님을 바라보게 </a:t>
            </a:r>
            <a:r>
              <a:rPr lang="ko-KR" altLang="en-US" sz="1100" dirty="0" err="1">
                <a:solidFill>
                  <a:schemeClr val="bg1"/>
                </a:solidFill>
              </a:rPr>
              <a:t>하옵소서</a:t>
            </a:r>
            <a:r>
              <a:rPr lang="en-US" altLang="ko-KR" sz="1100" dirty="0">
                <a:solidFill>
                  <a:schemeClr val="bg1"/>
                </a:solidFill>
              </a:rPr>
              <a:t>!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bg1"/>
                </a:solidFill>
              </a:rPr>
              <a:t>박해가운데 있는 신자들에게 이 환란이 변하여 군부의 압박으로부터 </a:t>
            </a:r>
            <a:r>
              <a:rPr lang="ko-KR" altLang="en-US" sz="1100" dirty="0" err="1">
                <a:solidFill>
                  <a:schemeClr val="bg1"/>
                </a:solidFill>
              </a:rPr>
              <a:t>자유케</a:t>
            </a:r>
            <a:r>
              <a:rPr lang="ko-KR" altLang="en-US" sz="1100" dirty="0">
                <a:solidFill>
                  <a:schemeClr val="bg1"/>
                </a:solidFill>
              </a:rPr>
              <a:t> 되는 은혜가 임하기를 기도합니다</a:t>
            </a:r>
            <a:r>
              <a:rPr lang="en-US" altLang="ko-KR" sz="1100" dirty="0">
                <a:solidFill>
                  <a:schemeClr val="bg1"/>
                </a:solidFill>
              </a:rPr>
              <a:t>. </a:t>
            </a:r>
            <a:r>
              <a:rPr lang="ko-KR" altLang="en-US" sz="1100" dirty="0">
                <a:solidFill>
                  <a:schemeClr val="bg1"/>
                </a:solidFill>
              </a:rPr>
              <a:t> 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4362398-1744-DD20-9578-AEA5DE80F87A}"/>
              </a:ext>
            </a:extLst>
          </p:cNvPr>
          <p:cNvSpPr txBox="1"/>
          <p:nvPr/>
        </p:nvSpPr>
        <p:spPr>
          <a:xfrm>
            <a:off x="7008829" y="4585028"/>
            <a:ext cx="44377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b="0" i="0" dirty="0">
                <a:solidFill>
                  <a:srgbClr val="707070"/>
                </a:solidFill>
                <a:effectLst/>
                <a:latin typeface="NotoSansKR-Regular"/>
              </a:rPr>
              <a:t>31</a:t>
            </a:r>
            <a:r>
              <a:rPr lang="ko-KR" altLang="en-US" sz="900" b="0" i="0" dirty="0">
                <a:solidFill>
                  <a:srgbClr val="707070"/>
                </a:solidFill>
                <a:effectLst/>
                <a:latin typeface="NotoSansKR-Regular"/>
              </a:rPr>
              <a:t>일 미얀마 제</a:t>
            </a:r>
            <a:r>
              <a:rPr lang="en-US" altLang="ko-KR" sz="900" b="0" i="0" dirty="0">
                <a:solidFill>
                  <a:srgbClr val="707070"/>
                </a:solidFill>
                <a:effectLst/>
                <a:latin typeface="NotoSansKR-Regular"/>
              </a:rPr>
              <a:t>2</a:t>
            </a:r>
            <a:r>
              <a:rPr lang="ko-KR" altLang="en-US" sz="900" b="0" i="0" dirty="0">
                <a:solidFill>
                  <a:srgbClr val="707070"/>
                </a:solidFill>
                <a:effectLst/>
                <a:latin typeface="NotoSansKR-Regular"/>
              </a:rPr>
              <a:t>의 도시 </a:t>
            </a:r>
            <a:r>
              <a:rPr lang="ko-KR" altLang="en-US" sz="900" b="0" i="0" dirty="0" err="1">
                <a:solidFill>
                  <a:srgbClr val="707070"/>
                </a:solidFill>
                <a:effectLst/>
                <a:latin typeface="NotoSansKR-Regular"/>
              </a:rPr>
              <a:t>만달레이의</a:t>
            </a:r>
            <a:r>
              <a:rPr lang="ko-KR" altLang="en-US" sz="900" b="0" i="0" dirty="0">
                <a:solidFill>
                  <a:srgbClr val="707070"/>
                </a:solidFill>
                <a:effectLst/>
                <a:latin typeface="NotoSansKR-Regular"/>
              </a:rPr>
              <a:t> 지진 피해 현장에 출동한 중국 구조대원들이 무너진 건물 더미에서 발견된 생존자를 들것에 실어 이송하고 있다</a:t>
            </a:r>
            <a:r>
              <a:rPr lang="en-US" altLang="ko-KR" sz="900" b="0" i="0" dirty="0">
                <a:solidFill>
                  <a:srgbClr val="707070"/>
                </a:solidFill>
                <a:effectLst/>
                <a:latin typeface="NotoSansKR-Regular"/>
              </a:rPr>
              <a:t>. /</a:t>
            </a:r>
            <a:r>
              <a:rPr lang="ko-KR" altLang="en-US" sz="900" b="0" i="0" dirty="0">
                <a:solidFill>
                  <a:srgbClr val="707070"/>
                </a:solidFill>
                <a:effectLst/>
                <a:latin typeface="NotoSansKR-Regular"/>
              </a:rPr>
              <a:t>신화연합뉴스</a:t>
            </a:r>
            <a:endParaRPr lang="ko-KR" altLang="en-US" sz="900" dirty="0"/>
          </a:p>
        </p:txBody>
      </p:sp>
    </p:spTree>
    <p:extLst>
      <p:ext uri="{BB962C8B-B14F-4D97-AF65-F5344CB8AC3E}">
        <p14:creationId xmlns:p14="http://schemas.microsoft.com/office/powerpoint/2010/main" val="11190454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D94C2-7064-4247-E2EE-AD74237E0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FCBE38D3-31D2-A4AE-F867-803555C1AE9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397072D-7A23-58E6-BCF2-4E094CDEACDE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30222601-4059-5A2C-A510-D224E9384C9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4A850442-0807-A0D3-A944-AB32031DE89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CE170990-D1F0-E656-A44A-2D43B14835CC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681CAF19-C8D0-6F48-C835-1A6DEEBE993D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AD7F3FE4-1854-F3A9-3786-9A689119BC11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5D296C06-C054-FD24-8886-EE90B3504D3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453ED4C6-CE83-4B37-2212-CB7AA9332FB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A54FBE5-CD0A-94BA-36C5-E50D094D401E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중앙아시아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sz="1800" dirty="0"/>
              <a:t>하나님의 선하심에 대한 놀라운 이야기입니다</a:t>
            </a:r>
            <a:r>
              <a:rPr lang="en-US" altLang="ko-KR" sz="1800" dirty="0"/>
              <a:t>!</a:t>
            </a:r>
            <a:endParaRPr lang="en-US" altLang="ko-KR" sz="1800" dirty="0">
              <a:ea typeface="맑은 고딕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DB4111-1C28-AE04-0F53-2AC03DB903CB}"/>
              </a:ext>
            </a:extLst>
          </p:cNvPr>
          <p:cNvSpPr txBox="1"/>
          <p:nvPr/>
        </p:nvSpPr>
        <p:spPr>
          <a:xfrm>
            <a:off x="1213161" y="1597260"/>
            <a:ext cx="532344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100" dirty="0" err="1"/>
              <a:t>에브게니</a:t>
            </a:r>
            <a:r>
              <a:rPr lang="en-US" altLang="ko-KR" sz="1100" dirty="0"/>
              <a:t>(</a:t>
            </a:r>
            <a:r>
              <a:rPr lang="en-US" altLang="ko-KR" sz="1100" b="0" i="0" dirty="0">
                <a:solidFill>
                  <a:srgbClr val="000000"/>
                </a:solidFill>
                <a:effectLst/>
                <a:latin typeface="Eb Garamond" panose="020F0502020204030204" pitchFamily="2" charset="0"/>
              </a:rPr>
              <a:t>Evgeny</a:t>
            </a:r>
            <a:r>
              <a:rPr lang="en-US" altLang="ko-KR" sz="1100" dirty="0"/>
              <a:t>)</a:t>
            </a:r>
            <a:r>
              <a:rPr lang="ko-KR" altLang="en-US" sz="1100" dirty="0"/>
              <a:t>*는 한때 알코올 중독자이자 도둑으로 여러 번 감옥을 들락거렸지만 지금은 성공적인 양봉가로 활동하는 순회 전도자입니다</a:t>
            </a:r>
            <a:r>
              <a:rPr lang="en-US" altLang="ko-KR" sz="1100" dirty="0"/>
              <a:t>. 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 err="1"/>
              <a:t>에브게니의</a:t>
            </a:r>
            <a:r>
              <a:rPr lang="ko-KR" altLang="en-US" sz="1100" dirty="0"/>
              <a:t> 삶이 항상 이런 모습이었던 것은 아닙니다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그는 나쁜 선택을 많이 했고 결국 감옥에 갇히게 되었습니다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인생의 가장 밑바닥에 있을 때</a:t>
            </a:r>
            <a:r>
              <a:rPr lang="en-US" altLang="ko-KR" sz="1100" dirty="0"/>
              <a:t>, </a:t>
            </a:r>
            <a:r>
              <a:rPr lang="ko-KR" altLang="en-US" sz="1100" dirty="0"/>
              <a:t>하나님이 자신의 마음을 끌어당기시는 것을 느꼈습니다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하나님은 </a:t>
            </a:r>
            <a:r>
              <a:rPr lang="ko-KR" altLang="en-US" sz="1100" dirty="0" err="1"/>
              <a:t>에브게니를</a:t>
            </a:r>
            <a:r>
              <a:rPr lang="ko-KR" altLang="en-US" sz="1100" dirty="0"/>
              <a:t> 변화시키셨고</a:t>
            </a:r>
            <a:r>
              <a:rPr lang="en-US" altLang="ko-KR" sz="1100" dirty="0"/>
              <a:t>, </a:t>
            </a:r>
            <a:r>
              <a:rPr lang="ko-KR" altLang="en-US" sz="1100" dirty="0"/>
              <a:t>사회가 외면하는 사람들을 돌보고 중앙아시아 교회를 강화하려는 열정을 그에게 주셨습니다</a:t>
            </a:r>
            <a:r>
              <a:rPr lang="en-US" altLang="ko-KR" sz="1100" dirty="0"/>
              <a:t>. </a:t>
            </a:r>
          </a:p>
          <a:p>
            <a:pPr algn="just"/>
            <a:r>
              <a:rPr lang="ko-KR" altLang="en-US" sz="1100" dirty="0"/>
              <a:t>오픈도어는 </a:t>
            </a:r>
            <a:r>
              <a:rPr lang="ko-KR" altLang="en-US" sz="1100" dirty="0" err="1"/>
              <a:t>에브게니에게</a:t>
            </a:r>
            <a:r>
              <a:rPr lang="ko-KR" altLang="en-US" sz="1100" dirty="0"/>
              <a:t> 직업 비즈니스 교육에 참여할 수 있는 기회를 제공함으로써 그를 지원하기 위해 손을 내밀었습니다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그곳에서 그는 양봉을 하겠다는 계획을 세웠고</a:t>
            </a:r>
            <a:r>
              <a:rPr lang="en-US" altLang="ko-KR" sz="1100" dirty="0"/>
              <a:t>, </a:t>
            </a:r>
            <a:r>
              <a:rPr lang="ko-KR" altLang="en-US" sz="1100" dirty="0"/>
              <a:t>오픈도어는 그 모든 과정을 </a:t>
            </a:r>
            <a:r>
              <a:rPr lang="ko-KR" altLang="en-US" sz="1100" dirty="0" err="1"/>
              <a:t>에브게니와</a:t>
            </a:r>
            <a:r>
              <a:rPr lang="ko-KR" altLang="en-US" sz="1100" dirty="0"/>
              <a:t> 함께했습니다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양봉장을 짓고 관리하는 방법까지 교육했습니다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 후 오픈도어의 소액 대출을 받아 사업을 시작했습니다</a:t>
            </a:r>
            <a:r>
              <a:rPr lang="en-US" altLang="ko-KR" sz="1100" dirty="0"/>
              <a:t>.</a:t>
            </a:r>
            <a:r>
              <a:rPr lang="ko-KR" altLang="en-US" sz="1100" dirty="0"/>
              <a:t>양봉 사업은 매우 잘 되어서 </a:t>
            </a:r>
            <a:r>
              <a:rPr lang="en-US" altLang="ko-KR" sz="1100" dirty="0"/>
              <a:t>5</a:t>
            </a:r>
            <a:r>
              <a:rPr lang="ko-KR" altLang="en-US" sz="1100" dirty="0"/>
              <a:t>년 만에 대출금을 갚고 사업을 확장하기 위해 또 다른 대출을 받을 수 있었습니다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현재 그는 </a:t>
            </a:r>
            <a:r>
              <a:rPr lang="en-US" altLang="ko-KR" sz="1100" dirty="0"/>
              <a:t>15</a:t>
            </a:r>
            <a:r>
              <a:rPr lang="ko-KR" altLang="en-US" sz="1100" dirty="0"/>
              <a:t>명이 넘는 직원과 함께 벌꿀을 생산하고 있습니다</a:t>
            </a:r>
            <a:r>
              <a:rPr lang="en-US" altLang="ko-KR" sz="1100" dirty="0"/>
              <a:t>.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 err="1"/>
              <a:t>에브게니는</a:t>
            </a:r>
            <a:r>
              <a:rPr lang="ko-KR" altLang="en-US" sz="1100" dirty="0"/>
              <a:t> 사업에서 얻은 수익으로 다른 사람들을 위해 더 많은 일을 하고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그는 오픈도어의 지원으로 여성과 남성을 위한 두 개의 센터를 설립했습니다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마약 중독자</a:t>
            </a:r>
            <a:r>
              <a:rPr lang="en-US" altLang="ko-KR" sz="1100" dirty="0"/>
              <a:t>, </a:t>
            </a:r>
            <a:r>
              <a:rPr lang="ko-KR" altLang="en-US" sz="1100" dirty="0"/>
              <a:t>매춘부</a:t>
            </a:r>
            <a:r>
              <a:rPr lang="en-US" altLang="ko-KR" sz="1100" dirty="0"/>
              <a:t>, </a:t>
            </a:r>
            <a:r>
              <a:rPr lang="ko-KR" altLang="en-US" sz="1100" dirty="0"/>
              <a:t>전직 수감자</a:t>
            </a:r>
            <a:r>
              <a:rPr lang="en-US" altLang="ko-KR" sz="1100" dirty="0"/>
              <a:t>, </a:t>
            </a:r>
            <a:r>
              <a:rPr lang="ko-KR" altLang="en-US" sz="1100" dirty="0"/>
              <a:t>노숙자를 위한 재활과 쉼터를 제공하기 위해 </a:t>
            </a:r>
            <a:r>
              <a:rPr lang="en-US" altLang="ko-KR" sz="1100" dirty="0"/>
              <a:t>'</a:t>
            </a:r>
            <a:r>
              <a:rPr lang="ko-KR" altLang="en-US" sz="1100" dirty="0"/>
              <a:t>자비의 집</a:t>
            </a:r>
            <a:r>
              <a:rPr lang="en-US" altLang="ko-KR" sz="1100" dirty="0"/>
              <a:t>'</a:t>
            </a:r>
            <a:r>
              <a:rPr lang="ko-KR" altLang="en-US" sz="1100" dirty="0"/>
              <a:t>이라는 이름을 붙였습니다</a:t>
            </a:r>
            <a:r>
              <a:rPr lang="en-US" altLang="ko-KR" sz="1100" dirty="0"/>
              <a:t>. </a:t>
            </a:r>
            <a:r>
              <a:rPr lang="ko-KR" altLang="en-US" sz="1100" dirty="0" err="1"/>
              <a:t>에브게니는</a:t>
            </a:r>
            <a:r>
              <a:rPr lang="ko-KR" altLang="en-US" sz="1100" dirty="0"/>
              <a:t> 이제 전도자가 되었습니다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사회로부터 버림받은 사람들을 사랑합니다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그들에게 희망의 등불이 되어주고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그리고</a:t>
            </a:r>
            <a:r>
              <a:rPr lang="en-US" altLang="ko-KR" sz="1100" dirty="0"/>
              <a:t>, </a:t>
            </a:r>
            <a:r>
              <a:rPr lang="ko-KR" altLang="en-US" sz="1100" dirty="0"/>
              <a:t>전국을 여행하며 하나님의 사랑을 전하고 있습니다</a:t>
            </a:r>
            <a:r>
              <a:rPr lang="en-US" altLang="ko-KR" sz="1100" dirty="0"/>
              <a:t>.</a:t>
            </a:r>
          </a:p>
          <a:p>
            <a:pPr algn="just"/>
            <a:endParaRPr lang="en-US" altLang="ko-KR" sz="1100" dirty="0"/>
          </a:p>
          <a:p>
            <a:pPr algn="just"/>
            <a:endParaRPr lang="en-US" altLang="ko-KR" sz="11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F8B307-65BC-0405-56DD-AFF0C1C26303}"/>
              </a:ext>
            </a:extLst>
          </p:cNvPr>
          <p:cNvSpPr txBox="1"/>
          <p:nvPr/>
        </p:nvSpPr>
        <p:spPr>
          <a:xfrm>
            <a:off x="1213160" y="5516479"/>
            <a:ext cx="5323437" cy="769441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bg1"/>
                </a:solidFill>
              </a:rPr>
              <a:t>심리적 문제를 겪고 있는 가정의 아이들을 위해 기도해 주세요</a:t>
            </a:r>
            <a:r>
              <a:rPr lang="en-US" altLang="ko-KR" sz="1100" dirty="0">
                <a:solidFill>
                  <a:schemeClr val="bg1"/>
                </a:solidFill>
              </a:rPr>
              <a:t>. </a:t>
            </a:r>
            <a:r>
              <a:rPr lang="ko-KR" altLang="en-US" sz="1100" dirty="0">
                <a:solidFill>
                  <a:schemeClr val="bg1"/>
                </a:solidFill>
              </a:rPr>
              <a:t>우리의 기도에도 불구하고 아직 그들의 자유를 보지 못했기 때문에 저희는 무력감과 낙담에 빠져 있습니다</a:t>
            </a:r>
            <a:r>
              <a:rPr lang="en-US" altLang="ko-KR" sz="1100" dirty="0">
                <a:solidFill>
                  <a:schemeClr val="bg1"/>
                </a:solidFill>
              </a:rPr>
              <a:t>. </a:t>
            </a:r>
            <a:r>
              <a:rPr lang="ko-KR" altLang="en-US" sz="1100" dirty="0">
                <a:solidFill>
                  <a:schemeClr val="bg1"/>
                </a:solidFill>
              </a:rPr>
              <a:t>저희는 이러한 가족을 지원하기 위해 노력하고 있지만</a:t>
            </a:r>
            <a:r>
              <a:rPr lang="en-US" altLang="ko-KR" sz="1100" dirty="0">
                <a:solidFill>
                  <a:schemeClr val="bg1"/>
                </a:solidFill>
              </a:rPr>
              <a:t>, </a:t>
            </a:r>
            <a:r>
              <a:rPr lang="ko-KR" altLang="en-US" sz="1100" dirty="0">
                <a:solidFill>
                  <a:schemeClr val="bg1"/>
                </a:solidFill>
              </a:rPr>
              <a:t>아이들의 문제가 해결되지 않고 있습니다</a:t>
            </a:r>
            <a:r>
              <a:rPr lang="en-US" altLang="ko-KR" sz="1100" dirty="0">
                <a:solidFill>
                  <a:schemeClr val="bg1"/>
                </a:solidFill>
              </a:rPr>
              <a:t>.</a:t>
            </a:r>
          </a:p>
        </p:txBody>
      </p:sp>
      <p:pic>
        <p:nvPicPr>
          <p:cNvPr id="7" name="그림 6">
            <a:hlinkClick r:id="rId5"/>
            <a:extLst>
              <a:ext uri="{FF2B5EF4-FFF2-40B4-BE49-F238E27FC236}">
                <a16:creationId xmlns:a16="http://schemas.microsoft.com/office/drawing/2014/main" id="{9898AAEA-3648-241E-6040-09608F67A6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61995" y="1778393"/>
            <a:ext cx="5008365" cy="293188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BB5F2C4-1446-C369-70BE-2E574781044D}"/>
              </a:ext>
            </a:extLst>
          </p:cNvPr>
          <p:cNvSpPr txBox="1"/>
          <p:nvPr/>
        </p:nvSpPr>
        <p:spPr>
          <a:xfrm>
            <a:off x="6661995" y="4830018"/>
            <a:ext cx="4997962" cy="144655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bg1"/>
                </a:solidFill>
              </a:rPr>
              <a:t>일거리와 식량 부족으로 굶주리고 있는 많은 가난한 가정들을 기억해 주세요</a:t>
            </a:r>
            <a:r>
              <a:rPr lang="en-US" altLang="ko-KR" sz="1100" dirty="0">
                <a:solidFill>
                  <a:schemeClr val="bg1"/>
                </a:solidFill>
              </a:rPr>
              <a:t>. </a:t>
            </a:r>
            <a:r>
              <a:rPr lang="ko-KR" altLang="en-US" sz="1100" dirty="0">
                <a:solidFill>
                  <a:schemeClr val="bg1"/>
                </a:solidFill>
              </a:rPr>
              <a:t>저희 꿀벌 회사를 통해 실질적인 도움을 줄 수 있게 해 주신 하나님께 감사드립니다</a:t>
            </a:r>
            <a:r>
              <a:rPr lang="en-US" altLang="ko-KR" sz="1100" dirty="0">
                <a:solidFill>
                  <a:schemeClr val="bg1"/>
                </a:solidFill>
              </a:rPr>
              <a:t>. </a:t>
            </a:r>
            <a:r>
              <a:rPr lang="ko-KR" altLang="en-US" sz="1100" dirty="0">
                <a:solidFill>
                  <a:schemeClr val="bg1"/>
                </a:solidFill>
              </a:rPr>
              <a:t>우리와 함께 일함으로써 그들은 음식과 옷을 살 돈을 벌 수 있습니다</a:t>
            </a:r>
            <a:r>
              <a:rPr lang="en-US" altLang="ko-KR" sz="1100" dirty="0">
                <a:solidFill>
                  <a:schemeClr val="bg1"/>
                </a:solidFill>
              </a:rPr>
              <a:t>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bg1"/>
                </a:solidFill>
              </a:rPr>
              <a:t>장애 아동을 위해 기도해 주세요</a:t>
            </a:r>
            <a:r>
              <a:rPr lang="en-US" altLang="ko-KR" sz="1100" dirty="0">
                <a:solidFill>
                  <a:schemeClr val="bg1"/>
                </a:solidFill>
              </a:rPr>
              <a:t>. </a:t>
            </a:r>
            <a:r>
              <a:rPr lang="ko-KR" altLang="en-US" sz="1100" dirty="0">
                <a:solidFill>
                  <a:schemeClr val="bg1"/>
                </a:solidFill>
              </a:rPr>
              <a:t>많은 가정에는 불확실한 미래에 직면한 장애 아동이 있습니다</a:t>
            </a:r>
            <a:r>
              <a:rPr lang="en-US" altLang="ko-KR" sz="1100" dirty="0">
                <a:solidFill>
                  <a:schemeClr val="bg1"/>
                </a:solidFill>
              </a:rPr>
              <a:t>. </a:t>
            </a:r>
            <a:r>
              <a:rPr lang="ko-KR" altLang="en-US" sz="1100" dirty="0">
                <a:solidFill>
                  <a:schemeClr val="bg1"/>
                </a:solidFill>
              </a:rPr>
              <a:t>또한 귀신 들린 아이들도 있습니다</a:t>
            </a:r>
            <a:r>
              <a:rPr lang="en-US" altLang="ko-KR" sz="1100" dirty="0">
                <a:solidFill>
                  <a:schemeClr val="bg1"/>
                </a:solidFill>
              </a:rPr>
              <a:t>. </a:t>
            </a:r>
            <a:r>
              <a:rPr lang="ko-KR" altLang="en-US" sz="1100" dirty="0">
                <a:solidFill>
                  <a:schemeClr val="bg1"/>
                </a:solidFill>
              </a:rPr>
              <a:t>이들의 치유와 구출을 위해 기도해주세요</a:t>
            </a:r>
            <a:r>
              <a:rPr lang="en-US" altLang="ko-KR" sz="1100" dirty="0">
                <a:solidFill>
                  <a:schemeClr val="bg1"/>
                </a:solidFill>
              </a:rPr>
              <a:t>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ko-KR" alt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397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7FB0E1-BA86-3B2D-ACDA-82E140D66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6724EE7A-BFCF-39B1-C064-EFDCA02A70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1957B939-A3CE-418C-33F4-26A3363E65D0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D3FAADAB-6ACF-D9D8-D1DF-5CCAE455453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9BA37B0-AE0E-8DAE-7CBD-C3899411DE0B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6172C551-080A-CE36-5675-1EECA53698CF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B8BE38D-4572-6505-4DCA-CF2ECBA54082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C214481E-3F57-CF83-F96B-C2249E975C50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044D7662-7546-4EE2-FF9A-AB7CFE93492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07D4CA96-3148-CC8C-2411-8C2170631FD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33AB469-EC5F-FD61-B35C-49E3A0C0665D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시리아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하나님의 평안을 시리아교회에 주시기를 기도합니다</a:t>
            </a:r>
            <a:r>
              <a:rPr lang="en-US" altLang="ko-KR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2E1300-16C2-F424-7A63-EBF36F0A67F5}"/>
              </a:ext>
            </a:extLst>
          </p:cNvPr>
          <p:cNvSpPr txBox="1"/>
          <p:nvPr/>
        </p:nvSpPr>
        <p:spPr>
          <a:xfrm>
            <a:off x="1161752" y="1891211"/>
            <a:ext cx="5174074" cy="41549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 12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월에 일어난 가장 큰 변화는 시리아의 아사드 정권이 무너지고 새로운 정권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새로운 정치 행정부가 등장했다는 것입니다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이것은 새로운 여명입니다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새로운 희망이 다가오고 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그래서 미래에 대한 많은 두려움과 의심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불확실성이 있었습니다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algn="just"/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물론 매우 우려되는 다른 사항도 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많은 이슬람주의자들이 우리의 생활 방식을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이슬람화시키는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것을 볼 수 있다는 것입니다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이것이 새로운 시리아가 될지 아니면 과도기에 불과할지는 알 수 없습니다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시리아의 새로운 색깔과 새로운 헌법을 보려면 시간이 좀 걸릴 것 같아요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algn="just"/>
            <a:endParaRPr lang="en-US" altLang="ko-KR" sz="1100" kern="100" dirty="0"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현실의 가장 나쁜 점은 불확실한 운명과 함께 미지의 세계와 연관되어 있다는 것입니다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따라서 교회 지도자로서 우리의 주요 문제는 확신이 부족하고 안전감이 부족하다는 것입니다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우리는 어둠 속에서 빛이 되어 그리스도인들을 격려하고 소금과 같은 영향력을 발휘하는 데 집중할 수 있어 기쁩니다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: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숨어 있지만 지역사회에 변화를 일으키는 소금과 같은 존재가 되겠습니다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pPr algn="just"/>
            <a:endParaRPr lang="en-US" altLang="ko-KR" sz="1100" kern="100" dirty="0"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주님께서 말씀하신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＇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평안을 너희에게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끼치노니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곧 나의 평안을 너희에게 주노라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'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는 평화가 이 나라와 우리의 생각과 마음과 삶에 가득할 수 있도록 기도를 요청합니다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말씀이 우리를 풍성하게 합니다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쉽지는 않지만 최악의 상태에서 매우 낮아졌기 때문에 더 이상 낮아질 수 없다고 생각합니다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algn="just"/>
            <a:endParaRPr lang="en-US" altLang="ko-KR" sz="1100" kern="100" dirty="0"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교회는 우리의 소명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즉 지역사회에 도움을 줄 수 있는 존재라는 것에 집중하고 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그리고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지금 당장 국가를 재건하는 데 집중하고 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algn="just"/>
            <a:endParaRPr lang="en-US" altLang="ko-KR" sz="1100" kern="100" dirty="0"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시리아의 형제자매들은 우리의 기도가 절실히 필요합니다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703895EF-02B8-98EA-2D55-C73E083555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85009" y="1978243"/>
            <a:ext cx="3982983" cy="222944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28D8011-ED47-EC64-120E-EDB02C67F10C}"/>
              </a:ext>
            </a:extLst>
          </p:cNvPr>
          <p:cNvSpPr txBox="1"/>
          <p:nvPr/>
        </p:nvSpPr>
        <p:spPr>
          <a:xfrm>
            <a:off x="6685009" y="4327429"/>
            <a:ext cx="3982987" cy="1615827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하나님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!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아사드 정부가 물러가고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새로운 정부가 구성되는 과도기에 시리아교회를 지켜 주시고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새로운 희망이 사라지지 않도록 위로하여 </a:t>
            </a:r>
            <a:r>
              <a:rPr lang="ko-KR" altLang="en-US" sz="1100" kern="100" dirty="0" err="1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주옵소서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!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n-US" altLang="ko-KR" sz="1100" kern="100" dirty="0">
              <a:solidFill>
                <a:schemeClr val="bg1"/>
              </a:solidFill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최악의 상태를 지나 칠흑과 같은 어둠의 터널을 지나 밝은 빛으로 나아가고 있습니다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교회 지도자들과 성도들에게 흔들리지 않는 믿음과 용기를 주셔서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세상의 빛과 소금으로서 온전히 세워지게 하시고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옛 교회의 영광을 회복시켜 </a:t>
            </a:r>
            <a:r>
              <a:rPr lang="ko-KR" altLang="en-US" sz="1100" kern="100" dirty="0" err="1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주옵소서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!</a:t>
            </a:r>
            <a:endParaRPr lang="en-US" altLang="ko-KR" sz="1100" kern="100" dirty="0">
              <a:solidFill>
                <a:schemeClr val="bg1"/>
              </a:solidFill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</p:txBody>
      </p:sp>
    </p:spTree>
    <p:extLst>
      <p:ext uri="{BB962C8B-B14F-4D97-AF65-F5344CB8AC3E}">
        <p14:creationId xmlns:p14="http://schemas.microsoft.com/office/powerpoint/2010/main" val="19901986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/>
              <a:t>박해 받는 교회를 위한 기도가 이 땅에 요원의 불길처럼 뜨겁게 일어나기를 기도합니다</a:t>
            </a:r>
            <a:r>
              <a:rPr lang="en-US" altLang="ko-KR" sz="1499"/>
              <a:t>.</a:t>
            </a:r>
            <a:endParaRPr lang="ko-KR" altLang="en-US" sz="1499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24000" y="1600845"/>
            <a:ext cx="306710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5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1" y="1948540"/>
            <a:ext cx="3067110" cy="1561696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1000" dirty="0"/>
              <a:t>오픈도어 </a:t>
            </a:r>
            <a:r>
              <a:rPr lang="en-US" altLang="ko-KR" sz="1000" dirty="0"/>
              <a:t>1,300</a:t>
            </a:r>
            <a:r>
              <a:rPr lang="ko-KR" altLang="en-US" sz="1000" dirty="0"/>
              <a:t>여 명의 사역자들이 </a:t>
            </a:r>
            <a:r>
              <a:rPr lang="ko-KR" altLang="en-US" sz="1000" dirty="0" err="1"/>
              <a:t>브라더</a:t>
            </a:r>
            <a:r>
              <a:rPr lang="ko-KR" altLang="en-US" sz="1000" dirty="0"/>
              <a:t> </a:t>
            </a:r>
            <a:r>
              <a:rPr lang="ko-KR" altLang="en-US" sz="1000" dirty="0" err="1"/>
              <a:t>앤드류의</a:t>
            </a:r>
            <a:r>
              <a:rPr lang="ko-KR" altLang="en-US" sz="1000" dirty="0"/>
              <a:t> 길을 따라 믿음과 용기를 잃지 않고</a:t>
            </a:r>
            <a:r>
              <a:rPr lang="en-US" altLang="ko-KR" sz="1000" dirty="0"/>
              <a:t>, </a:t>
            </a:r>
            <a:r>
              <a:rPr lang="ko-KR" altLang="en-US" sz="1000" dirty="0"/>
              <a:t>겸손하게 박해 받는 교회를 잘 섬길 수 있게 </a:t>
            </a:r>
            <a:r>
              <a:rPr lang="ko-KR" altLang="en-US" sz="1000" dirty="0" err="1"/>
              <a:t>하옵소서</a:t>
            </a:r>
            <a:r>
              <a:rPr lang="en-US" altLang="ko-KR" sz="1000" dirty="0"/>
              <a:t>! </a:t>
            </a:r>
            <a:r>
              <a:rPr lang="ko-KR" altLang="en-US" sz="1000" dirty="0"/>
              <a:t>예수의 제자의 길을 끝까지 걸어가게 </a:t>
            </a:r>
            <a:r>
              <a:rPr lang="ko-KR" altLang="en-US" sz="1000" dirty="0" err="1"/>
              <a:t>하옵소서</a:t>
            </a:r>
            <a:r>
              <a:rPr lang="en-US" altLang="ko-KR" sz="1000" dirty="0"/>
              <a:t>!</a:t>
            </a:r>
          </a:p>
          <a:p>
            <a:pPr marL="0" indent="0" algn="just">
              <a:buNone/>
            </a:pPr>
            <a:r>
              <a:rPr lang="ko-KR" altLang="en-US" sz="1000" dirty="0" err="1"/>
              <a:t>화요기도모임을</a:t>
            </a:r>
            <a:r>
              <a:rPr lang="ko-KR" altLang="en-US" sz="1000" dirty="0"/>
              <a:t> 지키는 기도용사들을 축복하시고</a:t>
            </a:r>
            <a:r>
              <a:rPr lang="en-US" altLang="ko-KR" sz="1000" dirty="0"/>
              <a:t>, </a:t>
            </a:r>
            <a:r>
              <a:rPr lang="ko-KR" altLang="en-US" sz="1000" dirty="0"/>
              <a:t>각 가정마다</a:t>
            </a:r>
            <a:r>
              <a:rPr lang="en-US" altLang="ko-KR" sz="1000" dirty="0"/>
              <a:t> </a:t>
            </a:r>
            <a:r>
              <a:rPr lang="ko-KR" altLang="en-US" sz="1000" dirty="0"/>
              <a:t>하나님의 부르심의 소망이 밝게 빛나게 하시고</a:t>
            </a:r>
            <a:r>
              <a:rPr lang="en-US" altLang="ko-KR" sz="1000" dirty="0"/>
              <a:t>, </a:t>
            </a:r>
            <a:r>
              <a:rPr lang="ko-KR" altLang="en-US" sz="1000" dirty="0"/>
              <a:t>부르짖는 간구를 들으시며</a:t>
            </a:r>
            <a:r>
              <a:rPr lang="en-US" altLang="ko-KR" sz="1000" dirty="0"/>
              <a:t>, </a:t>
            </a:r>
            <a:r>
              <a:rPr lang="ko-KR" altLang="en-US" sz="1000" dirty="0"/>
              <a:t>일평생 주님을 영화롭게 하는 거룩한 삶이 되게 </a:t>
            </a:r>
            <a:r>
              <a:rPr lang="ko-KR" altLang="en-US" sz="1000" dirty="0" err="1"/>
              <a:t>하옵소서</a:t>
            </a:r>
            <a:endParaRPr lang="en-US" altLang="ko-KR" sz="1000" dirty="0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635311" cy="394964"/>
          </a:xfrm>
        </p:spPr>
        <p:txBody>
          <a:bodyPr rtlCol="0">
            <a:noAutofit/>
          </a:bodyPr>
          <a:lstStyle/>
          <a:p>
            <a:r>
              <a:rPr lang="en-US" altLang="ko-KR" sz="1050" i="1" dirty="0">
                <a:solidFill>
                  <a:schemeClr val="tx1"/>
                </a:solidFill>
                <a:latin typeface="+mj-lt"/>
              </a:rPr>
              <a:t>WWL </a:t>
            </a:r>
            <a:r>
              <a:rPr lang="ko-KR" altLang="en-US" sz="1050" i="1" dirty="0">
                <a:solidFill>
                  <a:schemeClr val="tx1"/>
                </a:solidFill>
                <a:latin typeface="+mj-lt"/>
              </a:rPr>
              <a:t>지역발표를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69791" y="1948540"/>
            <a:ext cx="2693194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ko-KR" altLang="en-US" sz="1000" dirty="0">
                <a:latin typeface="맑은 고딕"/>
                <a:ea typeface="맑은 고딕"/>
              </a:rPr>
              <a:t>인천지역 </a:t>
            </a:r>
            <a:r>
              <a:rPr lang="en-US" altLang="ko-KR" sz="1000" dirty="0">
                <a:latin typeface="맑은 고딕"/>
                <a:ea typeface="맑은 고딕"/>
              </a:rPr>
              <a:t>WWL </a:t>
            </a:r>
            <a:r>
              <a:rPr lang="ko-KR" altLang="en-US" sz="1000" dirty="0">
                <a:latin typeface="맑은 고딕"/>
                <a:ea typeface="맑은 고딕"/>
              </a:rPr>
              <a:t>발표가 은혜가운데 잘 진행되었습니다</a:t>
            </a:r>
            <a:r>
              <a:rPr lang="en-US" altLang="ko-KR" sz="1000" dirty="0">
                <a:latin typeface="맑은 고딕"/>
                <a:ea typeface="맑은 고딕"/>
              </a:rPr>
              <a:t>. </a:t>
            </a:r>
            <a:r>
              <a:rPr lang="ko-KR" altLang="en-US" sz="1000" dirty="0">
                <a:latin typeface="맑은 고딕"/>
                <a:ea typeface="맑은 고딕"/>
              </a:rPr>
              <a:t>하나님께 감사드리며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함께 기도해 주신 기도용사들에게도 감사를 드립니다</a:t>
            </a:r>
            <a:r>
              <a:rPr lang="en-US" altLang="ko-KR" sz="1000" dirty="0">
                <a:latin typeface="맑은 고딕"/>
                <a:ea typeface="맑은 고딕"/>
              </a:rPr>
              <a:t>. </a:t>
            </a:r>
          </a:p>
          <a:p>
            <a:pPr marL="0" indent="0" algn="just">
              <a:buNone/>
            </a:pPr>
            <a:r>
              <a:rPr lang="ko-KR" altLang="en-US" sz="1000" dirty="0">
                <a:latin typeface="맑은 고딕"/>
                <a:ea typeface="맑은 고딕"/>
              </a:rPr>
              <a:t>김제</a:t>
            </a:r>
            <a:r>
              <a:rPr lang="en-US" altLang="ko-KR" sz="1000" dirty="0">
                <a:latin typeface="맑은 고딕"/>
                <a:ea typeface="맑은 고딕"/>
              </a:rPr>
              <a:t>(4/24), </a:t>
            </a:r>
            <a:r>
              <a:rPr lang="ko-KR" altLang="en-US" sz="1000" dirty="0">
                <a:latin typeface="맑은 고딕"/>
                <a:ea typeface="맑은 고딕"/>
              </a:rPr>
              <a:t>대구</a:t>
            </a:r>
            <a:r>
              <a:rPr lang="en-US" altLang="ko-KR" sz="1000" dirty="0">
                <a:latin typeface="맑은 고딕"/>
                <a:ea typeface="맑은 고딕"/>
              </a:rPr>
              <a:t>(5/29), </a:t>
            </a:r>
            <a:r>
              <a:rPr lang="ko-KR" altLang="en-US" sz="1000" dirty="0">
                <a:latin typeface="맑은 고딕"/>
                <a:ea typeface="맑은 고딕"/>
              </a:rPr>
              <a:t>대전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춘천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광주</a:t>
            </a:r>
            <a:r>
              <a:rPr lang="en-US" altLang="ko-KR" sz="1000" dirty="0">
                <a:latin typeface="맑은 고딕"/>
                <a:ea typeface="맑은 고딕"/>
              </a:rPr>
              <a:t>(7/17), </a:t>
            </a:r>
            <a:r>
              <a:rPr lang="ko-KR" altLang="en-US" sz="1000" dirty="0">
                <a:latin typeface="맑은 고딕"/>
                <a:ea typeface="맑은 고딕"/>
              </a:rPr>
              <a:t>부산 등의 교회들과 협력할 수 있도록 길을 열어 </a:t>
            </a:r>
            <a:r>
              <a:rPr lang="ko-KR" altLang="en-US" sz="1000" dirty="0" err="1">
                <a:latin typeface="맑은 고딕"/>
                <a:ea typeface="맑은 고딕"/>
              </a:rPr>
              <a:t>주옵소서</a:t>
            </a:r>
            <a:r>
              <a:rPr lang="en-US" altLang="ko-KR" sz="1000" dirty="0">
                <a:latin typeface="맑은 고딕"/>
                <a:ea typeface="맑은 고딕"/>
              </a:rPr>
              <a:t>! </a:t>
            </a:r>
            <a:r>
              <a:rPr lang="ko-KR" altLang="en-US" sz="1000" dirty="0">
                <a:latin typeface="맑은 고딕"/>
                <a:ea typeface="맑은 고딕"/>
              </a:rPr>
              <a:t>하나님이 예비하신 교회들과 지역 목회자들과 함께 박해 받는 교회를 효과적으로 섬기며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함께 기도할 기도의 용사들을 붙여 주시기를 기도합니다</a:t>
            </a:r>
            <a:r>
              <a:rPr lang="en-US" altLang="ko-KR" sz="1000" dirty="0">
                <a:latin typeface="맑은 고딕"/>
                <a:ea typeface="맑은 고딕"/>
              </a:rPr>
              <a:t>. 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641670" y="1600845"/>
            <a:ext cx="3026328" cy="394964"/>
          </a:xfrm>
        </p:spPr>
        <p:txBody>
          <a:bodyPr rtlCol="0">
            <a:normAutofit/>
          </a:bodyPr>
          <a:lstStyle/>
          <a:p>
            <a:r>
              <a:rPr lang="ko-KR" altLang="en-US" sz="1050" dirty="0">
                <a:solidFill>
                  <a:schemeClr val="tx1"/>
                </a:solidFill>
              </a:rPr>
              <a:t>오픈도어 북한선교학교</a:t>
            </a:r>
            <a:r>
              <a:rPr lang="en-US" altLang="ko-KR" sz="1050" dirty="0">
                <a:solidFill>
                  <a:schemeClr val="tx1"/>
                </a:solidFill>
              </a:rPr>
              <a:t>, </a:t>
            </a:r>
            <a:r>
              <a:rPr lang="ko-KR" altLang="en-US" sz="1050" dirty="0">
                <a:solidFill>
                  <a:schemeClr val="tx1"/>
                </a:solidFill>
              </a:rPr>
              <a:t>기도학교를 위하여</a:t>
            </a:r>
          </a:p>
          <a:p>
            <a:pPr rtl="0"/>
            <a:endParaRPr lang="ko-KR" altLang="en-US" sz="105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577749" y="1948539"/>
            <a:ext cx="3090249" cy="1710785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en-US" altLang="ko-KR" sz="1000" dirty="0">
                <a:latin typeface="roboto" panose="02000000000000000000" pitchFamily="2" charset="0"/>
              </a:rPr>
              <a:t>2025</a:t>
            </a:r>
            <a:r>
              <a:rPr lang="ko-KR" altLang="en-US" sz="1000" dirty="0">
                <a:latin typeface="roboto" panose="02000000000000000000" pitchFamily="2" charset="0"/>
              </a:rPr>
              <a:t>년 </a:t>
            </a:r>
            <a:r>
              <a:rPr lang="en-US" altLang="ko-KR" sz="1000" dirty="0">
                <a:latin typeface="roboto" panose="02000000000000000000" pitchFamily="2" charset="0"/>
              </a:rPr>
              <a:t>4</a:t>
            </a:r>
            <a:r>
              <a:rPr lang="ko-KR" altLang="en-US" sz="1000" dirty="0">
                <a:latin typeface="roboto" panose="02000000000000000000" pitchFamily="2" charset="0"/>
              </a:rPr>
              <a:t>월 부터 한국교회 북한선교 이해와 통일 준비에 도움이 되고자 북한선교학교를 개최합니다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  <a:r>
              <a:rPr lang="ko-KR" altLang="en-US" sz="1000" dirty="0">
                <a:latin typeface="roboto" panose="02000000000000000000" pitchFamily="2" charset="0"/>
              </a:rPr>
              <a:t>북한선교와 통일을 위한 준비된 일꾼을 바르게 세우는 학교가 될 수 있도록  기도해 주세요</a:t>
            </a:r>
            <a:r>
              <a:rPr lang="en-US" altLang="ko-KR" sz="1000" dirty="0">
                <a:latin typeface="roboto" panose="02000000000000000000" pitchFamily="2" charset="0"/>
              </a:rPr>
              <a:t>.</a:t>
            </a:r>
          </a:p>
          <a:p>
            <a:pPr marL="0" indent="0" algn="just">
              <a:buNone/>
            </a:pPr>
            <a:r>
              <a:rPr lang="en-US" altLang="ko-KR" sz="1000" dirty="0">
                <a:latin typeface="roboto" panose="02000000000000000000" pitchFamily="2" charset="0"/>
              </a:rPr>
              <a:t>9</a:t>
            </a:r>
            <a:r>
              <a:rPr lang="ko-KR" altLang="en-US" sz="1000" dirty="0">
                <a:latin typeface="roboto" panose="02000000000000000000" pitchFamily="2" charset="0"/>
              </a:rPr>
              <a:t>월부터는 오픈도어 기도학교를 준비하고 있습니다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  <a:r>
              <a:rPr lang="ko-KR" altLang="en-US" sz="1000" dirty="0" err="1">
                <a:latin typeface="roboto" panose="02000000000000000000" pitchFamily="2" charset="0"/>
              </a:rPr>
              <a:t>브라더</a:t>
            </a:r>
            <a:r>
              <a:rPr lang="ko-KR" altLang="en-US" sz="1000" dirty="0">
                <a:latin typeface="roboto" panose="02000000000000000000" pitchFamily="2" charset="0"/>
              </a:rPr>
              <a:t> </a:t>
            </a:r>
            <a:r>
              <a:rPr lang="ko-KR" altLang="en-US" sz="1000" dirty="0" err="1">
                <a:latin typeface="roboto" panose="02000000000000000000" pitchFamily="2" charset="0"/>
              </a:rPr>
              <a:t>앤드류와</a:t>
            </a:r>
            <a:r>
              <a:rPr lang="ko-KR" altLang="en-US" sz="1000" dirty="0">
                <a:latin typeface="roboto" panose="02000000000000000000" pitchFamily="2" charset="0"/>
              </a:rPr>
              <a:t> 개척자들이 가졌던 신앙의 유산을 잘 배우고</a:t>
            </a:r>
            <a:r>
              <a:rPr lang="en-US" altLang="ko-KR" sz="1000" dirty="0">
                <a:latin typeface="roboto" panose="02000000000000000000" pitchFamily="2" charset="0"/>
              </a:rPr>
              <a:t>, </a:t>
            </a:r>
            <a:r>
              <a:rPr lang="ko-KR" altLang="en-US" sz="1000" dirty="0">
                <a:latin typeface="roboto" panose="02000000000000000000" pitchFamily="2" charset="0"/>
              </a:rPr>
              <a:t>오픈도어의 기도용사로 온전히 세워지는 학교가 될 수 있도록 준비시켜 </a:t>
            </a:r>
            <a:r>
              <a:rPr lang="ko-KR" altLang="en-US" sz="1000" dirty="0" err="1">
                <a:latin typeface="roboto" panose="02000000000000000000" pitchFamily="2" charset="0"/>
              </a:rPr>
              <a:t>주옵소서</a:t>
            </a:r>
            <a:r>
              <a:rPr lang="en-US" altLang="ko-KR" sz="1000" dirty="0">
                <a:latin typeface="roboto" panose="02000000000000000000" pitchFamily="2" charset="0"/>
              </a:rPr>
              <a:t>!</a:t>
            </a:r>
            <a:r>
              <a:rPr lang="ko-KR" altLang="en-US" sz="1000" dirty="0">
                <a:latin typeface="roboto" panose="02000000000000000000" pitchFamily="2" charset="0"/>
              </a:rPr>
              <a:t> </a:t>
            </a:r>
            <a:endParaRPr lang="en-US" altLang="ko-KR" sz="1000" dirty="0">
              <a:latin typeface="roboto" panose="02000000000000000000" pitchFamily="2" charset="0"/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25/3/2025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9" b="26059"/>
          <a:stretch/>
        </p:blipFill>
        <p:spPr>
          <a:xfrm>
            <a:off x="1524000" y="3840526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05756" y="3840526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3386" y="3840526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4457</TotalTime>
  <Words>2174</Words>
  <Application>Microsoft Office PowerPoint</Application>
  <PresentationFormat>와이드스크린</PresentationFormat>
  <Paragraphs>99</Paragraphs>
  <Slides>13</Slides>
  <Notes>8</Notes>
  <HiddenSlides>0</HiddenSlides>
  <MMClips>0</MMClips>
  <ScaleCrop>false</ScaleCrop>
  <HeadingPairs>
    <vt:vector size="6" baseType="variant">
      <vt:variant>
        <vt:lpstr>사용한 글꼴</vt:lpstr>
      </vt:variant>
      <vt:variant>
        <vt:i4>12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26" baseType="lpstr">
      <vt:lpstr>NanumGothicExtraBold</vt:lpstr>
      <vt:lpstr>NotoSansKR-Regular</vt:lpstr>
      <vt:lpstr>Yu Gothic UI Semibold</vt:lpstr>
      <vt:lpstr>Gulim</vt:lpstr>
      <vt:lpstr>나눔고딕 ExtraBold</vt:lpstr>
      <vt:lpstr>맑은 고딕</vt:lpstr>
      <vt:lpstr>함초롬바탕</vt:lpstr>
      <vt:lpstr>Aharoni</vt:lpstr>
      <vt:lpstr>Arial</vt:lpstr>
      <vt:lpstr>Eb Garamond</vt:lpstr>
      <vt:lpstr>Helvetica</vt:lpstr>
      <vt:lpstr>roboto</vt:lpstr>
      <vt:lpstr>Office 테마</vt:lpstr>
      <vt:lpstr>Prayer Meeting  for Persecuted Church Worldwide 박해받는 교회를 위한 화요기도모임</vt:lpstr>
      <vt:lpstr>순서</vt:lpstr>
      <vt:lpstr>벧전3:8</vt:lpstr>
      <vt:lpstr>OPEN DOORS CORE VALUE/핵심가치</vt:lpstr>
      <vt:lpstr>PowerPoint 프레젠테이션</vt:lpstr>
      <vt:lpstr>Arise Africa Campaign  아프리카여 일어나라 폭력적 박해에 맞서서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박해 받는 교회를 위한 기도가 이 땅에 요원의 불길처럼 뜨겁게 일어나기를 기도합니다.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박해받는 교회를 위한 화요기도모임</dc:title>
  <dc:creator>Daniel Kim</dc:creator>
  <cp:lastModifiedBy>Daniel Kim</cp:lastModifiedBy>
  <cp:revision>322</cp:revision>
  <dcterms:created xsi:type="dcterms:W3CDTF">2024-07-08T04:53:18Z</dcterms:created>
  <dcterms:modified xsi:type="dcterms:W3CDTF">2025-04-01T09:40:40Z</dcterms:modified>
</cp:coreProperties>
</file>