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58" r:id="rId3"/>
    <p:sldId id="283" r:id="rId4"/>
    <p:sldId id="373" r:id="rId5"/>
    <p:sldId id="374" r:id="rId6"/>
    <p:sldId id="2492" r:id="rId7"/>
    <p:sldId id="2525" r:id="rId8"/>
    <p:sldId id="2522" r:id="rId9"/>
    <p:sldId id="2526" r:id="rId10"/>
    <p:sldId id="2505" r:id="rId11"/>
    <p:sldId id="2520" r:id="rId12"/>
    <p:sldId id="2517" r:id="rId13"/>
    <p:sldId id="2462" r:id="rId1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66"/>
    <a:srgbClr val="990000"/>
    <a:srgbClr val="CC0066"/>
    <a:srgbClr val="993366"/>
    <a:srgbClr val="E05B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E6AFB-63E3-48C6-894D-5A50D99EC086}" type="datetimeFigureOut">
              <a:rPr lang="ko-KR" altLang="en-US" smtClean="0"/>
              <a:t>2025-04-08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F5BE8-6970-450C-A342-D9D94ABB3E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2388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4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2025-04-08</a:t>
            </a:fld>
            <a:endParaRPr lang="ko-K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ko-KR" altLang="en-US" sz="11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본 캠페인은 사하라 이남 아프리카의 폭력적인 기독교 박해 속에서 고통받고 있는 그리스도 안의 형제</a:t>
            </a:r>
            <a:r>
              <a:rPr lang="en-US" altLang="ko-KR" sz="11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, </a:t>
            </a:r>
            <a:r>
              <a:rPr lang="ko-KR" altLang="en-US" sz="11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자매들을 기억하고 함께 연합하며 폭력적인 박해에 함께 맞서기 위한 사역입니다</a:t>
            </a:r>
            <a:r>
              <a:rPr lang="en-US" altLang="ko-KR" sz="11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. 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en-US" altLang="ko-KR" sz="1100" dirty="0">
              <a:cs typeface="함초롬바탕" panose="02030604000101010101" pitchFamily="18" charset="-127"/>
            </a:endParaRPr>
          </a:p>
          <a:p>
            <a:pPr marL="0" indent="0" algn="just">
              <a:lnSpc>
                <a:spcPct val="120000"/>
              </a:lnSpc>
              <a:buNone/>
            </a:pPr>
            <a:r>
              <a:rPr lang="ko-KR" altLang="en-US" sz="1100" dirty="0">
                <a:cs typeface="함초롬바탕" panose="02030604000101010101" pitchFamily="18" charset="-127"/>
              </a:rPr>
              <a:t>저희가 함께하지 않으면 이 곳의 교회들은 미래를 잃어버릴 수도 있습니다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오픈도어는 </a:t>
            </a:r>
            <a:r>
              <a:rPr lang="en-US" altLang="ko-KR" sz="1100" dirty="0">
                <a:cs typeface="함초롬바탕" panose="02030604000101010101" pitchFamily="18" charset="-127"/>
              </a:rPr>
              <a:t>2026</a:t>
            </a:r>
            <a:r>
              <a:rPr lang="ko-KR" altLang="en-US" sz="1100" dirty="0">
                <a:cs typeface="함초롬바탕" panose="02030604000101010101" pitchFamily="18" charset="-127"/>
              </a:rPr>
              <a:t>년까지 이 캠페인을 진행하며 전세계 교회들이 이 폭력적인 박해에 맞서 함께 일어서기를 기대합니다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깨어 간절히 기도해주시고 지원해주시고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현재 아프리카에서 일어나고 있는 일들에 대해서 함께 나눠주세요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endParaRPr lang="ko-KR" altLang="en-US" dirty="0"/>
          </a:p>
          <a:p>
            <a:pPr marL="0" indent="0" algn="just">
              <a:lnSpc>
                <a:spcPct val="120000"/>
              </a:lnSpc>
              <a:buNone/>
            </a:pPr>
            <a:r>
              <a:rPr lang="ko-KR" altLang="en-US" sz="1100" dirty="0">
                <a:cs typeface="함초롬바탕" panose="02030604000101010101" pitchFamily="18" charset="-127"/>
              </a:rPr>
              <a:t>오픈도어는 극단주의 이데올로기와 만연해 있는 폭력에 맞서기 위해 캠페인활동을 하며 변화를 만들어 낼 것입니다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그리고 향후 </a:t>
            </a:r>
            <a:r>
              <a:rPr lang="en-US" altLang="ko-KR" sz="1100" dirty="0">
                <a:cs typeface="함초롬바탕" panose="02030604000101010101" pitchFamily="18" charset="-127"/>
              </a:rPr>
              <a:t>4</a:t>
            </a:r>
            <a:r>
              <a:rPr lang="ko-KR" altLang="en-US" sz="1100" dirty="0">
                <a:cs typeface="함초롬바탕" panose="02030604000101010101" pitchFamily="18" charset="-127"/>
              </a:rPr>
              <a:t>년 동안 사하라 사막 이남 아프리카의 </a:t>
            </a:r>
            <a:r>
              <a:rPr lang="en-US" altLang="ko-KR" sz="1100" dirty="0">
                <a:cs typeface="함초롬바탕" panose="02030604000101010101" pitchFamily="18" charset="-127"/>
              </a:rPr>
              <a:t>400</a:t>
            </a:r>
            <a:r>
              <a:rPr lang="ko-KR" altLang="en-US" sz="1100" dirty="0">
                <a:cs typeface="함초롬바탕" panose="02030604000101010101" pitchFamily="18" charset="-127"/>
              </a:rPr>
              <a:t>만 명의 기독교인들을 접촉하고 이들에게 영적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물질적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그리고 정신적 지원을 제공할 계획입니다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ko-KR" altLang="en-US" sz="1100" dirty="0">
                <a:cs typeface="함초롬바탕" panose="02030604000101010101" pitchFamily="18" charset="-127"/>
              </a:rPr>
              <a:t>하나님께서 돕고 계십니다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여러분도 아프리카의 폭력적인 기독교 박해에 함께 맞서 기도해 주세요</a:t>
            </a:r>
            <a:r>
              <a:rPr lang="en-US" altLang="ko-KR" sz="1100" dirty="0">
                <a:cs typeface="함초롬바탕" panose="02030604000101010101" pitchFamily="18" charset="-127"/>
              </a:rPr>
              <a:t>.</a:t>
            </a:r>
            <a:endParaRPr lang="ko-KR" altLang="en-US" sz="1100" dirty="0">
              <a:cs typeface="함초롬바탕" panose="02030604000101010101" pitchFamily="18" charset="-127"/>
            </a:endParaRP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081955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21D3E3-E415-1276-83AE-72A0C7F8AF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5348C222-CC7F-5926-ACC1-4A025ACDCC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A77535A9-B2C5-4D85-2026-1F8B587370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9209EE3-2B16-AA01-8C76-BDF2B300FF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05984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A1A2F3-0D6B-0D97-080A-5F0B8AC21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CB53D84-EC35-A024-6E10-207DAB118C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C1A7B21-8DD1-185D-3FDA-0C4AD28D16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0DB8C15-6267-37C0-7566-74261DB887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22523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BB37EB-0135-AC09-D1C5-6615C92B8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1662BB0D-84BC-8CA9-C0A3-F2F782A130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DD3C1423-8E14-D120-9EDA-C3C810CB02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1261C11-B027-B068-DB7D-47B3ABBCB5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86976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73129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E526C0-95C6-3F0E-4447-984FA0ED60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99324E97-C079-25DC-9044-48BFF0A83D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849DA54-3138-E367-6969-268993F07B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EA602FF-3283-968E-A490-CFCC4A8E25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39842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60559-82A7-72D8-66E1-3C13662998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DD16C217-3A50-7D18-398A-B42DB555AF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41BE003F-E6BD-EF99-3D1A-F4DC9A9ADA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19567E4-F063-5D38-6371-663AFDAC01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91901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13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811E91-0338-D37E-FBD4-8F153CB2F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1BD17A3-F597-6C5E-91DD-63AC8F209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C90727-0B99-8C11-DDC2-B420FE46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2025-04-08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B4C7F0-3532-FE68-533E-55755213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C22918-0558-7F2E-7215-C6C43E6F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9972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5BAE7C-6835-6955-D95D-411F73CCE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334C33-FDA4-065C-15CD-3E67842F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7EBCC7-B198-03A4-B006-4EF29A44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2025-04-08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0B757C-E871-A27B-4135-739B40DF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0DE359-C5C9-8A25-9BAF-8A7927C6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353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6F582-4000-6700-ECBA-FBDB1B92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AFF086-CE53-07AF-7508-F68EC5652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E48DA0-9A41-A4C1-62C7-09405F37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2025-04-08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58330D-E49E-E117-981C-513FE2D3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E2FDB4-D5E4-12CC-A8DF-2C1B53F7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8251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5DDE79-BEB3-649A-F5F9-8F1AA171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583AC9-2444-5571-B039-DCD08EA19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9674FAF-A572-FB8A-78A1-AE3C8A911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3DC379-61B9-5DC3-FD3B-53012E0A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2025-04-08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19C0DE9-4F02-6F38-094E-0F8A62E0B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E39414-B190-C7F8-E7AF-6B6CF9DF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7944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90DDAB-3EAF-0F88-3724-04611F97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573A81-D046-3D50-BAD3-88995699B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5D69430-B21D-7C2C-534C-AB3E9A339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FDF863-B63E-43E9-57B0-342CB0A3C7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E396735-9F8A-0F09-B7F4-8B9B03960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E2F7BF8-51AC-D86B-FAB1-2FD13EB2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2025-04-08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9F51635-60F3-4F2E-EFA2-024FD346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931986-C231-29B3-D7E0-8A3312FD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3763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309A55-9013-2AD5-1CF4-EC89776F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8327B1-7652-A519-F769-8DD1EBCBE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2025-04-08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CFEE993-CE04-8A88-5D25-45B31C69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8160253-9B14-5E0E-7E9A-D4C3E744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586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DC04C6F-9874-BF9B-6ED0-40274A3F8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2025-04-08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E8EFC64-3E74-027A-ADE7-3BBDBAD3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BC01288-0E33-C578-5B70-603711C4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851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8A4ECD-A4C4-F919-2328-3FE5C03E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205594C-B34E-B34D-8E83-FBC2B964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4164569-4C97-B16A-2818-9B1D4791A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BE309D-5227-D045-AA62-0E991EF33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2025-04-08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018F77B-33EA-E599-C16E-FDB91C07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316A75-DF03-C55B-E931-472150EC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194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BCE25-0C0F-5725-58E9-CA0D1854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8CBF2CF-C995-E6A5-2D54-4FC52865A0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A7664A-06A3-AE40-312D-BB30B1E28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8390079-747D-5C5C-1436-C45453A9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2025-04-08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47BAA16-3167-483E-6612-5FC81455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E6EC1F-F822-8A24-0771-0BDB6ADD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2876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AE22A0-844B-542A-3120-7D9BBFC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E085B8C-86F0-0A4E-91D8-B716CBA65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14BF03-58EA-CF71-F447-66042550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2025-04-08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234761-2D7D-93BD-E25B-8A884094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55B4D6-B3DF-50CA-16D7-E8969C8E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9218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F38BC75-D289-7379-6C79-7D51875EE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7CAB46-7662-2475-8345-A6446460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6990DF-43CE-28EF-4171-21724F44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2025-04-08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238555-556F-0E47-F9C2-33AF9969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E707F3-6B22-C654-4981-0A4BA792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35221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5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099"/>
              <a:t>마스터 제목 스타일 편집</a:t>
            </a:r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9"/>
            <a:ext cx="3023807" cy="3427413"/>
          </a:xfrm>
        </p:spPr>
        <p:txBody>
          <a:bodyPr rtlCol="0"/>
          <a:lstStyle>
            <a:lvl1pPr>
              <a:buNone/>
              <a:defRPr sz="1499"/>
            </a:lvl1pPr>
            <a:lvl2pPr>
              <a:buNone/>
              <a:defRPr sz="1499"/>
            </a:lvl2pPr>
            <a:lvl3pPr>
              <a:buNone/>
              <a:defRPr sz="1499"/>
            </a:lvl3pPr>
            <a:lvl4pPr>
              <a:buNone/>
              <a:defRPr sz="1499"/>
            </a:lvl4pPr>
            <a:lvl5pPr>
              <a:buNone/>
              <a:defRPr sz="14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en-US" altLang="ko-KR" smtClean="0"/>
              <a:t>‹#›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152922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10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10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6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43198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altLang="ko" smtClean="0"/>
              <a:pPr/>
              <a:t>‹#›</a:t>
            </a:fld>
            <a:endParaRPr lang="ko" altLang="en-US"/>
          </a:p>
        </p:txBody>
      </p:sp>
    </p:spTree>
    <p:extLst>
      <p:ext uri="{BB962C8B-B14F-4D97-AF65-F5344CB8AC3E}">
        <p14:creationId xmlns:p14="http://schemas.microsoft.com/office/powerpoint/2010/main" val="3379485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CF3A5EA-94D0-AEE4-1D28-784C5412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5D7470-CAC2-678E-1259-59881A50A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6A8A29-E67F-EB5D-D14E-93F1A5C8B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581DCF-FA60-45E2-A948-30B8BF1A7E4B}" type="datetimeFigureOut">
              <a:rPr lang="ko-KR" altLang="en-US" smtClean="0"/>
              <a:t>2025-04-08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FF9DFE-D605-52BC-486E-6146BA83B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1FB005-725B-4F6F-754D-1429C22E5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922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3" r:id="rId13"/>
    <p:sldLayoutId id="2147483664" r:id="rId14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g"/><Relationship Id="rId5" Type="http://schemas.openxmlformats.org/officeDocument/2006/relationships/hyperlink" Target="https://opendoorsinternational.exposure.co/sweet-success" TargetMode="External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5AA97964-CAEB-5290-ABA0-B5556D5C6D31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E72E89A4-6902-FE3E-162C-0638C3B2A5E6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7D7BE089-B6F7-E329-9927-CE926D0F5F76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45D97F54-F71C-6D52-AB9E-1EFA984B58E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680E8EF9-24D8-D7D8-C6EB-BF26E11475F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FB1D043-DC60-5543-048A-9A80AD264065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1A0A1F98-9523-568E-578C-EBB55B0CD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569740"/>
          </a:xfrm>
        </p:spPr>
        <p:txBody>
          <a:bodyPr anchor="ctr">
            <a:noAutofit/>
          </a:bodyPr>
          <a:lstStyle/>
          <a:p>
            <a:r>
              <a:rPr lang="en-US" altLang="ko-KR" sz="4400" b="1"/>
              <a:t>Prayer</a:t>
            </a:r>
            <a:r>
              <a:rPr lang="ko-KR" altLang="en-US" sz="4400" b="1"/>
              <a:t> </a:t>
            </a:r>
            <a:r>
              <a:rPr lang="en-US" altLang="ko-KR" sz="4400" b="1"/>
              <a:t>Meeting </a:t>
            </a:r>
            <a:br>
              <a:rPr lang="en-US" altLang="ko-KR" sz="4400" b="1"/>
            </a:br>
            <a:r>
              <a:rPr lang="en-US" altLang="ko-KR" sz="4400" b="1"/>
              <a:t>for Persecuted Church Worldwide</a:t>
            </a:r>
            <a:br>
              <a:rPr lang="en-US" altLang="ko-KR" sz="4400" b="1"/>
            </a:b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박해받는</a:t>
            </a:r>
            <a:r>
              <a:rPr lang="ko-KR" altLang="en-US" sz="2400" b="1" spc="100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 교회를 위한 </a:t>
            </a: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화요기도모임</a:t>
            </a:r>
            <a:endParaRPr lang="ko-KR" altLang="en-US" sz="4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 panose="020D0904000000000000" pitchFamily="50" charset="-127"/>
              <a:ea typeface="NanumGothicExtraBold" panose="020D0904000000000000" pitchFamily="50" charset="-127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B0AB8AEB-7C8F-F90D-6F0A-54CF3D515A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84142"/>
            <a:ext cx="9144000" cy="573657"/>
          </a:xfrm>
        </p:spPr>
        <p:txBody>
          <a:bodyPr anchor="ctr">
            <a:normAutofit fontScale="70000" lnSpcReduction="20000"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2000" dirty="0">
                <a:latin typeface="맑은 고딕"/>
                <a:ea typeface="맑은 고딕"/>
              </a:rPr>
              <a:t>2025</a:t>
            </a:r>
            <a:r>
              <a:rPr lang="ko-KR" altLang="en-US" sz="2000" dirty="0">
                <a:latin typeface="맑은 고딕"/>
                <a:ea typeface="맑은 고딕"/>
              </a:rPr>
              <a:t>년 </a:t>
            </a:r>
            <a:r>
              <a:rPr lang="en-US" altLang="ko-KR" sz="2000" dirty="0">
                <a:latin typeface="맑은 고딕"/>
                <a:ea typeface="맑은 고딕"/>
              </a:rPr>
              <a:t>4</a:t>
            </a:r>
            <a:r>
              <a:rPr lang="ko-KR" altLang="en-US" sz="2000" dirty="0">
                <a:latin typeface="맑은 고딕"/>
                <a:ea typeface="맑은 고딕"/>
              </a:rPr>
              <a:t>월 </a:t>
            </a:r>
            <a:r>
              <a:rPr lang="en-US" altLang="ko-KR" sz="2000" dirty="0">
                <a:latin typeface="맑은 고딕"/>
                <a:ea typeface="맑은 고딕"/>
              </a:rPr>
              <a:t>8</a:t>
            </a:r>
            <a:r>
              <a:rPr lang="ko-KR" altLang="en-US" sz="2000" dirty="0">
                <a:latin typeface="맑은 고딕"/>
                <a:ea typeface="맑은 고딕"/>
              </a:rPr>
              <a:t>일</a:t>
            </a:r>
            <a:r>
              <a:rPr lang="en-US" altLang="ko-KR" sz="2000" dirty="0">
                <a:latin typeface="맑은 고딕"/>
                <a:ea typeface="맑은 고딕"/>
              </a:rPr>
              <a:t>(</a:t>
            </a:r>
            <a:r>
              <a:rPr lang="ko-KR" altLang="en-US" sz="2000" dirty="0">
                <a:latin typeface="맑은 고딕"/>
                <a:ea typeface="맑은 고딕"/>
              </a:rPr>
              <a:t>화</a:t>
            </a:r>
            <a:r>
              <a:rPr lang="en-US" altLang="ko-KR" sz="2000" dirty="0">
                <a:latin typeface="맑은 고딕"/>
                <a:ea typeface="맑은 고딕"/>
              </a:rPr>
              <a:t>) pm7:30-9:00/Zoom </a:t>
            </a:r>
            <a:endParaRPr lang="en-US" altLang="ko-KR" sz="2000" dirty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tx1"/>
                </a:solidFill>
              </a:rPr>
              <a:t>회의 </a:t>
            </a:r>
            <a:r>
              <a:rPr lang="en-US" altLang="ko-KR" sz="2000" dirty="0">
                <a:solidFill>
                  <a:schemeClr val="tx1"/>
                </a:solidFill>
              </a:rPr>
              <a:t>ID 4286956103</a:t>
            </a:r>
            <a:endParaRPr lang="ko-KR" altLang="en-US" sz="2000" dirty="0">
              <a:solidFill>
                <a:schemeClr val="tx1"/>
              </a:solidFill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00092CB0-496E-91AD-4259-2D1F9F45520D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180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/>
          <p:nvPr/>
        </p:nvCxnSpPr>
        <p:spPr>
          <a:xfrm>
            <a:off x="5210175" y="1466850"/>
            <a:ext cx="180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제목 1">
            <a:extLst>
              <a:ext uri="{FF2B5EF4-FFF2-40B4-BE49-F238E27FC236}">
                <a16:creationId xmlns:a16="http://schemas.microsoft.com/office/drawing/2014/main" id="{4FF26603-6BF7-6E31-8399-C36B52F6A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0936" y="622664"/>
            <a:ext cx="9144000" cy="70131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순서</a:t>
            </a: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797232"/>
            <a:ext cx="9144000" cy="4316489"/>
          </a:xfrm>
        </p:spPr>
        <p:txBody>
          <a:bodyPr anchor="ctr">
            <a:no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ko-KR" sz="1600" dirty="0">
                <a:ea typeface="맑은 고딕"/>
              </a:rPr>
              <a:t>찬양 </a:t>
            </a:r>
            <a:r>
              <a:rPr lang="en-US" altLang="ko-KR" sz="1600" dirty="0">
                <a:ea typeface="맑은 고딕"/>
              </a:rPr>
              <a:t>5’</a:t>
            </a:r>
            <a:r>
              <a:rPr lang="ko-KR" altLang="ko-KR" sz="1600" dirty="0">
                <a:ea typeface="맑은 고딕"/>
              </a:rPr>
              <a:t> </a:t>
            </a:r>
            <a:r>
              <a:rPr lang="en-US" altLang="ko-KR" sz="1600" dirty="0">
                <a:ea typeface="맑은 고딕"/>
              </a:rPr>
              <a:t> </a:t>
            </a:r>
            <a:endParaRPr lang="en-US" altLang="ko-KR" sz="1600" dirty="0">
              <a:solidFill>
                <a:schemeClr val="tx1"/>
              </a:solidFill>
              <a:ea typeface="맑은 고딕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altLang="ko-KR" sz="1600" dirty="0">
                <a:ea typeface="맑은 고딕"/>
              </a:rPr>
              <a:t>OPENDOORS CORE VALUE(5’)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 dirty="0">
                <a:ea typeface="맑은 고딕"/>
              </a:rPr>
              <a:t>오늘의 말씀</a:t>
            </a:r>
            <a:r>
              <a:rPr lang="ko-KR" altLang="ko-KR" sz="1600" dirty="0">
                <a:ea typeface="맑은 고딕"/>
              </a:rPr>
              <a:t> </a:t>
            </a:r>
            <a:r>
              <a:rPr lang="en-US" altLang="ko-KR" sz="1600" dirty="0">
                <a:ea typeface="맑은 고딕"/>
              </a:rPr>
              <a:t>15’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 dirty="0">
                <a:ea typeface="맑은 고딕"/>
              </a:rPr>
              <a:t>전세계 박해 받는 교회를 </a:t>
            </a:r>
            <a:r>
              <a:rPr lang="ko-KR" altLang="ko-KR" sz="1600" dirty="0">
                <a:ea typeface="맑은 고딕"/>
              </a:rPr>
              <a:t>위한 기도</a:t>
            </a:r>
            <a:r>
              <a:rPr lang="en-US" altLang="ko-KR" sz="1600" dirty="0">
                <a:ea typeface="맑은 고딕"/>
              </a:rPr>
              <a:t>(30’)</a:t>
            </a:r>
            <a:endParaRPr lang="ko-KR" altLang="en-US" sz="1600" dirty="0">
              <a:solidFill>
                <a:schemeClr val="tx1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141228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7DF28-9144-1722-5AD6-3984767E0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64F36B03-8D4D-B2DE-7DF8-9578AE3C729E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0BFBD0EB-07E2-ADDE-8BA4-7C6CD5E82F8D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4783A041-23E8-7571-A76F-0B17C023DD6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F26C3B53-4D66-A48C-D032-50CB13003A4B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62C8F07-A8C4-06A5-F46A-8E22CFA6DA11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0EBC9FCA-DE11-B379-C8D8-8D935960EA74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2058803B-F527-FFBA-BB59-E73F86B441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45261"/>
            <a:ext cx="9144000" cy="82012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엡</a:t>
            </a:r>
            <a:r>
              <a:rPr lang="en-US" altLang="ko-K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4:3</a:t>
            </a:r>
            <a:endParaRPr lang="ko-KR" alt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/>
              <a:ea typeface="NanumGothicExtraBold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C2245411-C629-2699-08F5-8CC1F31E00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873833"/>
            <a:ext cx="9144000" cy="1655762"/>
          </a:xfrm>
        </p:spPr>
        <p:txBody>
          <a:bodyPr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3 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평안의 매는 줄로 성령이 하나되게 하신 것을 힘써 지키라</a:t>
            </a: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.</a:t>
            </a:r>
            <a:endParaRPr lang="ko-KR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/>
              <a:ea typeface="NanumGothicExtraBold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6B9D2C34-FA72-821E-7DA3-28ED475EB770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654D409-2FCD-710A-4EE1-267CD9C19F37}"/>
              </a:ext>
            </a:extLst>
          </p:cNvPr>
          <p:cNvSpPr txBox="1"/>
          <p:nvPr/>
        </p:nvSpPr>
        <p:spPr>
          <a:xfrm>
            <a:off x="1729212" y="4472412"/>
            <a:ext cx="893878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altLang="ko-KR" sz="1100" dirty="0">
                <a:ea typeface="맑은 고딕"/>
              </a:rPr>
              <a:t>3</a:t>
            </a:r>
            <a:r>
              <a:rPr lang="en-US" altLang="ko-KR" dirty="0">
                <a:ea typeface="맑은 고딕"/>
              </a:rPr>
              <a:t> Make every effort to keep the unity of the Spirit through the bond of peace.</a:t>
            </a:r>
          </a:p>
        </p:txBody>
      </p:sp>
    </p:spTree>
    <p:extLst>
      <p:ext uri="{BB962C8B-B14F-4D97-AF65-F5344CB8AC3E}">
        <p14:creationId xmlns:p14="http://schemas.microsoft.com/office/powerpoint/2010/main" val="421650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5918" y="606928"/>
            <a:ext cx="4511552" cy="612903"/>
          </a:xfrm>
        </p:spPr>
        <p:txBody>
          <a:bodyPr vert="horz" lIns="68544" tIns="34272" rIns="68544" bIns="34272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2200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</a:t>
            </a:r>
            <a:r>
              <a:rPr lang="en-US" altLang="ko-KR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</a:t>
            </a:r>
            <a:r>
              <a:rPr lang="ko-KR" altLang="en-US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499" dirty="0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1104523" y="1219831"/>
            <a:ext cx="5150728" cy="5198529"/>
          </a:xfrm>
          <a:prstGeom prst="rect">
            <a:avLst/>
          </a:prstGeom>
          <a:noFill/>
        </p:spPr>
      </p:pic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25293" y="1457608"/>
            <a:ext cx="4663966" cy="4809842"/>
          </a:xfrm>
        </p:spPr>
        <p:txBody>
          <a:bodyPr vert="horz" lIns="68544" tIns="34272" rIns="68544" bIns="34272" rtlCol="0">
            <a:noAutofit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721" y="5664127"/>
            <a:ext cx="329099" cy="33595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C01389E6-C847-4AD0-B56D-D205B2EAB1EE}" type="slidenum">
              <a:rPr lang="en-US" altLang="ko-KR" smtClean="0"/>
              <a:pPr>
                <a:spcAft>
                  <a:spcPts val="45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5748950" y="3480911"/>
            <a:ext cx="563125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41972" y="1798814"/>
            <a:ext cx="6484268" cy="2891736"/>
          </a:xfrm>
        </p:spPr>
        <p:txBody>
          <a:bodyPr anchor="ctr">
            <a:noAutofit/>
          </a:bodyPr>
          <a:lstStyle/>
          <a:p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박해 받는 교회를 위한 기도</a:t>
            </a:r>
            <a:r>
              <a:rPr lang="en-US" altLang="ko-KR" sz="3200" dirty="0"/>
              <a:t>(30’)</a:t>
            </a:r>
          </a:p>
          <a:p>
            <a:endParaRPr lang="ko-KR" altLang="en-US" sz="32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800" dirty="0"/>
              <a:t>Prayer for Persecuted Church</a:t>
            </a:r>
            <a:endParaRPr lang="ko-KR" altLang="en-US" sz="2800" dirty="0"/>
          </a:p>
        </p:txBody>
      </p: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40E4FE90-DD28-0837-4FC9-FCFE9DC19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89055" y="1874679"/>
            <a:ext cx="5005988" cy="281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6018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65C65D6-41EF-855D-3056-371E84A1C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00" y="593366"/>
            <a:ext cx="11360800" cy="2519289"/>
          </a:xfrm>
        </p:spPr>
        <p:txBody>
          <a:bodyPr>
            <a:normAutofit/>
          </a:bodyPr>
          <a:lstStyle/>
          <a:p>
            <a:r>
              <a:rPr lang="en-US" altLang="ko-KR" sz="3733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Arise Africa Campaign </a:t>
            </a:r>
            <a:br>
              <a:rPr lang="en-US" altLang="ko-KR" sz="3733" dirty="0"/>
            </a:br>
            <a:r>
              <a:rPr lang="ko-KR" altLang="en-US" sz="3733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아프리카여 일어나라 </a:t>
            </a:r>
            <a:r>
              <a:rPr lang="ko-KR" altLang="en-US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폭력적 박해에 맞서서</a:t>
            </a:r>
            <a:endParaRPr lang="ko-KR" altLang="en-US" dirty="0"/>
          </a:p>
        </p:txBody>
      </p:sp>
      <p:pic>
        <p:nvPicPr>
          <p:cNvPr id="7" name="그림 6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23E36009-D4B1-5A63-7370-E4751B7BA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2907569"/>
            <a:ext cx="12202559" cy="1867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2842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E4C2FE-EA50-D598-414F-21DA5EAAF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7C0A92F2-C476-BFF1-AC80-1953C85931D3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3746696B-08EA-3C0B-2FB5-162CD0F4FBA8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AC6B473C-DD4D-26E0-CF83-9BB28049C18E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FBC8E005-5968-84F5-2C68-A439419411B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62A971AC-4013-70A4-4996-6E484212759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3576442F-0346-447F-5A90-0B70F8678B7E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BCC94C2E-135B-57B2-BD4C-C1FC8C7D5644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C3C5181F-2F7B-0E36-3000-BAC68717926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441AEDA5-B539-282D-4826-4C74B571CD6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56065DC-B8F1-4026-85F2-113EA437D327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#20250401 No Road Home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sz="1800" b="1" dirty="0">
                <a:ea typeface="맑은 고딕"/>
              </a:rPr>
              <a:t>집으로 </a:t>
            </a:r>
            <a:r>
              <a:rPr lang="ko-KR" altLang="en-US" b="1" kern="100" dirty="0">
                <a:latin typeface="Helvetica" panose="020B0604020202020204" pitchFamily="34" charset="0"/>
                <a:ea typeface="맑은 고딕" panose="020B0503020000020004" pitchFamily="50" charset="-127"/>
              </a:rPr>
              <a:t>돌아갈 길이 없다</a:t>
            </a:r>
            <a:r>
              <a:rPr lang="en-US" altLang="ko-KR" b="1" kern="100" dirty="0">
                <a:latin typeface="Helvetica" panose="020B0604020202020204" pitchFamily="34" charset="0"/>
                <a:ea typeface="맑은 고딕" panose="020B0503020000020004" pitchFamily="50" charset="-127"/>
              </a:rPr>
              <a:t>.</a:t>
            </a:r>
            <a:endParaRPr lang="en-US" altLang="ko-KR" sz="1800" b="1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26E4D4-58E0-822F-B47E-6E29A2DAFC77}"/>
              </a:ext>
            </a:extLst>
          </p:cNvPr>
          <p:cNvSpPr txBox="1"/>
          <p:nvPr/>
        </p:nvSpPr>
        <p:spPr>
          <a:xfrm>
            <a:off x="1127598" y="1513191"/>
            <a:ext cx="6344388" cy="392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 </a:t>
            </a:r>
            <a:r>
              <a:rPr lang="ko-KR" altLang="en-US" sz="1100" b="1" dirty="0"/>
              <a:t>난민 발생의 원인</a:t>
            </a:r>
            <a:r>
              <a:rPr lang="en-US" altLang="ko-KR" sz="1100" dirty="0"/>
              <a:t>: </a:t>
            </a:r>
            <a:r>
              <a:rPr lang="ko-KR" altLang="en-US" sz="1100" dirty="0"/>
              <a:t>기독교인을 표적으로 한 폭력과 기독교 공동체에 대한 보호 실패로 인해 대규모 국내 난민이 발생했습니다</a:t>
            </a:r>
            <a:r>
              <a:rPr lang="en-US" altLang="ko-KR" sz="1100" dirty="0"/>
              <a:t>.</a:t>
            </a:r>
            <a:r>
              <a:rPr lang="ko-KR" altLang="en-US" sz="1100" dirty="0"/>
              <a:t>폭력은 기독교인과 비기독교인 모두에게 영향을 미쳤지만</a:t>
            </a:r>
            <a:r>
              <a:rPr lang="en-US" altLang="ko-KR" sz="1100" dirty="0"/>
              <a:t>, </a:t>
            </a:r>
            <a:r>
              <a:rPr lang="ko-KR" altLang="en-US" sz="1100" dirty="0"/>
              <a:t>기록된 증언에 따르면 </a:t>
            </a:r>
            <a:r>
              <a:rPr lang="ko-KR" altLang="en-US" sz="1100" dirty="0" err="1"/>
              <a:t>보코하람</a:t>
            </a:r>
            <a:r>
              <a:rPr lang="en-US" altLang="ko-KR" sz="1100" dirty="0"/>
              <a:t>, </a:t>
            </a:r>
            <a:r>
              <a:rPr lang="ko-KR" altLang="en-US" sz="1100" dirty="0"/>
              <a:t>서아프리카 이슬람국가</a:t>
            </a:r>
            <a:r>
              <a:rPr lang="en-US" altLang="ko-KR" sz="1100" dirty="0"/>
              <a:t>(ISWAP), </a:t>
            </a:r>
            <a:r>
              <a:rPr lang="ko-KR" altLang="en-US" sz="1100" dirty="0" err="1"/>
              <a:t>풀라니</a:t>
            </a:r>
            <a:r>
              <a:rPr lang="ko-KR" altLang="en-US" sz="1100" dirty="0"/>
              <a:t> 무장단체는 의도적으로 기독교인이나 기독교 공동체</a:t>
            </a:r>
            <a:r>
              <a:rPr lang="en-US" altLang="ko-KR" sz="1100" dirty="0"/>
              <a:t>, </a:t>
            </a:r>
            <a:r>
              <a:rPr lang="ko-KR" altLang="en-US" sz="1100" dirty="0"/>
              <a:t>생업</a:t>
            </a:r>
            <a:r>
              <a:rPr lang="en-US" altLang="ko-KR" sz="1100" dirty="0"/>
              <a:t>, </a:t>
            </a:r>
            <a:r>
              <a:rPr lang="ko-KR" altLang="en-US" sz="1100" dirty="0"/>
              <a:t>신앙 지도자 및 예배 장소를 표적으로 삼았다고 합니다</a:t>
            </a:r>
            <a:r>
              <a:rPr lang="en-US" altLang="ko-KR" sz="1100" dirty="0"/>
              <a:t>.</a:t>
            </a:r>
            <a:r>
              <a:rPr lang="ko-KR" altLang="en-US" sz="1100" dirty="0"/>
              <a:t>나이지리아 국가 보안 요원들은 기독교인에 대한 폭력적인 공격에 효과적으로 적시에 대응하지 못하는 경우가 많았습니다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이러한 실패는 기독교인들 사이에서 보안군에 대한 불신을 낳았습니다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또한 폭력 가해자에 대한 국가의 처벌 부재는 폭력과 더 많은 난민이 발생할 수 있고 실제로 발생하는 환경을 조장했습니다</a:t>
            </a:r>
            <a:r>
              <a:rPr lang="en-US" altLang="ko-KR" sz="1100" dirty="0"/>
              <a:t>. </a:t>
            </a:r>
          </a:p>
          <a:p>
            <a:endParaRPr lang="en-US" altLang="ko-KR" sz="1100" dirty="0"/>
          </a:p>
          <a:p>
            <a:r>
              <a:rPr lang="ko-KR" altLang="en-US" sz="1100" b="1" dirty="0"/>
              <a:t>난민 경험</a:t>
            </a:r>
            <a:r>
              <a:rPr lang="en-US" altLang="ko-KR" sz="1100" dirty="0"/>
              <a:t>: </a:t>
            </a:r>
            <a:r>
              <a:rPr lang="ko-KR" altLang="en-US" sz="1100" dirty="0"/>
              <a:t>부족하고 제대로 분배되지 않은 자원</a:t>
            </a:r>
            <a:r>
              <a:rPr lang="en-US" altLang="ko-KR" sz="1100" dirty="0"/>
              <a:t>, </a:t>
            </a:r>
            <a:r>
              <a:rPr lang="ko-KR" altLang="en-US" sz="1100" dirty="0"/>
              <a:t>종교에 따른 차별</a:t>
            </a:r>
            <a:r>
              <a:rPr lang="en-US" altLang="ko-KR" sz="1100" dirty="0"/>
              <a:t>, </a:t>
            </a:r>
            <a:r>
              <a:rPr lang="ko-KR" altLang="en-US" sz="1100" dirty="0"/>
              <a:t>구체적 난민 경험에 대한 부족한 이해는 기독교인 난민의 취약성을 증가시켰습니다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유엔</a:t>
            </a:r>
            <a:r>
              <a:rPr lang="en-US" altLang="ko-KR" sz="1100" dirty="0"/>
              <a:t>, </a:t>
            </a:r>
            <a:r>
              <a:rPr lang="ko-KR" altLang="en-US" sz="1100" dirty="0"/>
              <a:t>국내 및 국제 활동가들이 나이지리아 북동부에 집중되어 있어 </a:t>
            </a:r>
            <a:r>
              <a:rPr lang="ko-KR" altLang="en-US" sz="1100" dirty="0" err="1"/>
              <a:t>북중부</a:t>
            </a:r>
            <a:r>
              <a:rPr lang="ko-KR" altLang="en-US" sz="1100" dirty="0"/>
              <a:t> 지역의 이재민들은 거의 무시되어 왔습니다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수요는 현재 국제 사회의 자금 지원 약속을 훨씬 능가합니다</a:t>
            </a:r>
            <a:r>
              <a:rPr lang="en-US" altLang="ko-KR" sz="1100" dirty="0"/>
              <a:t>. </a:t>
            </a:r>
            <a:r>
              <a:rPr lang="ko-KR" altLang="en-US" sz="1100" dirty="0" err="1"/>
              <a:t>보르노</a:t>
            </a:r>
            <a:r>
              <a:rPr lang="ko-KR" altLang="en-US" sz="1100" dirty="0"/>
              <a:t> 주에서는 종교적 정체성이 기독교인 난민이 피난 중 지원을 받을 수 있는지 여부를 결정하는 요인이었습니다</a:t>
            </a:r>
            <a:r>
              <a:rPr lang="en-US" altLang="ko-KR" sz="1100" dirty="0"/>
              <a:t>.</a:t>
            </a:r>
          </a:p>
          <a:p>
            <a:endParaRPr lang="en-US" altLang="ko-KR" sz="1100" dirty="0"/>
          </a:p>
          <a:p>
            <a:r>
              <a:rPr lang="ko-KR" altLang="en-US" sz="1100" b="1" dirty="0"/>
              <a:t>귀환의 위험</a:t>
            </a:r>
            <a:r>
              <a:rPr lang="en-US" altLang="ko-KR" sz="1100" dirty="0"/>
              <a:t>: </a:t>
            </a:r>
            <a:r>
              <a:rPr lang="ko-KR" altLang="en-US" sz="1100" dirty="0"/>
              <a:t>신앙은 고향으로 돌아가려는 난민 기독교인들의 위험성을 가중시킵니다</a:t>
            </a:r>
            <a:r>
              <a:rPr lang="en-US" altLang="ko-KR" sz="1100" dirty="0"/>
              <a:t>.</a:t>
            </a:r>
            <a:r>
              <a:rPr lang="ko-KR" altLang="en-US" sz="1100" dirty="0"/>
              <a:t>특히 </a:t>
            </a:r>
            <a:r>
              <a:rPr lang="ko-KR" altLang="en-US" sz="1100" dirty="0" err="1"/>
              <a:t>보르노주의</a:t>
            </a:r>
            <a:r>
              <a:rPr lang="ko-KR" altLang="en-US" sz="1100" dirty="0"/>
              <a:t> 기독교인들은 무슬림들이 </a:t>
            </a:r>
            <a:r>
              <a:rPr lang="ko-KR" altLang="en-US" sz="1100" dirty="0" err="1"/>
              <a:t>보코하람이나</a:t>
            </a:r>
            <a:r>
              <a:rPr lang="ko-KR" altLang="en-US" sz="1100" dirty="0"/>
              <a:t> </a:t>
            </a:r>
            <a:r>
              <a:rPr lang="en-US" altLang="ko-KR" sz="1100" dirty="0"/>
              <a:t>ISWAP</a:t>
            </a:r>
            <a:r>
              <a:rPr lang="ko-KR" altLang="en-US" sz="1100" dirty="0"/>
              <a:t>의 추가 표적이 되지 않았기 때문에 집으로 돌아가는 것이 상대적으로 더 안전하다고 보고했습니다</a:t>
            </a:r>
            <a:r>
              <a:rPr lang="en-US" altLang="ko-KR" sz="1100" dirty="0"/>
              <a:t>. </a:t>
            </a:r>
            <a:r>
              <a:rPr lang="ko-KR" altLang="en-US" sz="1100" dirty="0" err="1"/>
              <a:t>보르노주의</a:t>
            </a:r>
            <a:r>
              <a:rPr lang="ko-KR" altLang="en-US" sz="1100" dirty="0"/>
              <a:t> 기독교인들은 또한 주 관리들이 강제적으로 귀환을 강요하고 적절한 준비</a:t>
            </a:r>
            <a:r>
              <a:rPr lang="en-US" altLang="ko-KR" sz="1100" dirty="0"/>
              <a:t>, </a:t>
            </a:r>
            <a:r>
              <a:rPr lang="ko-KR" altLang="en-US" sz="1100" dirty="0"/>
              <a:t>물자</a:t>
            </a:r>
            <a:r>
              <a:rPr lang="en-US" altLang="ko-KR" sz="1100" dirty="0"/>
              <a:t>, </a:t>
            </a:r>
            <a:r>
              <a:rPr lang="ko-KR" altLang="en-US" sz="1100" dirty="0"/>
              <a:t>보안 보호 없이 스스로를 지키도록 내버려 두었다고 말했습니다</a:t>
            </a:r>
            <a:r>
              <a:rPr lang="en-US" altLang="ko-KR" sz="1100" dirty="0"/>
              <a:t>.</a:t>
            </a:r>
            <a:r>
              <a:rPr lang="ko-KR" altLang="en-US" sz="1100" dirty="0"/>
              <a:t>무슬림과 기독교인 모두 집으로 돌아갈 때를 포함하여 납치의 위협에 직면했습니다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그러나 무장 세력은 기독교인을 표적으로 삼아 무슬림보다 기독교인에게 더 높은 몸값을 요구했으며</a:t>
            </a:r>
            <a:r>
              <a:rPr lang="en-US" altLang="ko-KR" sz="1100" dirty="0"/>
              <a:t>, </a:t>
            </a:r>
            <a:r>
              <a:rPr lang="ko-KR" altLang="en-US" sz="1100" dirty="0"/>
              <a:t>기독교 신앙 지도자에게 가장 높은 몸값을 요구했습니다</a:t>
            </a:r>
            <a:r>
              <a:rPr lang="en-US" altLang="ko-KR" sz="1100" dirty="0"/>
              <a:t>.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37A9A899-0E1E-63E5-51FF-4473587B78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5288" y="1567304"/>
            <a:ext cx="3041168" cy="372339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1F0DA74-0C11-B6EE-F3E3-2D4FE0F9D8D2}"/>
              </a:ext>
            </a:extLst>
          </p:cNvPr>
          <p:cNvSpPr txBox="1"/>
          <p:nvPr/>
        </p:nvSpPr>
        <p:spPr>
          <a:xfrm>
            <a:off x="1127597" y="5579388"/>
            <a:ext cx="9727506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주여</a:t>
            </a:r>
            <a:r>
              <a:rPr lang="en-US" altLang="ko-KR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! </a:t>
            </a:r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아프리카 기독교 난민들을 불쌍히 여겨 </a:t>
            </a:r>
            <a:r>
              <a:rPr lang="ko-KR" altLang="en-US" sz="1100" kern="100" dirty="0" err="1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주옵소서</a:t>
            </a:r>
            <a:r>
              <a:rPr lang="en-US" altLang="ko-KR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! </a:t>
            </a:r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이슬람 무장단체들로 부터 보호하여 주시고</a:t>
            </a:r>
            <a:r>
              <a:rPr lang="en-US" altLang="ko-KR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안전하게 지켜 </a:t>
            </a:r>
            <a:r>
              <a:rPr lang="ko-KR" altLang="en-US" sz="1100" kern="100" dirty="0" err="1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주옵소서</a:t>
            </a:r>
            <a:r>
              <a:rPr lang="en-US" altLang="ko-KR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! </a:t>
            </a:r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각국 정부의 치안이 안정적으로 관리되게 하셔서</a:t>
            </a:r>
            <a:r>
              <a:rPr lang="en-US" altLang="ko-KR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가해자들에 대한 적절한 처벌과 규제가 이루어지고</a:t>
            </a:r>
            <a:r>
              <a:rPr lang="en-US" altLang="ko-KR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 땅에 평화를 회복시켜 주시고</a:t>
            </a:r>
            <a:r>
              <a:rPr lang="en-US" altLang="ko-KR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안전하게 집으로 돌아갈 수 있는 길을 열어 </a:t>
            </a:r>
            <a:r>
              <a:rPr lang="ko-KR" altLang="en-US" sz="1100" kern="100" dirty="0" err="1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주옵소서</a:t>
            </a:r>
            <a:r>
              <a:rPr lang="en-US" altLang="ko-KR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! </a:t>
            </a:r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무엇보다 신앙이 흔들리지 않고</a:t>
            </a:r>
            <a:r>
              <a:rPr lang="en-US" altLang="ko-KR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시험과 환란 가운데 도우시는 하나님의 손길을 경험하여 믿음의 증인으로 온전히 세워 </a:t>
            </a:r>
            <a:r>
              <a:rPr lang="ko-KR" altLang="en-US" sz="1100" kern="100" dirty="0" err="1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주옵소서</a:t>
            </a:r>
            <a:r>
              <a:rPr lang="en-US" altLang="ko-KR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!</a:t>
            </a:r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  <a:endParaRPr lang="en-US" altLang="ko-KR" sz="1100" kern="100" dirty="0">
              <a:solidFill>
                <a:srgbClr val="0070C0"/>
              </a:solidFill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451207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7D80AD-9B8E-3CFF-8E92-B87FDE7A6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D8117BB2-920A-E241-3332-30D1A89C429E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25D37BF2-4E55-3DE8-E9F0-8F228EAA1898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A8F2A45A-4479-5C16-4E07-D150C35C2AAC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C750CF30-8701-F9E4-ADDE-710B1214307F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55D8CB7D-C4ED-D08C-B076-C6C8A10FB132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03CEE3F0-F437-2501-1E43-9949D95E030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F22312A4-DFFA-BE75-BF0E-D518064D425E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E349603C-1BB2-A05F-679B-6D329EA1ADE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BF9E0331-ED21-855B-BEE1-9920D2456E0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770C3B2-7672-9190-F0F7-CC5B545C845E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콩고민주공화국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대량 납치를 확인</a:t>
            </a:r>
            <a:r>
              <a:rPr lang="en-US" altLang="ko-KR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학살은 </a:t>
            </a:r>
            <a:r>
              <a:rPr lang="ko-KR" altLang="en-US" b="1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아직 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확인하지 못함</a:t>
            </a:r>
            <a:endParaRPr lang="en-US" altLang="ko-KR" sz="1800" dirty="0">
              <a:solidFill>
                <a:srgbClr val="0070C0"/>
              </a:solidFill>
              <a:ea typeface="맑은 고딕"/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74A390D3-FA25-DE1B-F8F5-498F9C3A63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37404" y="1839742"/>
            <a:ext cx="2730593" cy="153595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3964D4B-D0D0-A565-8748-18E467A83E7D}"/>
              </a:ext>
            </a:extLst>
          </p:cNvPr>
          <p:cNvSpPr txBox="1"/>
          <p:nvPr/>
        </p:nvSpPr>
        <p:spPr>
          <a:xfrm>
            <a:off x="1077361" y="2490878"/>
            <a:ext cx="6676823" cy="38164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altLang="ko-KR" sz="1100" dirty="0"/>
              <a:t>OD </a:t>
            </a:r>
            <a:r>
              <a:rPr lang="ko-KR" altLang="en-US" sz="1100" dirty="0"/>
              <a:t>사역자는 </a:t>
            </a:r>
            <a:r>
              <a:rPr lang="en-US" altLang="ko-KR" sz="1100" dirty="0"/>
              <a:t>2</a:t>
            </a:r>
            <a:r>
              <a:rPr lang="ko-KR" altLang="en-US" sz="1100" dirty="0"/>
              <a:t>월 </a:t>
            </a:r>
            <a:r>
              <a:rPr lang="en-US" altLang="ko-KR" sz="1100" dirty="0"/>
              <a:t>26</a:t>
            </a:r>
            <a:r>
              <a:rPr lang="ko-KR" altLang="en-US" sz="1100" dirty="0"/>
              <a:t>일 </a:t>
            </a:r>
            <a:r>
              <a:rPr lang="ko-KR" altLang="en-US" sz="1100" dirty="0" err="1"/>
              <a:t>북키부주</a:t>
            </a:r>
            <a:r>
              <a:rPr lang="ko-KR" altLang="en-US" sz="1100" dirty="0"/>
              <a:t> </a:t>
            </a:r>
            <a:r>
              <a:rPr lang="ko-KR" altLang="en-US" sz="1100" dirty="0" err="1"/>
              <a:t>루베로</a:t>
            </a:r>
            <a:r>
              <a:rPr lang="ko-KR" altLang="en-US" sz="1100" dirty="0"/>
              <a:t> 지역의 </a:t>
            </a:r>
            <a:r>
              <a:rPr lang="ko-KR" altLang="en-US" sz="1100" dirty="0" err="1"/>
              <a:t>부템보</a:t>
            </a:r>
            <a:r>
              <a:rPr lang="ko-KR" altLang="en-US" sz="1100" dirty="0"/>
              <a:t> 시에서 </a:t>
            </a:r>
            <a:r>
              <a:rPr lang="en-US" altLang="ko-KR" sz="1100" dirty="0"/>
              <a:t>98km </a:t>
            </a:r>
            <a:r>
              <a:rPr lang="ko-KR" altLang="en-US" sz="1100" dirty="0"/>
              <a:t>떨어진 </a:t>
            </a:r>
            <a:r>
              <a:rPr lang="ko-KR" altLang="en-US" sz="1100" dirty="0" err="1"/>
              <a:t>메이바로</a:t>
            </a:r>
            <a:r>
              <a:rPr lang="ko-KR" altLang="en-US" sz="1100" dirty="0"/>
              <a:t> 출발하여 </a:t>
            </a:r>
            <a:r>
              <a:rPr lang="en-US" altLang="ko-KR" sz="1100" dirty="0"/>
              <a:t>2</a:t>
            </a:r>
            <a:r>
              <a:rPr lang="ko-KR" altLang="en-US" sz="1100" dirty="0"/>
              <a:t>월 </a:t>
            </a:r>
            <a:r>
              <a:rPr lang="en-US" altLang="ko-KR" sz="1100" dirty="0"/>
              <a:t>27</a:t>
            </a:r>
            <a:r>
              <a:rPr lang="ko-KR" altLang="en-US" sz="1100" dirty="0"/>
              <a:t>일에 도착했습니다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비로 인해 상태가 좋지 않은 비포장 도로를 이동하는 동안 그는 민간인에 대한 끊임없는 폭력으로 텅 빈 마을과 마주쳤습니다</a:t>
            </a:r>
            <a:r>
              <a:rPr lang="en-US" altLang="ko-KR" sz="1100" dirty="0"/>
              <a:t>.</a:t>
            </a:r>
          </a:p>
          <a:p>
            <a:pPr algn="just"/>
            <a:endParaRPr lang="en-US" altLang="ko-KR" sz="1100" dirty="0"/>
          </a:p>
          <a:p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도착하자마자 먼저 지역 지도자를 만나러 갔고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ADF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의 공격을 확인했습니다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마을 지도자는 무장 세력이 많은 기독교인들을 납치해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카상가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교회에서 인질들과 함께 머물렀다고 확인했습니다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또한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많은 지역 주민들이 불안한 상황을 피해 도망쳤기 때문에 정확한 인질 수를 확인할 수 없었고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교회에서 인질들이 살해되었는지 역시 확인할 수 없었다고 설명했습니다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그는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OD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사역자에게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“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상황이 여전히 매우 불안하므로 주위에 머물러 있지 말고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메이바에서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7km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떨어진 학살 장소인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카상가에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가지 말라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”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고 충고 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endParaRPr lang="en-US" altLang="ko-KR" sz="1100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조사가 계속 진행되면서 지금까지 납치 피해자 중 최소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10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명의 시신이 교회 근처 덤불에서 발견되었다는 사실을 확인했습니다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시신은 발견 즉시 매장되기 때문에 참수되었는지 여부는 알 수 없습니다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 지역의 치안이 안정될 때까지 가족들은 실종된 가족의 시신을 찾을 수 없을 것입니다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endParaRPr lang="en-US" altLang="ko-KR" sz="1100" kern="100" dirty="0">
              <a:solidFill>
                <a:srgbClr val="C00000"/>
              </a:solidFill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장기적인 불안정으로 피해를 입은 </a:t>
            </a:r>
            <a:r>
              <a:rPr lang="ko-KR" altLang="en-US" sz="1100" kern="100" dirty="0" err="1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북키부와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  <a:r>
              <a:rPr lang="ko-KR" altLang="en-US" sz="1100" kern="100" dirty="0" err="1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이투리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지역의 기독교 공동체에 주님의 위로와 풍성한 은혜가 임하도록 기도합니다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특히 마야바와 </a:t>
            </a:r>
            <a:r>
              <a:rPr lang="ko-KR" altLang="en-US" sz="1100" kern="100" dirty="0" err="1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카상가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마을을 위해 기도합니다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학살이 일어나지 않았다는 소식과 납치된 사람들이 무사히 가족의 품으로 돌아가는 모습을 볼 수 있기를 간절히 소망합니다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kern="10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가족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의 사망 소식을 접한 이들이 주님의 위로와 필요를 채우시는 공급을 경험할 수 있도록 기도합니다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 모든 불확실성과 고난 속에서도 양떼를 계속 돌보려는 목회자들을 위해 기도합니다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그들이 용기를 얻고 성령의 사역을 경험하여 자신이 받은 위로로 다른 사람들을 위로할 수 있도록 기도합니다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긴급 구호를 준비하는 오픈도어 팀과 이 지역의 파트너들이 하나님의 보호를 경험할 수 있도록 기도합니다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endParaRPr lang="ko-KR" altLang="en-US" sz="1400" dirty="0"/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6F94458F-D474-9EEA-B51E-0D3886CD941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37403" y="3517116"/>
            <a:ext cx="2730593" cy="20479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D5DA477-FC43-4D8E-4150-46965DBC6533}"/>
              </a:ext>
            </a:extLst>
          </p:cNvPr>
          <p:cNvSpPr txBox="1"/>
          <p:nvPr/>
        </p:nvSpPr>
        <p:spPr>
          <a:xfrm>
            <a:off x="1077361" y="1635472"/>
            <a:ext cx="66768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100" dirty="0">
                <a:solidFill>
                  <a:srgbClr val="0070C0"/>
                </a:solidFill>
              </a:rPr>
              <a:t>지난 주 </a:t>
            </a:r>
            <a:r>
              <a:rPr lang="ko-KR" altLang="en-US" sz="1100" dirty="0" err="1">
                <a:solidFill>
                  <a:srgbClr val="0070C0"/>
                </a:solidFill>
              </a:rPr>
              <a:t>메이바</a:t>
            </a:r>
            <a:r>
              <a:rPr lang="en-US" altLang="ko-KR" sz="1100" dirty="0">
                <a:solidFill>
                  <a:srgbClr val="0070C0"/>
                </a:solidFill>
              </a:rPr>
              <a:t>(</a:t>
            </a:r>
            <a:r>
              <a:rPr lang="en-US" altLang="ko-KR" sz="1100" dirty="0" err="1">
                <a:solidFill>
                  <a:srgbClr val="0070C0"/>
                </a:solidFill>
              </a:rPr>
              <a:t>Mayba</a:t>
            </a:r>
            <a:r>
              <a:rPr lang="en-US" altLang="ko-KR" sz="1100" dirty="0">
                <a:solidFill>
                  <a:srgbClr val="0070C0"/>
                </a:solidFill>
              </a:rPr>
              <a:t>)</a:t>
            </a:r>
            <a:r>
              <a:rPr lang="ko-KR" altLang="en-US" sz="1100" dirty="0">
                <a:solidFill>
                  <a:srgbClr val="0070C0"/>
                </a:solidFill>
              </a:rPr>
              <a:t>에서 발생한 대규모 납치 사건과 이후 인근 </a:t>
            </a:r>
            <a:r>
              <a:rPr lang="ko-KR" altLang="en-US" sz="1100" dirty="0" err="1">
                <a:solidFill>
                  <a:srgbClr val="0070C0"/>
                </a:solidFill>
              </a:rPr>
              <a:t>카상가</a:t>
            </a:r>
            <a:r>
              <a:rPr lang="ko-KR" altLang="en-US" sz="1100" dirty="0">
                <a:solidFill>
                  <a:srgbClr val="0070C0"/>
                </a:solidFill>
              </a:rPr>
              <a:t> 교회에서 발생한 </a:t>
            </a:r>
            <a:r>
              <a:rPr lang="en-US" altLang="ko-KR" sz="1100" dirty="0">
                <a:solidFill>
                  <a:srgbClr val="0070C0"/>
                </a:solidFill>
              </a:rPr>
              <a:t>ADF </a:t>
            </a:r>
            <a:r>
              <a:rPr lang="ko-KR" altLang="en-US" sz="1100" dirty="0">
                <a:solidFill>
                  <a:srgbClr val="0070C0"/>
                </a:solidFill>
              </a:rPr>
              <a:t>무장 세력의 학살에 대한 보고를 조사하기 위해 </a:t>
            </a:r>
            <a:r>
              <a:rPr lang="en-US" altLang="ko-KR" sz="1100" dirty="0">
                <a:solidFill>
                  <a:srgbClr val="0070C0"/>
                </a:solidFill>
              </a:rPr>
              <a:t>OD </a:t>
            </a:r>
            <a:r>
              <a:rPr lang="ko-KR" altLang="en-US" sz="1100" dirty="0">
                <a:solidFill>
                  <a:srgbClr val="0070C0"/>
                </a:solidFill>
              </a:rPr>
              <a:t>사역자를 </a:t>
            </a:r>
            <a:r>
              <a:rPr lang="ko-KR" altLang="en-US" sz="1100" dirty="0" err="1">
                <a:solidFill>
                  <a:srgbClr val="0070C0"/>
                </a:solidFill>
              </a:rPr>
              <a:t>메이바에</a:t>
            </a:r>
            <a:r>
              <a:rPr lang="ko-KR" altLang="en-US" sz="1100" dirty="0">
                <a:solidFill>
                  <a:srgbClr val="0070C0"/>
                </a:solidFill>
              </a:rPr>
              <a:t> 파견했습니다</a:t>
            </a:r>
            <a:r>
              <a:rPr lang="en-US" altLang="ko-KR" sz="1100" dirty="0">
                <a:solidFill>
                  <a:srgbClr val="0070C0"/>
                </a:solidFill>
              </a:rPr>
              <a:t>. </a:t>
            </a:r>
            <a:r>
              <a:rPr lang="ko-KR" altLang="en-US" sz="1100" dirty="0">
                <a:solidFill>
                  <a:srgbClr val="0070C0"/>
                </a:solidFill>
              </a:rPr>
              <a:t>그는 납치에 대한 확인을 받았지만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</a:rPr>
              <a:t>계속되는 치안 불안으로 인해 </a:t>
            </a:r>
            <a:r>
              <a:rPr lang="ko-KR" altLang="en-US" sz="1100" dirty="0" err="1">
                <a:solidFill>
                  <a:srgbClr val="0070C0"/>
                </a:solidFill>
              </a:rPr>
              <a:t>카상가에</a:t>
            </a:r>
            <a:r>
              <a:rPr lang="ko-KR" altLang="en-US" sz="1100" dirty="0">
                <a:solidFill>
                  <a:srgbClr val="0070C0"/>
                </a:solidFill>
              </a:rPr>
              <a:t> 접근할 수 없었기 때문에 학살에 대한 명확한 확인은 아직 하지 못했습니다</a:t>
            </a:r>
            <a:r>
              <a:rPr lang="en-US" altLang="ko-KR" sz="1100" dirty="0">
                <a:solidFill>
                  <a:srgbClr val="0070C0"/>
                </a:solidFill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1D705F-CC0F-1FCA-91B2-4E02887A9284}"/>
              </a:ext>
            </a:extLst>
          </p:cNvPr>
          <p:cNvSpPr txBox="1"/>
          <p:nvPr/>
        </p:nvSpPr>
        <p:spPr>
          <a:xfrm>
            <a:off x="8302028" y="5854594"/>
            <a:ext cx="21596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2025.3.11 </a:t>
            </a:r>
            <a:r>
              <a:rPr lang="ko-KR" altLang="en-US" sz="1200" dirty="0" err="1"/>
              <a:t>화요기도모임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5108533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83643-0E71-A87E-3B24-CAA166154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F32837F9-E859-6CCB-4B78-42053B54C413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BBB8A885-3CED-B193-7270-D524F3F7F575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0CDF3B5D-C670-5042-C9C0-20A005B4388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1EC099F1-993C-8A96-C70F-63237B9F620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4A10A139-CDBF-03F7-43A9-AE6523F97E45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396840AA-E6CC-943D-5FD9-1A0956BB9D13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E69B1317-4BE1-851C-F644-E3191CE0E5CC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41566B07-7E50-1FBA-E2B2-863B400967D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BD5ACD79-F385-F5D2-4DD9-066B44B9D9A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C775843-DC52-EF91-2372-67E75EC71F26}"/>
              </a:ext>
            </a:extLst>
          </p:cNvPr>
          <p:cNvSpPr txBox="1"/>
          <p:nvPr/>
        </p:nvSpPr>
        <p:spPr>
          <a:xfrm>
            <a:off x="1213164" y="977774"/>
            <a:ext cx="9454836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#20250408 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콩고민주공화국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en-US" altLang="ko-KR" sz="1800" b="1" dirty="0">
                <a:ea typeface="맑은 고딕"/>
              </a:rPr>
              <a:t>EU, </a:t>
            </a:r>
            <a:r>
              <a:rPr lang="ko-KR" altLang="en-US" sz="1800" b="1" dirty="0">
                <a:ea typeface="맑은 고딕"/>
              </a:rPr>
              <a:t>콩고 기독교인을 겨냥한 표적 공격에 대한 결의안 채택</a:t>
            </a:r>
            <a:endParaRPr lang="en-US" altLang="ko-KR" sz="1800" b="1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B1873A-A9B3-DDBF-6BA0-6DEFAD68452E}"/>
              </a:ext>
            </a:extLst>
          </p:cNvPr>
          <p:cNvSpPr txBox="1"/>
          <p:nvPr/>
        </p:nvSpPr>
        <p:spPr>
          <a:xfrm>
            <a:off x="1112603" y="2334866"/>
            <a:ext cx="6344388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dirty="0"/>
              <a:t>최근 </a:t>
            </a:r>
            <a:r>
              <a:rPr lang="ko-KR" altLang="en-US" sz="1100" dirty="0" err="1"/>
              <a:t>북키부</a:t>
            </a:r>
            <a:r>
              <a:rPr lang="ko-KR" altLang="en-US" sz="1100" dirty="0"/>
              <a:t> </a:t>
            </a:r>
            <a:r>
              <a:rPr lang="ko-KR" altLang="en-US" sz="1100" dirty="0" err="1"/>
              <a:t>카상가에서</a:t>
            </a:r>
            <a:r>
              <a:rPr lang="ko-KR" altLang="en-US" sz="1100" dirty="0"/>
              <a:t> 발생한 </a:t>
            </a:r>
            <a:r>
              <a:rPr lang="en-US" altLang="ko-KR" sz="1100" dirty="0"/>
              <a:t>70</a:t>
            </a:r>
            <a:r>
              <a:rPr lang="ko-KR" altLang="en-US" sz="1100" dirty="0"/>
              <a:t>명의 기독교인을 둘러싼 사건으로 인해 촉발된 것이지만</a:t>
            </a:r>
            <a:r>
              <a:rPr lang="en-US" altLang="ko-KR" sz="1100" dirty="0"/>
              <a:t>, </a:t>
            </a:r>
            <a:r>
              <a:rPr lang="ko-KR" altLang="en-US" sz="1100" dirty="0"/>
              <a:t>오픈 도어는 옹호 활동을 통해 콩고 공격의 조직적 성격과 </a:t>
            </a:r>
            <a:r>
              <a:rPr lang="en-US" altLang="ko-KR" sz="1100" dirty="0"/>
              <a:t>EU </a:t>
            </a:r>
            <a:r>
              <a:rPr lang="ko-KR" altLang="en-US" sz="1100" dirty="0"/>
              <a:t>및 기타 파트너들의 공동 대응이 필요하다는 점을 강조했습니다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채택된 기사 중 일부는 오픈도어의 의견을 직접 인용한 것이었습니다</a:t>
            </a:r>
            <a:r>
              <a:rPr lang="en-US" altLang="ko-KR" sz="1100" dirty="0"/>
              <a:t>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altLang="ko-KR" sz="1100" dirty="0"/>
              <a:t>“</a:t>
            </a:r>
            <a:r>
              <a:rPr lang="ko-KR" altLang="en-US" sz="1100" dirty="0"/>
              <a:t>콩고민주공화국 동부는 수십 년 동안 광범위한 폭력과 불안정을 견뎌온 반면</a:t>
            </a:r>
            <a:r>
              <a:rPr lang="en-US" altLang="ko-KR" sz="1100" dirty="0"/>
              <a:t>;</a:t>
            </a:r>
            <a:r>
              <a:rPr lang="ko-KR" altLang="en-US" sz="1100" dirty="0"/>
              <a:t>무장 단체에 의한 지속적인 인권 침해</a:t>
            </a:r>
            <a:r>
              <a:rPr lang="en-US" altLang="ko-KR" sz="1100" dirty="0"/>
              <a:t>, </a:t>
            </a:r>
            <a:r>
              <a:rPr lang="ko-KR" altLang="en-US" sz="1100" dirty="0"/>
              <a:t>대량 이주</a:t>
            </a:r>
            <a:r>
              <a:rPr lang="en-US" altLang="ko-KR" sz="1100" dirty="0"/>
              <a:t>, </a:t>
            </a:r>
            <a:r>
              <a:rPr lang="ko-KR" altLang="en-US" sz="1100" dirty="0"/>
              <a:t>민간인에 대한 공격</a:t>
            </a:r>
            <a:r>
              <a:rPr lang="en-US" altLang="ko-KR" sz="1100" dirty="0"/>
              <a:t>, </a:t>
            </a:r>
            <a:r>
              <a:rPr lang="ko-KR" altLang="en-US" sz="1100" dirty="0"/>
              <a:t>무력 충돌로 인해 더욱 악화된 인도주의적 상황 등 상황이 크게 악화되고 있으며</a:t>
            </a:r>
            <a:r>
              <a:rPr lang="en-US" altLang="ko-KR" sz="1100" dirty="0"/>
              <a:t>, </a:t>
            </a:r>
            <a:r>
              <a:rPr lang="ko-KR" altLang="en-US" sz="1100" dirty="0"/>
              <a:t>콩고민주공화국 정부와 르완다의 지원을 받는 무장 반군 단체 </a:t>
            </a:r>
            <a:r>
              <a:rPr lang="en-US" altLang="ko-KR" sz="1100" dirty="0"/>
              <a:t>M23 </a:t>
            </a:r>
            <a:r>
              <a:rPr lang="ko-KR" altLang="en-US" sz="1100" dirty="0"/>
              <a:t>및 기타 민병대 간의 갈등으로 인해 이미 </a:t>
            </a:r>
            <a:r>
              <a:rPr lang="en-US" altLang="ko-KR" sz="1100" dirty="0"/>
              <a:t>460</a:t>
            </a:r>
            <a:r>
              <a:rPr lang="ko-KR" altLang="en-US" sz="1100" dirty="0"/>
              <a:t>만 명의 사람들이 강제 이주하는 결과를 낳았다고 볼 수 있습니다</a:t>
            </a:r>
            <a:r>
              <a:rPr lang="en-US" altLang="ko-KR" sz="1100" dirty="0"/>
              <a:t>; </a:t>
            </a:r>
            <a:r>
              <a:rPr lang="ko-KR" altLang="en-US" sz="1100" dirty="0"/>
              <a:t>약 </a:t>
            </a:r>
            <a:r>
              <a:rPr lang="en-US" altLang="ko-KR" sz="1100" dirty="0"/>
              <a:t>100</a:t>
            </a:r>
            <a:r>
              <a:rPr lang="ko-KR" altLang="en-US" sz="1100" dirty="0"/>
              <a:t>개의 개별 무장 단체가 콩고 동부에서 활동하는 것으로 추정되는 반면</a:t>
            </a:r>
            <a:r>
              <a:rPr lang="en-US" altLang="ko-KR" sz="1100" dirty="0"/>
              <a:t>, </a:t>
            </a:r>
            <a:r>
              <a:rPr lang="ko-KR" altLang="en-US" sz="1100" dirty="0"/>
              <a:t>일련의 중첩된 문제로 인해 국가가 불안정해지고 있습니다</a:t>
            </a:r>
            <a:r>
              <a:rPr lang="en-US" altLang="ko-KR" sz="1100" dirty="0"/>
              <a:t>.”</a:t>
            </a:r>
          </a:p>
          <a:p>
            <a:pPr algn="just"/>
            <a:endParaRPr lang="en-US" altLang="ko-KR" sz="1100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dirty="0"/>
              <a:t>이 결의안은 기독교 공동체에 대한 표적 공격을 비난하고</a:t>
            </a:r>
            <a:r>
              <a:rPr lang="en-US" altLang="ko-KR" sz="1100" dirty="0"/>
              <a:t>, </a:t>
            </a:r>
            <a:r>
              <a:rPr lang="ko-KR" altLang="en-US" sz="1100" dirty="0"/>
              <a:t>이러한 공격의 종교적 성격과 역내 이슬람 급진주의의 광범위한 부상을 지적했으며</a:t>
            </a:r>
            <a:r>
              <a:rPr lang="en-US" altLang="ko-KR" sz="1100" dirty="0"/>
              <a:t>, EU</a:t>
            </a:r>
            <a:r>
              <a:rPr lang="ko-KR" altLang="en-US" sz="1100" dirty="0"/>
              <a:t>가 </a:t>
            </a:r>
            <a:r>
              <a:rPr lang="en-US" altLang="ko-KR" sz="1100" dirty="0" err="1"/>
              <a:t>FoRB</a:t>
            </a:r>
            <a:r>
              <a:rPr lang="en-US" altLang="ko-KR" sz="1100" dirty="0"/>
              <a:t>(</a:t>
            </a:r>
            <a:r>
              <a:rPr lang="ko-KR" altLang="en-US" sz="1100" dirty="0"/>
              <a:t>종교와 신앙의 자유</a:t>
            </a:r>
            <a:r>
              <a:rPr lang="en-US" altLang="ko-KR" sz="1100" dirty="0"/>
              <a:t>) </a:t>
            </a:r>
            <a:r>
              <a:rPr lang="ko-KR" altLang="en-US" sz="1100" dirty="0"/>
              <a:t>조치를 강화할 것을 촉구했습니다</a:t>
            </a:r>
            <a:r>
              <a:rPr lang="en-US" altLang="ko-KR" sz="1100" dirty="0"/>
              <a:t>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n-US" altLang="ko-KR" sz="1100" b="1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EU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의회는 콩고민주공화국의 인권 침해를 조사하기 위한 국제 조사위원회 설립을 지지했습니다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(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이는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어라이즈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아프리카 캠페인과 매우 밀접한 관련이 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).</a:t>
            </a: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DE19A696-E71E-E77B-F623-95CBC4870E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82335" y="1913819"/>
            <a:ext cx="3746237" cy="266156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3D47F4B-72D3-80CA-9EC1-F59B65C12D49}"/>
              </a:ext>
            </a:extLst>
          </p:cNvPr>
          <p:cNvSpPr txBox="1"/>
          <p:nvPr/>
        </p:nvSpPr>
        <p:spPr>
          <a:xfrm>
            <a:off x="1112603" y="5559181"/>
            <a:ext cx="6344384" cy="600164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하나님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EU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가 공고민주공화국의 실체를 인정하고 종교의 자유와 콩고인의 안전을 주장하는 결의안을 채택하게 하심을 감사합니다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이를 통해 국제사회가 폭력에 노출된 콩고 교회를 돕는 구체적인 행동에 참여할 수 있는 길을 열어 </a:t>
            </a:r>
            <a:r>
              <a:rPr lang="ko-KR" altLang="en-US" sz="1100" kern="100" dirty="0" err="1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주옵소서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D6E323-AC8F-A6C1-9279-9A19ED41D019}"/>
              </a:ext>
            </a:extLst>
          </p:cNvPr>
          <p:cNvSpPr txBox="1"/>
          <p:nvPr/>
        </p:nvSpPr>
        <p:spPr>
          <a:xfrm>
            <a:off x="1285592" y="1652107"/>
            <a:ext cx="599051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solidFill>
                  <a:srgbClr val="0070C0"/>
                </a:solidFill>
              </a:rPr>
              <a:t>어제 유럽의회가 “콩고민주공화국의 기독교인에 대한 표적 공격 </a:t>
            </a:r>
            <a:r>
              <a:rPr lang="en-US" altLang="ko-KR" sz="1100" dirty="0">
                <a:solidFill>
                  <a:srgbClr val="0070C0"/>
                </a:solidFill>
              </a:rPr>
              <a:t>- </a:t>
            </a:r>
            <a:r>
              <a:rPr lang="ko-KR" altLang="en-US" sz="1100" dirty="0">
                <a:solidFill>
                  <a:srgbClr val="0070C0"/>
                </a:solidFill>
              </a:rPr>
              <a:t>종교의 자유와 안전 </a:t>
            </a:r>
            <a:r>
              <a:rPr lang="ko-KR" altLang="en-US" sz="1100" dirty="0" err="1">
                <a:solidFill>
                  <a:srgbClr val="0070C0"/>
                </a:solidFill>
              </a:rPr>
              <a:t>수호”에</a:t>
            </a:r>
            <a:r>
              <a:rPr lang="ko-KR" altLang="en-US" sz="1100" dirty="0">
                <a:solidFill>
                  <a:srgbClr val="0070C0"/>
                </a:solidFill>
              </a:rPr>
              <a:t> 관한 결의안을 채택한 것을 매우 고무적으로 생각합니다</a:t>
            </a:r>
            <a:r>
              <a:rPr lang="en-US" altLang="ko-KR" sz="1100" dirty="0">
                <a:solidFill>
                  <a:srgbClr val="0070C0"/>
                </a:solidFill>
              </a:rPr>
              <a:t>. </a:t>
            </a:r>
            <a:r>
              <a:rPr lang="ko-KR" altLang="en-US" sz="1100" dirty="0">
                <a:solidFill>
                  <a:srgbClr val="0070C0"/>
                </a:solidFill>
              </a:rPr>
              <a:t>오픈도어는 공개 토론과 결의안 문안 작성에 크게 기여했습니다</a:t>
            </a:r>
            <a:r>
              <a:rPr lang="en-US" altLang="ko-KR" sz="1100" dirty="0">
                <a:solidFill>
                  <a:srgbClr val="0070C0"/>
                </a:solidFill>
              </a:rPr>
              <a:t>. </a:t>
            </a:r>
            <a:endParaRPr lang="ko-KR" altLang="en-US" sz="1100" dirty="0">
              <a:solidFill>
                <a:srgbClr val="0070C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E893B7-4398-7FDC-9FDF-11A84F72FF9F}"/>
              </a:ext>
            </a:extLst>
          </p:cNvPr>
          <p:cNvSpPr txBox="1"/>
          <p:nvPr/>
        </p:nvSpPr>
        <p:spPr>
          <a:xfrm>
            <a:off x="7674436" y="4707802"/>
            <a:ext cx="3746237" cy="144655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kern="10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폭력을 피해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고향을 떠난 아프리카 기독교 난민들을 위해 기도합니다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이슬람 무장단체들로 부터 안전하게 보호하여 주시고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때를 따라 돕는 주님의 손길을 날마다 체험하게 </a:t>
            </a:r>
            <a:r>
              <a:rPr lang="ko-KR" altLang="en-US" sz="1100" kern="100" dirty="0" err="1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하옵소서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!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각국 정부의 치안이 안정적으로 관리되게 하셔서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가해자들에 대한 적절한 처벌과 규제가 이루어지고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 땅에 평화를 회복시켜 주시고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안전하게 집으로 돌아갈 수 있는 길을 열어 </a:t>
            </a:r>
            <a:r>
              <a:rPr lang="ko-KR" altLang="en-US" sz="1100" kern="100" dirty="0" err="1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주옵소서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! </a:t>
            </a:r>
          </a:p>
        </p:txBody>
      </p:sp>
    </p:spTree>
    <p:extLst>
      <p:ext uri="{BB962C8B-B14F-4D97-AF65-F5344CB8AC3E}">
        <p14:creationId xmlns:p14="http://schemas.microsoft.com/office/powerpoint/2010/main" val="29436854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734F57-54FD-C4CB-BFFC-9CBF075FD94B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이란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sz="1800" dirty="0">
                <a:ea typeface="맑은 고딕"/>
              </a:rPr>
              <a:t>소외된 이들에게 다가가는 기도</a:t>
            </a:r>
            <a:endParaRPr lang="en-US" altLang="ko-KR" sz="1800" dirty="0"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535D84-B5FC-EDD5-E7A0-FDAA70534AE8}"/>
              </a:ext>
            </a:extLst>
          </p:cNvPr>
          <p:cNvSpPr txBox="1"/>
          <p:nvPr/>
        </p:nvSpPr>
        <p:spPr>
          <a:xfrm>
            <a:off x="1127138" y="1609545"/>
            <a:ext cx="7002871" cy="2616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[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아미르는 이란을 떠나 제삼국 난민촌에 거주하고 있는 이란 기독교인입니다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.]</a:t>
            </a:r>
            <a:endParaRPr lang="ko-KR" altLang="en-US" sz="1100" dirty="0">
              <a:solidFill>
                <a:srgbClr val="0070C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205101D-7E0D-E25D-A05A-B117D577CD3B}"/>
              </a:ext>
            </a:extLst>
          </p:cNvPr>
          <p:cNvSpPr txBox="1"/>
          <p:nvPr/>
        </p:nvSpPr>
        <p:spPr>
          <a:xfrm>
            <a:off x="1147746" y="1914193"/>
            <a:ext cx="5624245" cy="36471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음식은 몸을 지탱할 만큼 거의 충분하지 않고 장소는 불결합니다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. 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혹독한 겨울에는 마당이 폐쇄되어 난민들은 신선한 공기가 거의 없는 혼잡하고 불결한 공간에 갇혀 지냅니다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. 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하지만 아미르는 이 어둠 속에서도 목적을 발견합니다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.“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저는 할 수 있을 때마다 예수님을 전합니다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.”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라고 그는 결연한 표정으로 말합니다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. "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여기 사람들은 대부분 무슬림입니다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. 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일부는 듣고 싶어 하지 않지만 몇몇은 믿습니다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! 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기회가 되면 함께 성경을 읽기도 합니다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.“</a:t>
            </a:r>
          </a:p>
          <a:p>
            <a:pPr algn="just"/>
            <a:endParaRPr lang="en-US" altLang="ko-KR" sz="1100" b="0" i="0" dirty="0">
              <a:solidFill>
                <a:srgbClr val="222222"/>
              </a:solidFill>
              <a:effectLst/>
              <a:latin typeface="NotoSansKR-Regular"/>
            </a:endParaRPr>
          </a:p>
          <a:p>
            <a:pPr algn="just"/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난민들 중에는 그리스도를 영접한 이란인들도 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다른 사람들은 호기심을 갖고 질문하고 찾습니다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하지만 최근에는 상황이 더 어려워졌습니다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"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라마단이 시작되면서 많은 사람들이 이전보다 더 많이 금식하고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나마즈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(</a:t>
            </a:r>
            <a:r>
              <a:rPr lang="en-US" altLang="ko-KR" sz="1100" b="0" i="1" dirty="0">
                <a:solidFill>
                  <a:srgbClr val="242424"/>
                </a:solidFill>
                <a:effectLst/>
                <a:latin typeface="inherit"/>
                <a:ea typeface="Malgun Gothic" panose="020B0503020000020004" pitchFamily="50" charset="-127"/>
              </a:rPr>
              <a:t>Namaz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)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기도를 하고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꾸란을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읽고 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 모든 것이 새 신자들을 더 고립되게 만듭니다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."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라고 아미르가 말합니다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"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그들은 예전의 삶을 기억합니다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심지어 어떤 사람들은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'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우리가 틀렸으면 어떡하지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?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다시 돌아가야 하는 건 아닐까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?"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아미르는 그들의 두려움을 이해합니다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그 역시 비슷한 생각과 씨름한 적이 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하지만 그들에게 예수님 안에서 찾은 것을 상기시킵니다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"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저는 그들에게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'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우리는 사람들 때문에 이슬람을 떠난 것이 아니라 진리를 찾았기 때문에 떠난 것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'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이라고 말합니다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  <a:p>
            <a:pPr algn="just"/>
            <a:endParaRPr lang="en-US" altLang="ko-KR" sz="1100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아미르는 새 신자들이 불확실한 상황 속에서도 예수님을 함께 붙잡을 수 있도록 계속 격려하고 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“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우리는 기도가 필요합니다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새 신자들이 흔들리지 않고 믿음에 굳건히 설수 있도록 기도해 주세요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제가 이란으로 다시 보내지지 않도록 기도해 주세요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그리고 이곳의 무슬림들이 예수님을 선지자로만 보지 않고 그들을 사랑하는 구세주로 볼 수 있도록 기도해 주세요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."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CE964D75-774A-3907-EA90-4A807F8A22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45441" y="1590894"/>
            <a:ext cx="4501649" cy="30011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8DF7236-1D46-AD7A-EA7C-83DDFD532568}"/>
              </a:ext>
            </a:extLst>
          </p:cNvPr>
          <p:cNvSpPr txBox="1"/>
          <p:nvPr/>
        </p:nvSpPr>
        <p:spPr>
          <a:xfrm>
            <a:off x="1084892" y="5587805"/>
            <a:ext cx="5687096" cy="600164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bg1"/>
                </a:solidFill>
              </a:rPr>
              <a:t>신앙 때문에 박해를 당할 수 있는 이란으로 송환될 위험에 처한 아미르와 다른 기독교 난민들을 위해 기도합니다</a:t>
            </a:r>
            <a:r>
              <a:rPr lang="en-US" altLang="ko-KR" sz="1100" dirty="0">
                <a:solidFill>
                  <a:schemeClr val="bg1"/>
                </a:solidFill>
              </a:rPr>
              <a:t>. </a:t>
            </a:r>
            <a:r>
              <a:rPr lang="ko-KR" altLang="en-US" sz="1100" dirty="0">
                <a:solidFill>
                  <a:schemeClr val="bg1"/>
                </a:solidFill>
              </a:rPr>
              <a:t>주님께서 그들의 안전을 위해 문을 열어 주시고 기다리는 동안 용기와 평안을 주시도록 기도합니다</a:t>
            </a:r>
            <a:r>
              <a:rPr lang="en-US" altLang="ko-KR" sz="11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E45ABF4-8500-997D-53E7-575DE96480F4}"/>
              </a:ext>
            </a:extLst>
          </p:cNvPr>
          <p:cNvSpPr txBox="1"/>
          <p:nvPr/>
        </p:nvSpPr>
        <p:spPr>
          <a:xfrm>
            <a:off x="6945441" y="4644925"/>
            <a:ext cx="4501648" cy="1785104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bg1"/>
                </a:solidFill>
              </a:rPr>
              <a:t>수용소에 있는 새 신자들</a:t>
            </a:r>
            <a:r>
              <a:rPr lang="en-US" altLang="ko-KR" sz="1100" dirty="0">
                <a:solidFill>
                  <a:schemeClr val="bg1"/>
                </a:solidFill>
              </a:rPr>
              <a:t>, </a:t>
            </a:r>
            <a:r>
              <a:rPr lang="ko-KR" altLang="en-US" sz="1100" dirty="0">
                <a:solidFill>
                  <a:schemeClr val="bg1"/>
                </a:solidFill>
              </a:rPr>
              <a:t>최근에 예수님을 만나 두려움과 의심과 싸우고 있는 신자들을 위해 기도합니다</a:t>
            </a:r>
            <a:r>
              <a:rPr lang="en-US" altLang="ko-KR" sz="1100" dirty="0">
                <a:solidFill>
                  <a:schemeClr val="bg1"/>
                </a:solidFill>
              </a:rPr>
              <a:t>. </a:t>
            </a:r>
            <a:r>
              <a:rPr lang="ko-KR" altLang="en-US" sz="1100" dirty="0">
                <a:solidFill>
                  <a:schemeClr val="bg1"/>
                </a:solidFill>
              </a:rPr>
              <a:t>하나님의 사랑과 진리를 기억할 수 있도록 지혜를 주시기를 기도합니다</a:t>
            </a:r>
            <a:r>
              <a:rPr lang="en-US" altLang="ko-KR" sz="1100" dirty="0">
                <a:solidFill>
                  <a:schemeClr val="bg1"/>
                </a:solidFill>
              </a:rPr>
              <a:t>. </a:t>
            </a:r>
            <a:r>
              <a:rPr lang="ko-KR" altLang="en-US" sz="1100" dirty="0">
                <a:solidFill>
                  <a:schemeClr val="bg1"/>
                </a:solidFill>
              </a:rPr>
              <a:t>또한 성령님을 통해 믿음을 굳게 붙잡고 예수님과 동행하는 가운데 더욱 강해지도록 기도합니다</a:t>
            </a:r>
            <a:r>
              <a:rPr lang="en-US" altLang="ko-KR" sz="1100" dirty="0">
                <a:solidFill>
                  <a:schemeClr val="bg1"/>
                </a:solidFill>
              </a:rPr>
              <a:t>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bg1"/>
                </a:solidFill>
              </a:rPr>
              <a:t>수용소 안팎의 무슬림들을 위해 기도합니다</a:t>
            </a:r>
            <a:r>
              <a:rPr lang="en-US" altLang="ko-KR" sz="1100" dirty="0">
                <a:solidFill>
                  <a:schemeClr val="bg1"/>
                </a:solidFill>
              </a:rPr>
              <a:t>. </a:t>
            </a:r>
            <a:r>
              <a:rPr lang="ko-KR" altLang="en-US" sz="1100" dirty="0">
                <a:solidFill>
                  <a:schemeClr val="bg1"/>
                </a:solidFill>
              </a:rPr>
              <a:t>꿈과 환상을 통해 예수님을 만나게 하시고</a:t>
            </a:r>
            <a:r>
              <a:rPr lang="en-US" altLang="ko-KR" sz="1100" dirty="0">
                <a:solidFill>
                  <a:schemeClr val="bg1"/>
                </a:solidFill>
              </a:rPr>
              <a:t>, </a:t>
            </a:r>
            <a:r>
              <a:rPr lang="ko-KR" altLang="en-US" sz="1100" dirty="0">
                <a:solidFill>
                  <a:schemeClr val="bg1"/>
                </a:solidFill>
              </a:rPr>
              <a:t>구원은 자신이 쟁취해야 하는 것이 아니라 예수님을 통한 은혜의 선물임을 보여주시도록 기도합니다</a:t>
            </a:r>
            <a:r>
              <a:rPr lang="en-US" altLang="ko-KR" sz="1100" dirty="0">
                <a:solidFill>
                  <a:schemeClr val="bg1"/>
                </a:solidFill>
              </a:rPr>
              <a:t>. </a:t>
            </a:r>
            <a:r>
              <a:rPr lang="ko-KR" altLang="en-US" sz="1100" dirty="0">
                <a:solidFill>
                  <a:schemeClr val="bg1"/>
                </a:solidFill>
              </a:rPr>
              <a:t>또한 무슬림들의 마음이 부드러워지고 하나님의 사랑에 이끌리도록 기도합니다</a:t>
            </a:r>
            <a:r>
              <a:rPr lang="en-US" altLang="ko-KR" sz="1100" dirty="0">
                <a:solidFill>
                  <a:schemeClr val="bg1"/>
                </a:solidFill>
              </a:rPr>
              <a:t>.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0454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BD94C2-7064-4247-E2EE-AD74237E0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FCBE38D3-31D2-A4AE-F867-803555C1AE91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397072D-7A23-58E6-BCF2-4E094CDEACDE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30222601-4059-5A2C-A510-D224E9384C9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4A850442-0807-A0D3-A944-AB32031DE89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CE170990-D1F0-E656-A44A-2D43B14835CC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681CAF19-C8D0-6F48-C835-1A6DEEBE993D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AD7F3FE4-1854-F3A9-3786-9A689119BC11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5D296C06-C054-FD24-8886-EE90B3504D3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453ED4C6-CE83-4B37-2212-CB7AA9332FB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A54FBE5-CD0A-94BA-36C5-E50D094D401E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아라비아반도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sz="1800" dirty="0"/>
              <a:t>예수님을 따르는 대가</a:t>
            </a:r>
            <a:endParaRPr lang="en-US" altLang="ko-KR" sz="1800" dirty="0">
              <a:ea typeface="맑은 고딕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DB4111-1C28-AE04-0F53-2AC03DB903CB}"/>
              </a:ext>
            </a:extLst>
          </p:cNvPr>
          <p:cNvSpPr txBox="1"/>
          <p:nvPr/>
        </p:nvSpPr>
        <p:spPr>
          <a:xfrm>
            <a:off x="1213161" y="1597260"/>
            <a:ext cx="5323440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100" dirty="0"/>
              <a:t>디나르*는 예수님을 따르는 데 대가가 따를 것이라는 것을 항상 알고 있었지만</a:t>
            </a:r>
            <a:r>
              <a:rPr lang="en-US" altLang="ko-KR" sz="1100" dirty="0"/>
              <a:t>, </a:t>
            </a:r>
            <a:r>
              <a:rPr lang="ko-KR" altLang="en-US" sz="1100" dirty="0"/>
              <a:t>모든 것을 잃을 </a:t>
            </a:r>
            <a:r>
              <a:rPr lang="ko-KR" altLang="en-US" sz="1100" dirty="0" err="1"/>
              <a:t>것이라고는</a:t>
            </a:r>
            <a:r>
              <a:rPr lang="ko-KR" altLang="en-US" sz="1100" dirty="0"/>
              <a:t> 생각하지 못했습니다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독실한 무슬림 가정에서 자란 그는 수년 동안 기독교의 진리와 몰래 씨름했습니다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마침내 그리스도께 자신의 삶을 맡겼을 때</a:t>
            </a:r>
            <a:r>
              <a:rPr lang="en-US" altLang="ko-KR" sz="1100" dirty="0"/>
              <a:t>, </a:t>
            </a:r>
            <a:r>
              <a:rPr lang="ko-KR" altLang="en-US" sz="1100" dirty="0"/>
              <a:t>그의 삶은 풍비박산이 났습니다</a:t>
            </a:r>
            <a:r>
              <a:rPr lang="en-US" altLang="ko-KR" sz="1100" dirty="0"/>
              <a:t>. 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/>
              <a:t>부모님은 분노했습니다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종교적 신념이 깊었던 아버지는 수치심을 느꼈습니다</a:t>
            </a:r>
            <a:r>
              <a:rPr lang="en-US" altLang="ko-KR" sz="1100" dirty="0"/>
              <a:t>. “</a:t>
            </a:r>
            <a:r>
              <a:rPr lang="ko-KR" altLang="en-US" sz="1100" dirty="0"/>
              <a:t>넌 더 이상 내 아들이 아니야</a:t>
            </a:r>
            <a:r>
              <a:rPr lang="en-US" altLang="ko-KR" sz="1100" dirty="0"/>
              <a:t>!” </a:t>
            </a:r>
            <a:r>
              <a:rPr lang="ko-KR" altLang="en-US" sz="1100" dirty="0"/>
              <a:t>아버지는 분노에 찬 목소리로 침까지 </a:t>
            </a:r>
            <a:r>
              <a:rPr lang="ko-KR" altLang="en-US" sz="1100" dirty="0" err="1"/>
              <a:t>뱉었습니다</a:t>
            </a:r>
            <a:r>
              <a:rPr lang="en-US" altLang="ko-KR" sz="1100" dirty="0"/>
              <a:t>. “</a:t>
            </a:r>
            <a:r>
              <a:rPr lang="ko-KR" altLang="en-US" sz="1100" dirty="0"/>
              <a:t>죽일 놈 같으니</a:t>
            </a:r>
            <a:r>
              <a:rPr lang="en-US" altLang="ko-KR" sz="1100" dirty="0"/>
              <a:t>. </a:t>
            </a:r>
            <a:r>
              <a:rPr lang="ko-KR" altLang="en-US" sz="1100" dirty="0"/>
              <a:t>네가 기독교인으로 사는 것보다 차라리 죽는 게 나아</a:t>
            </a:r>
            <a:r>
              <a:rPr lang="en-US" altLang="ko-KR" sz="1100" dirty="0"/>
              <a:t>!” </a:t>
            </a:r>
            <a:r>
              <a:rPr lang="ko-KR" altLang="en-US" sz="1100" dirty="0"/>
              <a:t>그 말은 깊은 상처를 남겼지만 고통은 거기서 끝나지 않았습니다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가족은 그에게 신분증을 주지 않아 독립적으로 생활하는 것이 거의 불가능했습니다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그들은 라마단 기간에 금식할 것을 강요하며 매일 </a:t>
            </a:r>
            <a:r>
              <a:rPr lang="ko-KR" altLang="en-US" sz="1100" dirty="0" err="1"/>
              <a:t>꾸란과</a:t>
            </a:r>
            <a:r>
              <a:rPr lang="ko-KR" altLang="en-US" sz="1100" dirty="0"/>
              <a:t> </a:t>
            </a:r>
            <a:r>
              <a:rPr lang="ko-KR" altLang="en-US" sz="1100" dirty="0" err="1"/>
              <a:t>하디스를</a:t>
            </a:r>
            <a:r>
              <a:rPr lang="ko-KR" altLang="en-US" sz="1100" dirty="0"/>
              <a:t> 듣도록 강요했습니다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그들은 디나르의 마음을 꺾어 ‘다시 돌아오게’ 하려고 했지만 디나르의 마음은 그리스도께 있었습니다</a:t>
            </a:r>
            <a:r>
              <a:rPr lang="en-US" altLang="ko-KR" sz="1100" dirty="0"/>
              <a:t>. 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/>
              <a:t>현재 디나르는 혼자입니다</a:t>
            </a:r>
            <a:r>
              <a:rPr lang="en-US" altLang="ko-KR" sz="1100" dirty="0"/>
              <a:t>. </a:t>
            </a:r>
            <a:r>
              <a:rPr lang="ko-KR" altLang="en-US" sz="1100" dirty="0"/>
              <a:t>갈 곳도</a:t>
            </a:r>
            <a:r>
              <a:rPr lang="en-US" altLang="ko-KR" sz="1100" dirty="0"/>
              <a:t>, </a:t>
            </a:r>
            <a:r>
              <a:rPr lang="ko-KR" altLang="en-US" sz="1100" dirty="0"/>
              <a:t>돈도</a:t>
            </a:r>
            <a:r>
              <a:rPr lang="en-US" altLang="ko-KR" sz="1100" dirty="0"/>
              <a:t>, </a:t>
            </a:r>
            <a:r>
              <a:rPr lang="ko-KR" altLang="en-US" sz="1100" dirty="0"/>
              <a:t>법적 신분도 없습니다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두려움이 그림자처럼 따라다니고 거절의 무게가 그의 영혼을 짓누릅니다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이미 신앙 때문에 감옥에 갇힌 적도 있는 그는 이제 정말 혼자입니다</a:t>
            </a:r>
            <a:r>
              <a:rPr lang="en-US" altLang="ko-KR" sz="1100" dirty="0"/>
              <a:t>. </a:t>
            </a:r>
            <a:r>
              <a:rPr lang="ko-KR" altLang="en-US" sz="1100" dirty="0"/>
              <a:t>하지만 디나르는 고통 속에서도 희망을 버리지 않습니다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용기를 얻은 디나르는 하나님께서 자신을 지탱해 주실 것을 믿고 이 시간을 말씀 속으로 더 깊이 들어가기로 결심합니다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그는 가족과의 화해를 갈망하지만 방법을 알지 못합니다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또한 자신의 마음속에 쓴 뿌리가 내릴까 봐 두려워합니다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디나르는 자신을 거부하고 위협한 가족들을 진정으로 용서할 수 있을까요</a:t>
            </a:r>
            <a:r>
              <a:rPr lang="en-US" altLang="ko-KR" sz="1100" dirty="0"/>
              <a:t>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F8B307-65BC-0405-56DD-AFF0C1C26303}"/>
              </a:ext>
            </a:extLst>
          </p:cNvPr>
          <p:cNvSpPr txBox="1"/>
          <p:nvPr/>
        </p:nvSpPr>
        <p:spPr>
          <a:xfrm>
            <a:off x="1213161" y="5573685"/>
            <a:ext cx="5323437" cy="600164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bg1"/>
                </a:solidFill>
              </a:rPr>
              <a:t>하나님</a:t>
            </a:r>
            <a:r>
              <a:rPr lang="en-US" altLang="ko-KR" sz="1100" dirty="0">
                <a:solidFill>
                  <a:schemeClr val="bg1"/>
                </a:solidFill>
              </a:rPr>
              <a:t>,</a:t>
            </a:r>
            <a:r>
              <a:rPr lang="ko-KR" altLang="en-US" sz="1100" dirty="0">
                <a:solidFill>
                  <a:schemeClr val="bg1"/>
                </a:solidFill>
              </a:rPr>
              <a:t> 디나르의 필요를 채워 </a:t>
            </a:r>
            <a:r>
              <a:rPr lang="ko-KR" altLang="en-US" sz="1100" dirty="0" err="1">
                <a:solidFill>
                  <a:schemeClr val="bg1"/>
                </a:solidFill>
              </a:rPr>
              <a:t>주옵소서</a:t>
            </a:r>
            <a:r>
              <a:rPr lang="en-US" altLang="ko-KR" sz="1100" dirty="0">
                <a:solidFill>
                  <a:schemeClr val="bg1"/>
                </a:solidFill>
              </a:rPr>
              <a:t>! </a:t>
            </a:r>
            <a:r>
              <a:rPr lang="ko-KR" altLang="en-US" sz="1100" dirty="0">
                <a:solidFill>
                  <a:schemeClr val="bg1"/>
                </a:solidFill>
              </a:rPr>
              <a:t>쉼터와 음식</a:t>
            </a:r>
            <a:r>
              <a:rPr lang="en-US" altLang="ko-KR" sz="1100" dirty="0">
                <a:solidFill>
                  <a:schemeClr val="bg1"/>
                </a:solidFill>
              </a:rPr>
              <a:t>, </a:t>
            </a:r>
            <a:r>
              <a:rPr lang="ko-KR" altLang="en-US" sz="1100" dirty="0">
                <a:solidFill>
                  <a:schemeClr val="bg1"/>
                </a:solidFill>
              </a:rPr>
              <a:t>그리고 그를 지지하는 기독교 공동체를 허락해 주시기를 기도합니다</a:t>
            </a:r>
            <a:r>
              <a:rPr lang="en-US" altLang="ko-KR" sz="1100" dirty="0">
                <a:solidFill>
                  <a:schemeClr val="bg1"/>
                </a:solidFill>
              </a:rPr>
              <a:t>. </a:t>
            </a:r>
            <a:r>
              <a:rPr lang="ko-KR" altLang="en-US" sz="1100" dirty="0">
                <a:solidFill>
                  <a:schemeClr val="bg1"/>
                </a:solidFill>
              </a:rPr>
              <a:t>주님께서 그를 위험으로 부터 보호하시고 안전한 길로 인도해 </a:t>
            </a:r>
            <a:r>
              <a:rPr lang="ko-KR" altLang="en-US" sz="1100" dirty="0" err="1">
                <a:solidFill>
                  <a:schemeClr val="bg1"/>
                </a:solidFill>
              </a:rPr>
              <a:t>주옵소서</a:t>
            </a:r>
            <a:r>
              <a:rPr lang="en-US" altLang="ko-KR" sz="1100" dirty="0">
                <a:solidFill>
                  <a:schemeClr val="bg1"/>
                </a:solidFill>
              </a:rPr>
              <a:t>!</a:t>
            </a:r>
          </a:p>
        </p:txBody>
      </p:sp>
      <p:pic>
        <p:nvPicPr>
          <p:cNvPr id="7" name="그림 6">
            <a:hlinkClick r:id="rId5"/>
            <a:extLst>
              <a:ext uri="{FF2B5EF4-FFF2-40B4-BE49-F238E27FC236}">
                <a16:creationId xmlns:a16="http://schemas.microsoft.com/office/drawing/2014/main" id="{9898AAEA-3648-241E-6040-09608F67A6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72403" y="1622622"/>
            <a:ext cx="4797229" cy="293188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BB5F2C4-1446-C369-70BE-2E574781044D}"/>
              </a:ext>
            </a:extLst>
          </p:cNvPr>
          <p:cNvSpPr txBox="1"/>
          <p:nvPr/>
        </p:nvSpPr>
        <p:spPr>
          <a:xfrm>
            <a:off x="6672403" y="4721035"/>
            <a:ext cx="4807636" cy="144655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bg1"/>
                </a:solidFill>
              </a:rPr>
              <a:t>이 고난의 시기에도 디나르의 믿음이 흔들리지 않도록 기도합니다</a:t>
            </a:r>
            <a:r>
              <a:rPr lang="en-US" altLang="ko-KR" sz="1100" dirty="0">
                <a:solidFill>
                  <a:schemeClr val="bg1"/>
                </a:solidFill>
              </a:rPr>
              <a:t>. </a:t>
            </a:r>
            <a:r>
              <a:rPr lang="ko-KR" altLang="en-US" sz="1100" dirty="0">
                <a:solidFill>
                  <a:schemeClr val="bg1"/>
                </a:solidFill>
              </a:rPr>
              <a:t>말씀 안에서 더 깊이 성장하고 성령의 능력을 힘입어 그리스도 안에서 굳건히 설 수 있도록 기도합니다</a:t>
            </a:r>
            <a:r>
              <a:rPr lang="en-US" altLang="ko-KR" sz="1100" dirty="0">
                <a:solidFill>
                  <a:schemeClr val="bg1"/>
                </a:solidFill>
              </a:rPr>
              <a:t>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bg1"/>
                </a:solidFill>
              </a:rPr>
              <a:t>디나르가 가족들의 거절과 핍박을 용서할 수 있도록 기도합니다</a:t>
            </a:r>
            <a:r>
              <a:rPr lang="en-US" altLang="ko-KR" sz="1100" dirty="0">
                <a:solidFill>
                  <a:schemeClr val="bg1"/>
                </a:solidFill>
              </a:rPr>
              <a:t>. </a:t>
            </a:r>
            <a:r>
              <a:rPr lang="ko-KR" altLang="en-US" sz="1100" dirty="0">
                <a:solidFill>
                  <a:schemeClr val="bg1"/>
                </a:solidFill>
              </a:rPr>
              <a:t>가족들의 마음을 부드럽게 하시고</a:t>
            </a:r>
            <a:r>
              <a:rPr lang="en-US" altLang="ko-KR" sz="1100" dirty="0">
                <a:solidFill>
                  <a:schemeClr val="bg1"/>
                </a:solidFill>
              </a:rPr>
              <a:t>, </a:t>
            </a:r>
            <a:r>
              <a:rPr lang="ko-KR" altLang="en-US" sz="1100" dirty="0">
                <a:solidFill>
                  <a:schemeClr val="bg1"/>
                </a:solidFill>
              </a:rPr>
              <a:t>하나님의 시간에 그들의 관계에 치유와 회복을 가져다 주시도록 기도합니다</a:t>
            </a:r>
            <a:r>
              <a:rPr lang="en-US" altLang="ko-KR" sz="1100" dirty="0">
                <a:solidFill>
                  <a:schemeClr val="bg1"/>
                </a:solidFill>
              </a:rPr>
              <a:t>. </a:t>
            </a:r>
            <a:r>
              <a:rPr lang="ko-KR" altLang="en-US" sz="1100" dirty="0">
                <a:solidFill>
                  <a:schemeClr val="bg1"/>
                </a:solidFill>
              </a:rPr>
              <a:t>주님께서 디나르의 피난처와 힘이 되어 주시고</a:t>
            </a:r>
            <a:r>
              <a:rPr lang="en-US" altLang="ko-KR" sz="1100" dirty="0">
                <a:solidFill>
                  <a:schemeClr val="bg1"/>
                </a:solidFill>
              </a:rPr>
              <a:t>, </a:t>
            </a:r>
            <a:r>
              <a:rPr lang="ko-KR" altLang="en-US" sz="1100" dirty="0">
                <a:solidFill>
                  <a:schemeClr val="bg1"/>
                </a:solidFill>
              </a:rPr>
              <a:t>그의 고통을 하나님의 영광을 위한 간증으로 바꾸어 주시기를 기도합니다</a:t>
            </a:r>
            <a:r>
              <a:rPr lang="en-US" altLang="ko-KR" sz="1100" dirty="0">
                <a:solidFill>
                  <a:schemeClr val="bg1"/>
                </a:solidFill>
              </a:rPr>
              <a:t>.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397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7FB0E1-BA86-3B2D-ACDA-82E140D66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6724EE7A-BFCF-39B1-C064-EFDCA02A709E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1957B939-A3CE-418C-33F4-26A3363E65D0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D3FAADAB-6ACF-D9D8-D1DF-5CCAE455453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9BA37B0-AE0E-8DAE-7CBD-C3899411DE0B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6172C551-080A-CE36-5675-1EECA53698CF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B8BE38D-4572-6505-4DCA-CF2ECBA54082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C214481E-3F57-CF83-F96B-C2249E975C50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044D7662-7546-4EE2-FF9A-AB7CFE93492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07D4CA96-3148-CC8C-2411-8C2170631FD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33AB469-EC5F-FD61-B35C-49E3A0C0665D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긴급기도요청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속임수의 베일</a:t>
            </a:r>
            <a:endParaRPr lang="en-US" altLang="ko-KR" sz="1800" dirty="0">
              <a:solidFill>
                <a:srgbClr val="0070C0"/>
              </a:solidFill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2E1300-16C2-F424-7A63-EBF36F0A67F5}"/>
              </a:ext>
            </a:extLst>
          </p:cNvPr>
          <p:cNvSpPr txBox="1"/>
          <p:nvPr/>
        </p:nvSpPr>
        <p:spPr>
          <a:xfrm>
            <a:off x="1161752" y="1891211"/>
            <a:ext cx="5174074" cy="263149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 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비극적이고 무분별한 폭력 행위가 긴 하루 일과를 마치고 집으로 돌아가던 기독교 여성들을 뒤흔들었습니다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여성 청소부들과 몇몇 다른 사람들을 태운 버스가 습격을 당한 것입니다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여성으로 위장한 공격자들은 승객들 사이에 섞여 적절한 순간을 기다렸다가 본심을 드러냈습니다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그런 다음 경고 없이 공격을 시작하여 승객들을 찌르고 산성 물질을 던지며 혼란과 고통을 남겼습니다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현재 이 여성 중 세 명이 응급실에 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  <a:p>
            <a:pPr algn="just"/>
            <a:endParaRPr lang="en-US" altLang="ko-KR" sz="1100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한 명은 산소호흡기를 하고 사투를 벌이고 있고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또 다른 여성은 칼에 찔린 것으로 보이는 상처를 입었으며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세 번째 여성은 아직 상태가 불투명합니다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아직 확인되지는 않았지만 한 명은 생존하지 못했을 수도 있다는 가슴 아픈 소식이 전해지고 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pPr algn="just"/>
            <a:endParaRPr lang="en-US" altLang="ko-KR" sz="1100" kern="100" dirty="0"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한편 의사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간호사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의료진 등 이들을 돌보는 사람들은 지쳐가고 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일부는 어제 아침부터 이 위기에 대응하느라 쉬지 못하고 일하고 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 비극을 치유하기 위해서는 힘과 인내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그리고 지혜가 필요합니다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703895EF-02B8-98EA-2D55-C73E083555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898" y="1756590"/>
            <a:ext cx="4149164" cy="276610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28D8011-ED47-EC64-120E-EDB02C67F10C}"/>
              </a:ext>
            </a:extLst>
          </p:cNvPr>
          <p:cNvSpPr txBox="1"/>
          <p:nvPr/>
        </p:nvSpPr>
        <p:spPr>
          <a:xfrm>
            <a:off x="974291" y="4926584"/>
            <a:ext cx="9706771" cy="1107996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치유와 보호를 위해 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-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하나님께서 부상자들을 회복시켜 주시고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더 이상의 피해로부터 보호해 주시고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슬픔에 잠긴 사람들에게 위로를 </a:t>
            </a:r>
            <a:r>
              <a:rPr lang="ko-KR" altLang="en-US" sz="1100" kern="100" dirty="0" err="1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주시길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기도합니다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하나님의 평화가 그들을 덮고 그들의 마음에서 두려움을 몰아 </a:t>
            </a:r>
            <a:r>
              <a:rPr lang="ko-KR" altLang="en-US" sz="1100" kern="100" dirty="0" err="1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내시실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기도합니다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힘과 인내를 위해 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-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 여성들을 돌보기 위해 지칠 줄 모르고 일하는 의료진에게 하나님의 능력이 함께 하시고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쉼의 시간을 허락하시며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일을 계속할 때 지혜와 긍휼로 채워 </a:t>
            </a:r>
            <a:r>
              <a:rPr lang="ko-KR" altLang="en-US" sz="1100" kern="100" dirty="0" err="1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주시길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기도합니다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하나님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두려움이 있는 곳에 평화를 내려 주소서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슬픔이 있는 곳에 주님의 임재를 허락 하소서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한 사람 한 사람을 주님의 손으로 만져 주시고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 고통의 시기에 주님의 사랑이 피난처가 되게 하소서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endParaRPr lang="en-US" altLang="ko-KR" sz="1100" kern="100" dirty="0">
              <a:solidFill>
                <a:schemeClr val="bg1"/>
              </a:solidFill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</p:txBody>
      </p:sp>
    </p:spTree>
    <p:extLst>
      <p:ext uri="{BB962C8B-B14F-4D97-AF65-F5344CB8AC3E}">
        <p14:creationId xmlns:p14="http://schemas.microsoft.com/office/powerpoint/2010/main" val="19901986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004" y="1054422"/>
            <a:ext cx="8016772" cy="394964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499"/>
              <a:t>박해 받는 교회를 위한 기도가 이 땅에 요원의 불길처럼 뜨겁게 일어나기를 기도합니다</a:t>
            </a:r>
            <a:r>
              <a:rPr lang="en-US" altLang="ko-KR" sz="1499"/>
              <a:t>.</a:t>
            </a:r>
            <a:endParaRPr lang="ko-KR" altLang="en-US" sz="1499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24000" y="1600845"/>
            <a:ext cx="3067109" cy="39496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050">
                <a:solidFill>
                  <a:schemeClr val="tx1"/>
                </a:solidFill>
              </a:rPr>
              <a:t>오픈도어 기도용사들을 위하여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1" y="1948540"/>
            <a:ext cx="3067110" cy="1561696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ko-KR" altLang="en-US" sz="1000" dirty="0"/>
              <a:t>오픈도어 </a:t>
            </a:r>
            <a:r>
              <a:rPr lang="en-US" altLang="ko-KR" sz="1000" dirty="0"/>
              <a:t>1,300</a:t>
            </a:r>
            <a:r>
              <a:rPr lang="ko-KR" altLang="en-US" sz="1000" dirty="0"/>
              <a:t>여 명의 사역자들이 </a:t>
            </a:r>
            <a:r>
              <a:rPr lang="ko-KR" altLang="en-US" sz="1000" dirty="0" err="1"/>
              <a:t>브라더</a:t>
            </a:r>
            <a:r>
              <a:rPr lang="ko-KR" altLang="en-US" sz="1000" dirty="0"/>
              <a:t> </a:t>
            </a:r>
            <a:r>
              <a:rPr lang="ko-KR" altLang="en-US" sz="1000" dirty="0" err="1"/>
              <a:t>앤드류의</a:t>
            </a:r>
            <a:r>
              <a:rPr lang="ko-KR" altLang="en-US" sz="1000" dirty="0"/>
              <a:t> 길을 따라 믿음과 용기를 잃지 않고</a:t>
            </a:r>
            <a:r>
              <a:rPr lang="en-US" altLang="ko-KR" sz="1000" dirty="0"/>
              <a:t>, </a:t>
            </a:r>
            <a:r>
              <a:rPr lang="ko-KR" altLang="en-US" sz="1000" dirty="0"/>
              <a:t>겸손하게 박해 받는 교회를 잘 섬길 수 있게 </a:t>
            </a:r>
            <a:r>
              <a:rPr lang="ko-KR" altLang="en-US" sz="1000" dirty="0" err="1"/>
              <a:t>하옵소서</a:t>
            </a:r>
            <a:r>
              <a:rPr lang="en-US" altLang="ko-KR" sz="1000" dirty="0"/>
              <a:t>! </a:t>
            </a:r>
            <a:r>
              <a:rPr lang="ko-KR" altLang="en-US" sz="1000" dirty="0"/>
              <a:t>예수의 제자의 길을 끝까지 걸어가게 </a:t>
            </a:r>
            <a:r>
              <a:rPr lang="ko-KR" altLang="en-US" sz="1000" dirty="0" err="1"/>
              <a:t>하옵소서</a:t>
            </a:r>
            <a:r>
              <a:rPr lang="en-US" altLang="ko-KR" sz="1000" dirty="0"/>
              <a:t>!</a:t>
            </a:r>
          </a:p>
          <a:p>
            <a:pPr marL="0" indent="0" algn="just">
              <a:buNone/>
            </a:pPr>
            <a:r>
              <a:rPr lang="ko-KR" altLang="en-US" sz="1000" dirty="0" err="1"/>
              <a:t>화요기도모임을</a:t>
            </a:r>
            <a:r>
              <a:rPr lang="ko-KR" altLang="en-US" sz="1000" dirty="0"/>
              <a:t> 지키는 기도용사들을 축복하시고</a:t>
            </a:r>
            <a:r>
              <a:rPr lang="en-US" altLang="ko-KR" sz="1000" dirty="0"/>
              <a:t>, </a:t>
            </a:r>
            <a:r>
              <a:rPr lang="ko-KR" altLang="en-US" sz="1000" dirty="0"/>
              <a:t>각 가정마다</a:t>
            </a:r>
            <a:r>
              <a:rPr lang="en-US" altLang="ko-KR" sz="1000" dirty="0"/>
              <a:t> </a:t>
            </a:r>
            <a:r>
              <a:rPr lang="ko-KR" altLang="en-US" sz="1000" dirty="0"/>
              <a:t>하나님의 부르심의 소망이 밝게 빛나게 하시고</a:t>
            </a:r>
            <a:r>
              <a:rPr lang="en-US" altLang="ko-KR" sz="1000" dirty="0"/>
              <a:t>, </a:t>
            </a:r>
            <a:r>
              <a:rPr lang="ko-KR" altLang="en-US" sz="1000" dirty="0"/>
              <a:t>부르짖는 간구를 들으시며</a:t>
            </a:r>
            <a:r>
              <a:rPr lang="en-US" altLang="ko-KR" sz="1000" dirty="0"/>
              <a:t>, </a:t>
            </a:r>
            <a:r>
              <a:rPr lang="ko-KR" altLang="en-US" sz="1000" dirty="0"/>
              <a:t>일평생 주님을 영화롭게 하는 거룩한 삶이 되게 </a:t>
            </a:r>
            <a:r>
              <a:rPr lang="ko-KR" altLang="en-US" sz="1000" dirty="0" err="1"/>
              <a:t>하옵소서</a:t>
            </a:r>
            <a:endParaRPr lang="en-US" altLang="ko-KR" sz="1000" dirty="0"/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5411" y="1600845"/>
            <a:ext cx="2635311" cy="394964"/>
          </a:xfrm>
        </p:spPr>
        <p:txBody>
          <a:bodyPr rtlCol="0">
            <a:noAutofit/>
          </a:bodyPr>
          <a:lstStyle/>
          <a:p>
            <a:r>
              <a:rPr lang="en-US" altLang="ko-KR" sz="1050" i="1" dirty="0">
                <a:solidFill>
                  <a:schemeClr val="tx1"/>
                </a:solidFill>
                <a:latin typeface="+mj-lt"/>
              </a:rPr>
              <a:t>WWL </a:t>
            </a:r>
            <a:r>
              <a:rPr lang="ko-KR" altLang="en-US" sz="1050" i="1" dirty="0">
                <a:solidFill>
                  <a:schemeClr val="tx1"/>
                </a:solidFill>
                <a:latin typeface="+mj-lt"/>
              </a:rPr>
              <a:t>지역설명회를 위하여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769791" y="1948540"/>
            <a:ext cx="2693194" cy="17107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ko-KR" altLang="en-US" sz="1000" dirty="0">
                <a:latin typeface="맑은 고딕"/>
                <a:ea typeface="맑은 고딕"/>
              </a:rPr>
              <a:t>지역을 순회하며</a:t>
            </a:r>
            <a:r>
              <a:rPr lang="en-US" altLang="ko-KR" sz="1000" dirty="0">
                <a:latin typeface="맑은 고딕"/>
                <a:ea typeface="맑은 고딕"/>
              </a:rPr>
              <a:t>, </a:t>
            </a:r>
            <a:r>
              <a:rPr lang="ko-KR" altLang="en-US" sz="1000" dirty="0" err="1">
                <a:latin typeface="맑은 고딕"/>
                <a:ea typeface="맑은 고딕"/>
              </a:rPr>
              <a:t>박해받는</a:t>
            </a:r>
            <a:r>
              <a:rPr lang="ko-KR" altLang="en-US" sz="1000" dirty="0">
                <a:latin typeface="맑은 고딕"/>
                <a:ea typeface="맑은 고딕"/>
              </a:rPr>
              <a:t> 교회와 성도들을 위한 기도가 계속됩니다</a:t>
            </a:r>
            <a:r>
              <a:rPr lang="en-US" altLang="ko-KR" sz="1000" dirty="0">
                <a:latin typeface="맑은 고딕"/>
                <a:ea typeface="맑은 고딕"/>
              </a:rPr>
              <a:t>. </a:t>
            </a:r>
          </a:p>
          <a:p>
            <a:pPr marL="0" indent="0" algn="just">
              <a:buNone/>
            </a:pPr>
            <a:r>
              <a:rPr lang="ko-KR" altLang="en-US" sz="1000" dirty="0">
                <a:latin typeface="맑은 고딕"/>
                <a:ea typeface="맑은 고딕"/>
              </a:rPr>
              <a:t>김제</a:t>
            </a:r>
            <a:r>
              <a:rPr lang="en-US" altLang="ko-KR" sz="1000" dirty="0">
                <a:latin typeface="맑은 고딕"/>
                <a:ea typeface="맑은 고딕"/>
              </a:rPr>
              <a:t>(4/24), </a:t>
            </a:r>
            <a:r>
              <a:rPr lang="ko-KR" altLang="en-US" sz="1000" dirty="0">
                <a:latin typeface="맑은 고딕"/>
                <a:ea typeface="맑은 고딕"/>
              </a:rPr>
              <a:t>대구</a:t>
            </a:r>
            <a:r>
              <a:rPr lang="en-US" altLang="ko-KR" sz="1000" dirty="0">
                <a:latin typeface="맑은 고딕"/>
                <a:ea typeface="맑은 고딕"/>
              </a:rPr>
              <a:t>(5/29), </a:t>
            </a:r>
            <a:r>
              <a:rPr lang="ko-KR" altLang="en-US" sz="1000" dirty="0">
                <a:latin typeface="맑은 고딕"/>
                <a:ea typeface="맑은 고딕"/>
              </a:rPr>
              <a:t>대전</a:t>
            </a:r>
            <a:r>
              <a:rPr lang="en-US" altLang="ko-KR" sz="1000" dirty="0">
                <a:latin typeface="맑은 고딕"/>
                <a:ea typeface="맑은 고딕"/>
              </a:rPr>
              <a:t>, </a:t>
            </a:r>
            <a:r>
              <a:rPr lang="ko-KR" altLang="en-US" sz="1000" dirty="0">
                <a:latin typeface="맑은 고딕"/>
                <a:ea typeface="맑은 고딕"/>
              </a:rPr>
              <a:t>광주</a:t>
            </a:r>
            <a:r>
              <a:rPr lang="en-US" altLang="ko-KR" sz="1000" dirty="0">
                <a:latin typeface="맑은 고딕"/>
                <a:ea typeface="맑은 고딕"/>
              </a:rPr>
              <a:t>(7/17), </a:t>
            </a:r>
            <a:r>
              <a:rPr lang="ko-KR" altLang="en-US" sz="1000" dirty="0">
                <a:latin typeface="맑은 고딕"/>
                <a:ea typeface="맑은 고딕"/>
              </a:rPr>
              <a:t>원주</a:t>
            </a:r>
            <a:r>
              <a:rPr lang="en-US" altLang="ko-KR" sz="1000" dirty="0">
                <a:latin typeface="맑은 고딕"/>
                <a:ea typeface="맑은 고딕"/>
              </a:rPr>
              <a:t>(9/25)</a:t>
            </a:r>
            <a:r>
              <a:rPr lang="ko-KR" altLang="en-US" sz="1000" dirty="0">
                <a:latin typeface="맑은 고딕"/>
                <a:ea typeface="맑은 고딕"/>
              </a:rPr>
              <a:t> 등의 교회들과 협력할 수 있도록 길을 열어 </a:t>
            </a:r>
            <a:r>
              <a:rPr lang="ko-KR" altLang="en-US" sz="1000" dirty="0" err="1">
                <a:latin typeface="맑은 고딕"/>
                <a:ea typeface="맑은 고딕"/>
              </a:rPr>
              <a:t>주옵소서</a:t>
            </a:r>
            <a:r>
              <a:rPr lang="en-US" altLang="ko-KR" sz="1000" dirty="0">
                <a:latin typeface="맑은 고딕"/>
                <a:ea typeface="맑은 고딕"/>
              </a:rPr>
              <a:t>! </a:t>
            </a:r>
            <a:r>
              <a:rPr lang="ko-KR" altLang="en-US" sz="1000" dirty="0">
                <a:latin typeface="맑은 고딕"/>
                <a:ea typeface="맑은 고딕"/>
              </a:rPr>
              <a:t>하나님이 예비하신 교회들과 지역 목회자들과 함께 박해 받는 교회를 효과적으로 섬기며</a:t>
            </a:r>
            <a:r>
              <a:rPr lang="en-US" altLang="ko-KR" sz="1000" dirty="0">
                <a:latin typeface="맑은 고딕"/>
                <a:ea typeface="맑은 고딕"/>
              </a:rPr>
              <a:t>, </a:t>
            </a:r>
            <a:r>
              <a:rPr lang="ko-KR" altLang="en-US" sz="1000" dirty="0">
                <a:latin typeface="맑은 고딕"/>
                <a:ea typeface="맑은 고딕"/>
              </a:rPr>
              <a:t>함께 기도할 기도의 용사들을 붙여 주시기를 기도합니다</a:t>
            </a:r>
            <a:r>
              <a:rPr lang="en-US" altLang="ko-KR" sz="1000" dirty="0">
                <a:latin typeface="맑은 고딕"/>
                <a:ea typeface="맑은 고딕"/>
              </a:rPr>
              <a:t>. 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641670" y="1600845"/>
            <a:ext cx="3026328" cy="394964"/>
          </a:xfrm>
        </p:spPr>
        <p:txBody>
          <a:bodyPr rtlCol="0">
            <a:normAutofit/>
          </a:bodyPr>
          <a:lstStyle/>
          <a:p>
            <a:r>
              <a:rPr lang="ko-KR" altLang="en-US" sz="1050" dirty="0">
                <a:solidFill>
                  <a:schemeClr val="tx1"/>
                </a:solidFill>
              </a:rPr>
              <a:t>오픈도어 북한선교학교</a:t>
            </a:r>
            <a:r>
              <a:rPr lang="en-US" altLang="ko-KR" sz="1050" dirty="0">
                <a:solidFill>
                  <a:schemeClr val="tx1"/>
                </a:solidFill>
              </a:rPr>
              <a:t>, </a:t>
            </a:r>
            <a:r>
              <a:rPr lang="ko-KR" altLang="en-US" sz="1050" dirty="0">
                <a:solidFill>
                  <a:schemeClr val="tx1"/>
                </a:solidFill>
              </a:rPr>
              <a:t>기도학교를 위하여</a:t>
            </a:r>
          </a:p>
          <a:p>
            <a:pPr rtl="0"/>
            <a:endParaRPr lang="ko-KR" altLang="en-US" sz="105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577749" y="1948539"/>
            <a:ext cx="3090249" cy="1710785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en-US" altLang="ko-KR" sz="1000" dirty="0">
                <a:latin typeface="roboto" panose="02000000000000000000" pitchFamily="2" charset="0"/>
              </a:rPr>
              <a:t>2025</a:t>
            </a:r>
            <a:r>
              <a:rPr lang="ko-KR" altLang="en-US" sz="1000" dirty="0">
                <a:latin typeface="roboto" panose="02000000000000000000" pitchFamily="2" charset="0"/>
              </a:rPr>
              <a:t>년 </a:t>
            </a:r>
            <a:r>
              <a:rPr lang="en-US" altLang="ko-KR" sz="1000" dirty="0">
                <a:latin typeface="roboto" panose="02000000000000000000" pitchFamily="2" charset="0"/>
              </a:rPr>
              <a:t>4</a:t>
            </a:r>
            <a:r>
              <a:rPr lang="ko-KR" altLang="en-US" sz="1000" dirty="0">
                <a:latin typeface="roboto" panose="02000000000000000000" pitchFamily="2" charset="0"/>
              </a:rPr>
              <a:t>월 </a:t>
            </a:r>
            <a:r>
              <a:rPr lang="en-US" altLang="ko-KR" sz="1000" dirty="0">
                <a:latin typeface="roboto" panose="02000000000000000000" pitchFamily="2" charset="0"/>
              </a:rPr>
              <a:t>7</a:t>
            </a:r>
            <a:r>
              <a:rPr lang="ko-KR" altLang="en-US" sz="1000" dirty="0">
                <a:latin typeface="roboto" panose="02000000000000000000" pitchFamily="2" charset="0"/>
              </a:rPr>
              <a:t>일</a:t>
            </a:r>
            <a:r>
              <a:rPr lang="en-US" altLang="ko-KR" sz="1000" dirty="0">
                <a:latin typeface="roboto" panose="02000000000000000000" pitchFamily="2" charset="0"/>
              </a:rPr>
              <a:t>, </a:t>
            </a:r>
            <a:r>
              <a:rPr lang="ko-KR" altLang="en-US" sz="1000" dirty="0">
                <a:latin typeface="roboto" panose="02000000000000000000" pitchFamily="2" charset="0"/>
              </a:rPr>
              <a:t>한국교회 북한선교 이해와 통일 준비에 도움이 되고자 하는 목적으로 북한선교학교가 시작되었습니다</a:t>
            </a:r>
            <a:r>
              <a:rPr lang="en-US" altLang="ko-KR" sz="1000" dirty="0">
                <a:latin typeface="roboto" panose="02000000000000000000" pitchFamily="2" charset="0"/>
              </a:rPr>
              <a:t>. </a:t>
            </a:r>
            <a:r>
              <a:rPr lang="ko-KR" altLang="en-US" sz="1000" dirty="0">
                <a:latin typeface="roboto" panose="02000000000000000000" pitchFamily="2" charset="0"/>
              </a:rPr>
              <a:t>북한선교와 통일을 위한 준비된 일꾼을 바르게 세우는 학교가 될 수 있도록  기도합니다</a:t>
            </a:r>
            <a:r>
              <a:rPr lang="en-US" altLang="ko-KR" sz="1000" dirty="0">
                <a:latin typeface="roboto" panose="02000000000000000000" pitchFamily="2" charset="0"/>
              </a:rPr>
              <a:t>.</a:t>
            </a:r>
          </a:p>
          <a:p>
            <a:pPr marL="0" indent="0" algn="just">
              <a:buNone/>
            </a:pPr>
            <a:r>
              <a:rPr lang="en-US" altLang="ko-KR" sz="1000" dirty="0">
                <a:latin typeface="roboto" panose="02000000000000000000" pitchFamily="2" charset="0"/>
              </a:rPr>
              <a:t>9</a:t>
            </a:r>
            <a:r>
              <a:rPr lang="ko-KR" altLang="en-US" sz="1000" dirty="0">
                <a:latin typeface="roboto" panose="02000000000000000000" pitchFamily="2" charset="0"/>
              </a:rPr>
              <a:t>월부터는 오픈도어 기도학교를 준비하고 있습니다</a:t>
            </a:r>
            <a:r>
              <a:rPr lang="en-US" altLang="ko-KR" sz="1000" dirty="0">
                <a:latin typeface="roboto" panose="02000000000000000000" pitchFamily="2" charset="0"/>
              </a:rPr>
              <a:t>. </a:t>
            </a:r>
            <a:r>
              <a:rPr lang="ko-KR" altLang="en-US" sz="1000" dirty="0" err="1">
                <a:latin typeface="roboto" panose="02000000000000000000" pitchFamily="2" charset="0"/>
              </a:rPr>
              <a:t>브라더</a:t>
            </a:r>
            <a:r>
              <a:rPr lang="ko-KR" altLang="en-US" sz="1000" dirty="0">
                <a:latin typeface="roboto" panose="02000000000000000000" pitchFamily="2" charset="0"/>
              </a:rPr>
              <a:t> </a:t>
            </a:r>
            <a:r>
              <a:rPr lang="ko-KR" altLang="en-US" sz="1000" dirty="0" err="1">
                <a:latin typeface="roboto" panose="02000000000000000000" pitchFamily="2" charset="0"/>
              </a:rPr>
              <a:t>앤드류와</a:t>
            </a:r>
            <a:r>
              <a:rPr lang="ko-KR" altLang="en-US" sz="1000" dirty="0">
                <a:latin typeface="roboto" panose="02000000000000000000" pitchFamily="2" charset="0"/>
              </a:rPr>
              <a:t> 개척자들이 가졌던 신앙의 유산을 잘 배우고</a:t>
            </a:r>
            <a:r>
              <a:rPr lang="en-US" altLang="ko-KR" sz="1000" dirty="0">
                <a:latin typeface="roboto" panose="02000000000000000000" pitchFamily="2" charset="0"/>
              </a:rPr>
              <a:t>, </a:t>
            </a:r>
            <a:r>
              <a:rPr lang="ko-KR" altLang="en-US" sz="1000" dirty="0">
                <a:latin typeface="roboto" panose="02000000000000000000" pitchFamily="2" charset="0"/>
              </a:rPr>
              <a:t>오픈도어의 기도용사로 온전히 세워지는 학교가 될 수 있도록 준비하는 과정에 주님의 손길이 함께 하기를 기도합니다</a:t>
            </a:r>
            <a:r>
              <a:rPr lang="en-US" altLang="ko-KR" sz="1000" dirty="0">
                <a:latin typeface="roboto" panose="02000000000000000000" pitchFamily="2" charset="0"/>
              </a:rPr>
              <a:t>.</a:t>
            </a:r>
            <a:r>
              <a:rPr lang="ko-KR" altLang="en-US" sz="1000" dirty="0">
                <a:latin typeface="roboto" panose="02000000000000000000" pitchFamily="2" charset="0"/>
              </a:rPr>
              <a:t> </a:t>
            </a:r>
            <a:endParaRPr lang="en-US" altLang="ko-KR" sz="1000" dirty="0">
              <a:latin typeface="roboto" panose="02000000000000000000" pitchFamily="2" charset="0"/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08004" y="5805486"/>
            <a:ext cx="1407728" cy="287810"/>
          </a:xfrm>
        </p:spPr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8/4/2025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9" b="26059"/>
          <a:stretch/>
        </p:blipFill>
        <p:spPr>
          <a:xfrm>
            <a:off x="1524000" y="3840526"/>
            <a:ext cx="2312760" cy="15680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905756" y="3840526"/>
            <a:ext cx="4762244" cy="1568089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3386" y="3840526"/>
            <a:ext cx="3643962" cy="156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4684</TotalTime>
  <Words>2467</Words>
  <Application>Microsoft Office PowerPoint</Application>
  <PresentationFormat>와이드스크린</PresentationFormat>
  <Paragraphs>101</Paragraphs>
  <Slides>13</Slides>
  <Notes>9</Notes>
  <HiddenSlides>0</HiddenSlides>
  <MMClips>0</MMClips>
  <ScaleCrop>false</ScaleCrop>
  <HeadingPairs>
    <vt:vector size="6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26" baseType="lpstr">
      <vt:lpstr>inherit</vt:lpstr>
      <vt:lpstr>NanumGothicExtraBold</vt:lpstr>
      <vt:lpstr>NotoSansKR-Regular</vt:lpstr>
      <vt:lpstr>Yu Gothic UI Semibold</vt:lpstr>
      <vt:lpstr>Gulim</vt:lpstr>
      <vt:lpstr>나눔고딕 ExtraBold</vt:lpstr>
      <vt:lpstr>맑은 고딕</vt:lpstr>
      <vt:lpstr>함초롬바탕</vt:lpstr>
      <vt:lpstr>Aharoni</vt:lpstr>
      <vt:lpstr>Arial</vt:lpstr>
      <vt:lpstr>Helvetica</vt:lpstr>
      <vt:lpstr>roboto</vt:lpstr>
      <vt:lpstr>Office 테마</vt:lpstr>
      <vt:lpstr>Prayer Meeting  for Persecuted Church Worldwide 박해받는 교회를 위한 화요기도모임</vt:lpstr>
      <vt:lpstr>순서</vt:lpstr>
      <vt:lpstr>엡4:3</vt:lpstr>
      <vt:lpstr>OPEN DOORS CORE VALUE/핵심가치</vt:lpstr>
      <vt:lpstr>PowerPoint 프레젠테이션</vt:lpstr>
      <vt:lpstr>Arise Africa Campaign  아프리카여 일어나라 폭력적 박해에 맞서서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박해 받는 교회를 위한 기도가 이 땅에 요원의 불길처럼 뜨겁게 일어나기를 기도합니다.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 박해받는 교회를 위한 화요기도모임</dc:title>
  <dc:creator>Daniel Kim</dc:creator>
  <cp:lastModifiedBy>Daniel Kim</cp:lastModifiedBy>
  <cp:revision>324</cp:revision>
  <dcterms:created xsi:type="dcterms:W3CDTF">2024-07-08T04:53:18Z</dcterms:created>
  <dcterms:modified xsi:type="dcterms:W3CDTF">2025-04-08T09:56:03Z</dcterms:modified>
</cp:coreProperties>
</file>