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83" r:id="rId4"/>
    <p:sldId id="373" r:id="rId5"/>
    <p:sldId id="374" r:id="rId6"/>
    <p:sldId id="2492" r:id="rId7"/>
    <p:sldId id="2525" r:id="rId8"/>
    <p:sldId id="2522" r:id="rId9"/>
    <p:sldId id="2526" r:id="rId10"/>
    <p:sldId id="2505" r:id="rId11"/>
    <p:sldId id="2520" r:id="rId12"/>
    <p:sldId id="2517" r:id="rId13"/>
    <p:sldId id="2462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00"/>
    <a:srgbClr val="CC0066"/>
    <a:srgbClr val="993366"/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2025-04-22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ko-KR" altLang="en-US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en-US" altLang="ko-KR" sz="1100" dirty="0">
              <a:cs typeface="함초롬바탕" panose="02030604000101010101" pitchFamily="18" charset="-127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endParaRPr lang="ko-KR" altLang="en-US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8195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1D3E3-E415-1276-83AE-72A0C7F8A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348C222-CC7F-5926-ACC1-4A025ACDCC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77535A9-B2C5-4D85-2026-1F8B58737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9209EE3-2B16-AA01-8C76-BDF2B300FF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0598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1A2F3-0D6B-0D97-080A-5F0B8AC21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CB53D84-EC35-A024-6E10-207DAB118C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C1A7B21-8DD1-185D-3FDA-0C4AD28D16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0DB8C15-6267-37C0-7566-74261DB887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2252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B37EB-0135-AC09-D1C5-6615C92B8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662BB0D-84BC-8CA9-C0A3-F2F782A130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D3C1423-8E14-D120-9EDA-C3C810CB02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1261C11-B027-B068-DB7D-47B3ABBCB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7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526C0-95C6-3F0E-4447-984FA0ED6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9324E97-C079-25DC-9044-48BFF0A83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849DA54-3138-E367-6969-268993F07B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EA602FF-3283-968E-A490-CFCC4A8E2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984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0559-82A7-72D8-66E1-3C136629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D16C217-3A50-7D18-398A-B42DB555A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BE003F-E6BD-EF99-3D1A-F4DC9A9AD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9567E4-F063-5D38-6371-663AFDAC0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190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13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hyperlink" Target="https://opendoorsinternational.exposure.co/sweet-success" TargetMode="Externa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>
                <a:latin typeface="맑은 고딕"/>
                <a:ea typeface="맑은 고딕"/>
              </a:rPr>
              <a:t>4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22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신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10:18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18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너희의 하나님 여호와는 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…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고아와 과부를 위하여 정의를 행하시며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…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나그네를 사랑하신다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.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 dirty="0">
                <a:ea typeface="맑은 고딕"/>
              </a:rPr>
              <a:t>17</a:t>
            </a:r>
            <a:r>
              <a:rPr lang="en-US" altLang="ko-KR" dirty="0">
                <a:ea typeface="맑은 고딕"/>
              </a:rPr>
              <a:t> He defends the cause of the fatherless and the widow, and loves the alien.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2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9055" y="1874679"/>
            <a:ext cx="5005988" cy="281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1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65C65D6-41EF-855D-3056-371E84A1C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latinLnBrk="0">
              <a:spcBef>
                <a:spcPct val="0"/>
              </a:spcBef>
            </a:pPr>
            <a:r>
              <a:rPr lang="en-US" altLang="ko-KR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Arise Africa Campaign </a:t>
            </a:r>
            <a:br>
              <a:rPr lang="en-US" altLang="ko-KR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ko-KR" altLang="en-US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아프리카여 일어나라 폭력적 박해에 맞서서</a:t>
            </a:r>
            <a:endParaRPr lang="en-US" altLang="ko-KR" sz="2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3040815"/>
            <a:ext cx="10905066" cy="166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84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4C2FE-EA50-D598-414F-21DA5EAAF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7C0A92F2-C476-BFF1-AC80-1953C85931D3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3746696B-08EA-3C0B-2FB5-162CD0F4FBA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C6B473C-DD4D-26E0-CF83-9BB28049C18E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FBC8E005-5968-84F5-2C68-A439419411B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2A971AC-4013-70A4-4996-6E484212759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3576442F-0346-447F-5A90-0B70F8678B7E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BCC94C2E-135B-57B2-BD4C-C1FC8C7D5644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C3C5181F-2F7B-0E36-3000-BAC6871792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441AEDA5-B539-282D-4826-4C74B571CD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6065DC-B8F1-4026-85F2-113EA437D327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#20250401 No Road Home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dirty="0">
                <a:ea typeface="맑은 고딕"/>
              </a:rPr>
              <a:t>집으로 </a:t>
            </a:r>
            <a:r>
              <a:rPr lang="ko-KR" altLang="en-US" b="1" kern="100" dirty="0">
                <a:latin typeface="Helvetica" panose="020B0604020202020204" pitchFamily="34" charset="0"/>
                <a:ea typeface="맑은 고딕" panose="020B0503020000020004" pitchFamily="50" charset="-127"/>
              </a:rPr>
              <a:t>돌아갈 길이 없다</a:t>
            </a:r>
            <a:r>
              <a:rPr lang="en-US" altLang="ko-KR" b="1" kern="100" dirty="0">
                <a:latin typeface="Helvetica" panose="020B0604020202020204" pitchFamily="34" charset="0"/>
                <a:ea typeface="맑은 고딕" panose="020B0503020000020004" pitchFamily="50" charset="-127"/>
              </a:rPr>
              <a:t>.</a:t>
            </a:r>
            <a:endParaRPr lang="en-US" altLang="ko-KR" sz="1800" b="1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26E4D4-58E0-822F-B47E-6E29A2DAFC77}"/>
              </a:ext>
            </a:extLst>
          </p:cNvPr>
          <p:cNvSpPr txBox="1"/>
          <p:nvPr/>
        </p:nvSpPr>
        <p:spPr>
          <a:xfrm>
            <a:off x="1127598" y="1513191"/>
            <a:ext cx="6344388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 </a:t>
            </a:r>
            <a:r>
              <a:rPr lang="ko-KR" altLang="en-US" sz="1100" b="1" dirty="0"/>
              <a:t>난민 발생의 원인</a:t>
            </a:r>
            <a:r>
              <a:rPr lang="en-US" altLang="ko-KR" sz="1100" dirty="0"/>
              <a:t>: </a:t>
            </a:r>
            <a:r>
              <a:rPr lang="ko-KR" altLang="en-US" sz="1100" dirty="0"/>
              <a:t>기독교인을 표적으로 한 폭력과 기독교 공동체에 대한 보호 실패로 인해 대규모 국내 난민이 발생했습니다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폭력은 기독교인과 비기독교인 모두에게 영향을 미쳤지만</a:t>
            </a:r>
            <a:r>
              <a:rPr lang="en-US" altLang="ko-KR" sz="1100" dirty="0"/>
              <a:t>, </a:t>
            </a:r>
            <a:r>
              <a:rPr lang="ko-KR" altLang="en-US" sz="1100" dirty="0"/>
              <a:t>기록된 증언에 따르면 </a:t>
            </a:r>
            <a:r>
              <a:rPr lang="ko-KR" altLang="en-US" sz="1100" dirty="0" err="1"/>
              <a:t>보코하람</a:t>
            </a:r>
            <a:r>
              <a:rPr lang="en-US" altLang="ko-KR" sz="1100" dirty="0"/>
              <a:t>, </a:t>
            </a:r>
            <a:r>
              <a:rPr lang="ko-KR" altLang="en-US" sz="1100" dirty="0"/>
              <a:t>서아프리카 이슬람국가</a:t>
            </a:r>
            <a:r>
              <a:rPr lang="en-US" altLang="ko-KR" sz="1100" dirty="0"/>
              <a:t>(ISWAP), </a:t>
            </a:r>
            <a:r>
              <a:rPr lang="ko-KR" altLang="en-US" sz="1100" dirty="0" err="1"/>
              <a:t>풀라니</a:t>
            </a:r>
            <a:r>
              <a:rPr lang="ko-KR" altLang="en-US" sz="1100" dirty="0"/>
              <a:t> 무장단체는 의도적으로 기독교인이나 기독교 공동체</a:t>
            </a:r>
            <a:r>
              <a:rPr lang="en-US" altLang="ko-KR" sz="1100" dirty="0"/>
              <a:t>, </a:t>
            </a:r>
            <a:r>
              <a:rPr lang="ko-KR" altLang="en-US" sz="1100" dirty="0"/>
              <a:t>생업</a:t>
            </a:r>
            <a:r>
              <a:rPr lang="en-US" altLang="ko-KR" sz="1100" dirty="0"/>
              <a:t>, </a:t>
            </a:r>
            <a:r>
              <a:rPr lang="ko-KR" altLang="en-US" sz="1100" dirty="0"/>
              <a:t>신앙 지도자 및 예배 장소를 표적으로 삼았다고 합니다</a:t>
            </a:r>
            <a:r>
              <a:rPr lang="en-US" altLang="ko-KR" sz="1100" dirty="0"/>
              <a:t>.</a:t>
            </a:r>
            <a:r>
              <a:rPr lang="ko-KR" altLang="en-US" sz="1100" dirty="0"/>
              <a:t>나이지리아 국가 보안 요원들은 기독교인에 대한 폭력적인 공격에 효과적으로 적시에 대응하지 못하는 경우가 많았습니다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이러한 실패는 기독교인들 사이에서 보안군에 대한 불신을 낳았습니다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또한 폭력 가해자에 대한 국가의 처벌 부재는 폭력과 더 많은 난민이 발생할 수 있고 실제로 발생하는 환경을 조장했습니다</a:t>
            </a:r>
            <a:r>
              <a:rPr lang="en-US" altLang="ko-KR" sz="1100" dirty="0"/>
              <a:t>. </a:t>
            </a:r>
          </a:p>
          <a:p>
            <a:endParaRPr lang="en-US" altLang="ko-KR" sz="1100" dirty="0"/>
          </a:p>
          <a:p>
            <a:r>
              <a:rPr lang="ko-KR" altLang="en-US" sz="1100" b="1" dirty="0"/>
              <a:t>난민 경험</a:t>
            </a:r>
            <a:r>
              <a:rPr lang="en-US" altLang="ko-KR" sz="1100" dirty="0"/>
              <a:t>: </a:t>
            </a:r>
            <a:r>
              <a:rPr lang="ko-KR" altLang="en-US" sz="1100" dirty="0"/>
              <a:t>부족하고 제대로 분배되지 않은 자원</a:t>
            </a:r>
            <a:r>
              <a:rPr lang="en-US" altLang="ko-KR" sz="1100" dirty="0"/>
              <a:t>, </a:t>
            </a:r>
            <a:r>
              <a:rPr lang="ko-KR" altLang="en-US" sz="1100" dirty="0"/>
              <a:t>종교에 따른 차별</a:t>
            </a:r>
            <a:r>
              <a:rPr lang="en-US" altLang="ko-KR" sz="1100" dirty="0"/>
              <a:t>, </a:t>
            </a:r>
            <a:r>
              <a:rPr lang="ko-KR" altLang="en-US" sz="1100" dirty="0"/>
              <a:t>구체적 난민 경험에 대한 부족한 이해는 기독교인 난민의 취약성을 증가시켰습니다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유엔</a:t>
            </a:r>
            <a:r>
              <a:rPr lang="en-US" altLang="ko-KR" sz="1100" dirty="0"/>
              <a:t>, </a:t>
            </a:r>
            <a:r>
              <a:rPr lang="ko-KR" altLang="en-US" sz="1100" dirty="0"/>
              <a:t>국내 및 국제 활동가들이 나이지리아 북동부에 집중되어 있어 </a:t>
            </a:r>
            <a:r>
              <a:rPr lang="ko-KR" altLang="en-US" sz="1100" dirty="0" err="1"/>
              <a:t>북중부</a:t>
            </a:r>
            <a:r>
              <a:rPr lang="ko-KR" altLang="en-US" sz="1100" dirty="0"/>
              <a:t> 지역의 이재민들은 거의 무시되어 왔습니다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수요는 현재 국제 사회의 자금 지원 약속을 훨씬 능가합니다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보르노</a:t>
            </a:r>
            <a:r>
              <a:rPr lang="ko-KR" altLang="en-US" sz="1100" dirty="0"/>
              <a:t> 주에서는 종교적 정체성이 기독교인 난민이 피난 중 지원을 받을 수 있는지 여부를 결정하는 요인이었습니다</a:t>
            </a:r>
            <a:r>
              <a:rPr lang="en-US" altLang="ko-KR" sz="1100" dirty="0"/>
              <a:t>.</a:t>
            </a:r>
          </a:p>
          <a:p>
            <a:endParaRPr lang="en-US" altLang="ko-KR" sz="1100" dirty="0"/>
          </a:p>
          <a:p>
            <a:r>
              <a:rPr lang="ko-KR" altLang="en-US" sz="1100" b="1" dirty="0"/>
              <a:t>귀환의 위험</a:t>
            </a:r>
            <a:r>
              <a:rPr lang="en-US" altLang="ko-KR" sz="1100" dirty="0"/>
              <a:t>: </a:t>
            </a:r>
            <a:r>
              <a:rPr lang="ko-KR" altLang="en-US" sz="1100" dirty="0"/>
              <a:t>신앙은 고향으로 돌아가려는 난민 기독교인들의 위험성을 가중시킵니다</a:t>
            </a:r>
            <a:r>
              <a:rPr lang="en-US" altLang="ko-KR" sz="1100" dirty="0"/>
              <a:t>.</a:t>
            </a:r>
            <a:r>
              <a:rPr lang="ko-KR" altLang="en-US" sz="1100" dirty="0"/>
              <a:t>특히 </a:t>
            </a:r>
            <a:r>
              <a:rPr lang="ko-KR" altLang="en-US" sz="1100" dirty="0" err="1"/>
              <a:t>보르노주의</a:t>
            </a:r>
            <a:r>
              <a:rPr lang="ko-KR" altLang="en-US" sz="1100" dirty="0"/>
              <a:t> 기독교인들은 무슬림들이 </a:t>
            </a:r>
            <a:r>
              <a:rPr lang="ko-KR" altLang="en-US" sz="1100" dirty="0" err="1"/>
              <a:t>보코하람이나</a:t>
            </a:r>
            <a:r>
              <a:rPr lang="ko-KR" altLang="en-US" sz="1100" dirty="0"/>
              <a:t> </a:t>
            </a:r>
            <a:r>
              <a:rPr lang="en-US" altLang="ko-KR" sz="1100" dirty="0"/>
              <a:t>ISWAP</a:t>
            </a:r>
            <a:r>
              <a:rPr lang="ko-KR" altLang="en-US" sz="1100" dirty="0"/>
              <a:t>의 추가 표적이 되지 않았기 때문에 집으로 돌아가는 것이 상대적으로 더 안전하다고 보고했습니다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보르노주의</a:t>
            </a:r>
            <a:r>
              <a:rPr lang="ko-KR" altLang="en-US" sz="1100" dirty="0"/>
              <a:t> 기독교인들은 또한 주 관리들이 강제적으로 귀환을 강요하고 적절한 준비</a:t>
            </a:r>
            <a:r>
              <a:rPr lang="en-US" altLang="ko-KR" sz="1100" dirty="0"/>
              <a:t>, </a:t>
            </a:r>
            <a:r>
              <a:rPr lang="ko-KR" altLang="en-US" sz="1100" dirty="0"/>
              <a:t>물자</a:t>
            </a:r>
            <a:r>
              <a:rPr lang="en-US" altLang="ko-KR" sz="1100" dirty="0"/>
              <a:t>, </a:t>
            </a:r>
            <a:r>
              <a:rPr lang="ko-KR" altLang="en-US" sz="1100" dirty="0"/>
              <a:t>보안 보호 없이 스스로를 지키도록 내버려 두었다고 말했습니다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무슬림과 기독교인 모두 집으로 돌아갈 때를 포함하여 납치의 위협에 직면했습니다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무장 세력은 기독교인을 표적으로 삼아 무슬림보다 기독교인에게 더 높은 몸값을 요구했으며</a:t>
            </a:r>
            <a:r>
              <a:rPr lang="en-US" altLang="ko-KR" sz="1100" dirty="0"/>
              <a:t>, </a:t>
            </a:r>
            <a:r>
              <a:rPr lang="ko-KR" altLang="en-US" sz="1100" dirty="0"/>
              <a:t>기독교 신앙 지도자에게 가장 높은 몸값을 요구했습니다</a:t>
            </a:r>
            <a:r>
              <a:rPr lang="en-US" altLang="ko-KR" sz="1100" dirty="0"/>
              <a:t>.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37A9A899-0E1E-63E5-51FF-4473587B78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5288" y="1567304"/>
            <a:ext cx="3041168" cy="372339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1F0DA74-0C11-B6EE-F3E3-2D4FE0F9D8D2}"/>
              </a:ext>
            </a:extLst>
          </p:cNvPr>
          <p:cNvSpPr txBox="1"/>
          <p:nvPr/>
        </p:nvSpPr>
        <p:spPr>
          <a:xfrm>
            <a:off x="1127597" y="5579388"/>
            <a:ext cx="972750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주여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아프리카 기독교 난민들을 불쌍히 여겨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이슬람 무장단체들로 부터 보호하여 주시고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안전하게 지켜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각국 정부의 치안이 안정적으로 관리되게 하셔서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가해자들에 대한 적절한 처벌과 규제가 이루어지고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땅에 평화를 회복시켜 주시고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안전하게 집으로 돌아갈 수 있는 길을 열어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무엇보다 신앙이 흔들리지 않고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시험과 환란 가운데 도우시는 하나님의 손길을 경험하여 믿음의 증인으로 온전히 세워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endParaRPr lang="en-US" altLang="ko-KR" sz="1100" kern="100" dirty="0">
              <a:solidFill>
                <a:srgbClr val="0070C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5120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D80AD-9B8E-3CFF-8E92-B87FDE7A6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D8117BB2-920A-E241-3332-30D1A89C4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25D37BF2-4E55-3DE8-E9F0-8F228EAA189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8F2A45A-4479-5C16-4E07-D150C35C2AA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C750CF30-8701-F9E4-ADDE-710B1214307F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5D8CB7D-C4ED-D08C-B076-C6C8A10FB132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03CEE3F0-F437-2501-1E43-9949D95E030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F22312A4-DFFA-BE75-BF0E-D518064D425E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E349603C-1BB2-A05F-679B-6D329EA1AD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BF9E0331-ED21-855B-BEE1-9920D2456E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70C3B2-7672-9190-F0F7-CC5B545C845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콩고민주공화국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대량 납치를 확인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학살은 </a:t>
            </a:r>
            <a:r>
              <a:rPr lang="ko-KR" altLang="en-US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아직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확인하지 못함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4A390D3-FA25-DE1B-F8F5-498F9C3A63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7404" y="1839742"/>
            <a:ext cx="2730593" cy="15359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3964D4B-D0D0-A565-8748-18E467A83E7D}"/>
              </a:ext>
            </a:extLst>
          </p:cNvPr>
          <p:cNvSpPr txBox="1"/>
          <p:nvPr/>
        </p:nvSpPr>
        <p:spPr>
          <a:xfrm>
            <a:off x="1077361" y="2490878"/>
            <a:ext cx="6676823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dirty="0"/>
              <a:t>OD </a:t>
            </a:r>
            <a:r>
              <a:rPr lang="ko-KR" altLang="en-US" sz="1100" dirty="0"/>
              <a:t>사역자는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26</a:t>
            </a:r>
            <a:r>
              <a:rPr lang="ko-KR" altLang="en-US" sz="1100" dirty="0"/>
              <a:t>일 </a:t>
            </a:r>
            <a:r>
              <a:rPr lang="ko-KR" altLang="en-US" sz="1100" dirty="0" err="1"/>
              <a:t>북키부주</a:t>
            </a:r>
            <a:r>
              <a:rPr lang="ko-KR" altLang="en-US" sz="1100" dirty="0"/>
              <a:t> </a:t>
            </a:r>
            <a:r>
              <a:rPr lang="ko-KR" altLang="en-US" sz="1100" dirty="0" err="1"/>
              <a:t>루베로</a:t>
            </a:r>
            <a:r>
              <a:rPr lang="ko-KR" altLang="en-US" sz="1100" dirty="0"/>
              <a:t> 지역의 </a:t>
            </a:r>
            <a:r>
              <a:rPr lang="ko-KR" altLang="en-US" sz="1100" dirty="0" err="1"/>
              <a:t>부템보</a:t>
            </a:r>
            <a:r>
              <a:rPr lang="ko-KR" altLang="en-US" sz="1100" dirty="0"/>
              <a:t> 시에서 </a:t>
            </a:r>
            <a:r>
              <a:rPr lang="en-US" altLang="ko-KR" sz="1100" dirty="0"/>
              <a:t>98km </a:t>
            </a:r>
            <a:r>
              <a:rPr lang="ko-KR" altLang="en-US" sz="1100" dirty="0"/>
              <a:t>떨어진 </a:t>
            </a:r>
            <a:r>
              <a:rPr lang="ko-KR" altLang="en-US" sz="1100" dirty="0" err="1"/>
              <a:t>메이바로</a:t>
            </a:r>
            <a:r>
              <a:rPr lang="ko-KR" altLang="en-US" sz="1100" dirty="0"/>
              <a:t> 출발하여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27</a:t>
            </a:r>
            <a:r>
              <a:rPr lang="ko-KR" altLang="en-US" sz="1100" dirty="0"/>
              <a:t>일에 도착했습니다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비로 인해 상태가 좋지 않은 비포장 도로를 이동하는 동안 그는 민간인에 대한 끊임없는 폭력으로 텅 빈 마을과 마주쳤습니다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도착하자마자 먼저 지역 지도자를 만나러 갔고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ADF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공격을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마을 지도자는 무장 세력이 많은 기독교인들을 납치해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교회에서 인질들과 함께 머물렀다고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또한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많은 지역 주민들이 불안한 상황을 피해 도망쳤기 때문에 정확한 인질 수를 확인할 수 없었고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교회에서 인질들이 살해되었는지 역시 확인할 수 없었다고 설명했습니다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그는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OD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사역자에게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상황이 여전히 매우 불안하므로 주위에 머물러 있지 말고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메이바에서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7km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떨어진 학살 장소인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카상가에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가지 말라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”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 충고 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조사가 계속 진행되면서 지금까지 납치 피해자 중 최소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명의 시신이 교회 근처 덤불에서 발견되었다는 사실을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시신은 발견 즉시 매장되기 때문에 참수되었는지 여부는 알 수 없습니다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지역의 치안이 안정될 때까지 가족들은 실종된 가족의 시신을 찾을 수 없을 것입니다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endParaRPr lang="en-US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장기적인 불안정으로 피해를 입은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북키부와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이투리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지역의 기독교 공동체에 주님의 위로와 풍성한 은혜가 임하도록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특히 마야바와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마을을 위해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학살이 일어나지 않았다는 소식과 납치된 사람들이 무사히 가족의 품으로 돌아가는 모습을 볼 수 있기를 간절히 소망합니다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가족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사망 소식을 접한 이들이 주님의 위로와 필요를 채우시는 공급을 경험할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모든 불확실성과 고난 속에서도 양떼를 계속 돌보려는 목회자들을 위해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그들이 용기를 얻고 성령의 사역을 경험하여 자신이 받은 위로로 다른 사람들을 위로할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긴급 구호를 준비하는 오픈도어 팀과 이 지역의 파트너들이 하나님의 보호를 경험할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ko-KR" altLang="en-US" sz="1400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6F94458F-D474-9EEA-B51E-0D3886CD94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7403" y="3517116"/>
            <a:ext cx="2730593" cy="20479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5DA477-FC43-4D8E-4150-46965DBC6533}"/>
              </a:ext>
            </a:extLst>
          </p:cNvPr>
          <p:cNvSpPr txBox="1"/>
          <p:nvPr/>
        </p:nvSpPr>
        <p:spPr>
          <a:xfrm>
            <a:off x="1077361" y="1635472"/>
            <a:ext cx="66768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지난 주 </a:t>
            </a:r>
            <a:r>
              <a:rPr lang="ko-KR" altLang="en-US" sz="1100" dirty="0" err="1">
                <a:solidFill>
                  <a:srgbClr val="0070C0"/>
                </a:solidFill>
              </a:rPr>
              <a:t>메이바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en-US" altLang="ko-KR" sz="1100" dirty="0" err="1">
                <a:solidFill>
                  <a:srgbClr val="0070C0"/>
                </a:solidFill>
              </a:rPr>
              <a:t>Mayba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에서 발생한 대규모 납치 사건과 이후 인근 </a:t>
            </a:r>
            <a:r>
              <a:rPr lang="ko-KR" altLang="en-US" sz="1100" dirty="0" err="1">
                <a:solidFill>
                  <a:srgbClr val="0070C0"/>
                </a:solidFill>
              </a:rPr>
              <a:t>카상가</a:t>
            </a:r>
            <a:r>
              <a:rPr lang="ko-KR" altLang="en-US" sz="1100" dirty="0">
                <a:solidFill>
                  <a:srgbClr val="0070C0"/>
                </a:solidFill>
              </a:rPr>
              <a:t> 교회에서 발생한 </a:t>
            </a:r>
            <a:r>
              <a:rPr lang="en-US" altLang="ko-KR" sz="1100" dirty="0">
                <a:solidFill>
                  <a:srgbClr val="0070C0"/>
                </a:solidFill>
              </a:rPr>
              <a:t>ADF </a:t>
            </a:r>
            <a:r>
              <a:rPr lang="ko-KR" altLang="en-US" sz="1100" dirty="0">
                <a:solidFill>
                  <a:srgbClr val="0070C0"/>
                </a:solidFill>
              </a:rPr>
              <a:t>무장 세력의 학살에 대한 보고를 조사하기 위해 </a:t>
            </a:r>
            <a:r>
              <a:rPr lang="en-US" altLang="ko-KR" sz="1100" dirty="0">
                <a:solidFill>
                  <a:srgbClr val="0070C0"/>
                </a:solidFill>
              </a:rPr>
              <a:t>OD </a:t>
            </a:r>
            <a:r>
              <a:rPr lang="ko-KR" altLang="en-US" sz="1100" dirty="0">
                <a:solidFill>
                  <a:srgbClr val="0070C0"/>
                </a:solidFill>
              </a:rPr>
              <a:t>사역자를 </a:t>
            </a:r>
            <a:r>
              <a:rPr lang="ko-KR" altLang="en-US" sz="1100" dirty="0" err="1">
                <a:solidFill>
                  <a:srgbClr val="0070C0"/>
                </a:solidFill>
              </a:rPr>
              <a:t>메이바에</a:t>
            </a:r>
            <a:r>
              <a:rPr lang="ko-KR" altLang="en-US" sz="1100" dirty="0">
                <a:solidFill>
                  <a:srgbClr val="0070C0"/>
                </a:solidFill>
              </a:rPr>
              <a:t> 파견했습니다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그는 납치에 대한 확인을 받았지만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계속되는 치안 불안으로 인해 </a:t>
            </a:r>
            <a:r>
              <a:rPr lang="ko-KR" altLang="en-US" sz="1100" dirty="0" err="1">
                <a:solidFill>
                  <a:srgbClr val="0070C0"/>
                </a:solidFill>
              </a:rPr>
              <a:t>카상가에</a:t>
            </a:r>
            <a:r>
              <a:rPr lang="ko-KR" altLang="en-US" sz="1100" dirty="0">
                <a:solidFill>
                  <a:srgbClr val="0070C0"/>
                </a:solidFill>
              </a:rPr>
              <a:t> 접근할 수 없었기 때문에 학살에 대한 명확한 확인은 아직 하지 못했습니다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1D705F-CC0F-1FCA-91B2-4E02887A9284}"/>
              </a:ext>
            </a:extLst>
          </p:cNvPr>
          <p:cNvSpPr txBox="1"/>
          <p:nvPr/>
        </p:nvSpPr>
        <p:spPr>
          <a:xfrm>
            <a:off x="8302028" y="5854594"/>
            <a:ext cx="2159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2025.3.11 </a:t>
            </a:r>
            <a:r>
              <a:rPr lang="ko-KR" altLang="en-US" sz="1200" dirty="0" err="1"/>
              <a:t>화요기도모임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510853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83643-0E71-A87E-3B24-CAA166154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32837F9-E859-6CCB-4B78-42053B54C413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BBB8A885-3CED-B193-7270-D524F3F7F575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CDF3B5D-C670-5042-C9C0-20A005B4388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EC099F1-993C-8A96-C70F-63237B9F620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A10A139-CDBF-03F7-43A9-AE6523F97E45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396840AA-E6CC-943D-5FD9-1A0956BB9D13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69B1317-4BE1-851C-F644-E3191CE0E5CC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41566B07-7E50-1FBA-E2B2-863B400967D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BD5ACD79-F385-F5D2-4DD9-066B44B9D9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775843-DC52-EF91-2372-67E75EC71F26}"/>
              </a:ext>
            </a:extLst>
          </p:cNvPr>
          <p:cNvSpPr txBox="1"/>
          <p:nvPr/>
        </p:nvSpPr>
        <p:spPr>
          <a:xfrm>
            <a:off x="1213164" y="977774"/>
            <a:ext cx="945483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#20250422 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나이지리아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dirty="0">
                <a:ea typeface="맑은 고딕"/>
              </a:rPr>
              <a:t>고난주간 </a:t>
            </a:r>
            <a:r>
              <a:rPr lang="en-US" altLang="ko-KR" sz="1800" dirty="0">
                <a:ea typeface="맑은 고딕"/>
              </a:rPr>
              <a:t>50</a:t>
            </a:r>
            <a:r>
              <a:rPr lang="ko-KR" altLang="en-US" sz="1800" dirty="0">
                <a:ea typeface="맑은 고딕"/>
              </a:rPr>
              <a:t>명 이상의 기독교인이 살해됨</a:t>
            </a:r>
            <a:r>
              <a:rPr lang="en-US" altLang="ko-KR" sz="1800" dirty="0">
                <a:ea typeface="맑은 고딕"/>
              </a:rPr>
              <a:t>, </a:t>
            </a:r>
            <a:r>
              <a:rPr lang="ko-KR" altLang="en-US" sz="1800" dirty="0">
                <a:ea typeface="맑은 고딕"/>
              </a:rPr>
              <a:t>세계는 외면</a:t>
            </a:r>
            <a:endParaRPr lang="en-US" altLang="ko-KR" sz="1800" b="1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B1873A-A9B3-DDBF-6BA0-6DEFAD68452E}"/>
              </a:ext>
            </a:extLst>
          </p:cNvPr>
          <p:cNvSpPr txBox="1"/>
          <p:nvPr/>
        </p:nvSpPr>
        <p:spPr>
          <a:xfrm>
            <a:off x="974287" y="2379904"/>
            <a:ext cx="646647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현지 보도에 따르면 </a:t>
            </a:r>
            <a:r>
              <a:rPr lang="ko-KR" altLang="en-US" sz="1100" dirty="0" err="1"/>
              <a:t>종려주일과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이틑날</a:t>
            </a:r>
            <a:r>
              <a:rPr lang="ko-KR" altLang="en-US" sz="1100" dirty="0"/>
              <a:t> </a:t>
            </a:r>
            <a:r>
              <a:rPr lang="ko-KR" altLang="en-US" sz="1100" dirty="0" err="1"/>
              <a:t>바사</a:t>
            </a:r>
            <a:r>
              <a:rPr lang="en-US" altLang="ko-KR" sz="1100" dirty="0"/>
              <a:t>(Bassa)</a:t>
            </a:r>
            <a:r>
              <a:rPr lang="ko-KR" altLang="en-US" sz="1100" dirty="0"/>
              <a:t> 지방정부의 지케</a:t>
            </a:r>
            <a:r>
              <a:rPr lang="en-US" altLang="ko-KR" sz="1100" dirty="0"/>
              <a:t>(</a:t>
            </a:r>
            <a:r>
              <a:rPr lang="en-US" altLang="ko-KR" sz="1100" dirty="0" err="1"/>
              <a:t>Zikke</a:t>
            </a:r>
            <a:r>
              <a:rPr lang="en-US" altLang="ko-KR" sz="1100" dirty="0"/>
              <a:t>)</a:t>
            </a:r>
            <a:r>
              <a:rPr lang="ko-KR" altLang="en-US" sz="1100" dirty="0"/>
              <a:t> 마을 지역에서 최소 </a:t>
            </a:r>
            <a:r>
              <a:rPr lang="en-US" altLang="ko-KR" sz="1100" dirty="0"/>
              <a:t>54</a:t>
            </a:r>
            <a:r>
              <a:rPr lang="ko-KR" altLang="en-US" sz="1100" dirty="0"/>
              <a:t>명의 기독교인이 살해된 것으로 확인되었습니다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목격자들은 이 공격이 “무자비하고” “</a:t>
            </a:r>
            <a:r>
              <a:rPr lang="ko-KR" altLang="en-US" sz="1100" dirty="0" err="1"/>
              <a:t>무차별적”이라고</a:t>
            </a:r>
            <a:r>
              <a:rPr lang="ko-KR" altLang="en-US" sz="1100" dirty="0"/>
              <a:t> 묘사했습니다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공격자들은 어둠 속에서 기독교 마을인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지케를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포위하고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종려주일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예배에 참석하는 가족들에게 총격을 가한 것으로 알려졌습니다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생존자들은 집안에서 가족 전체가 총에 맞아 죽고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시신이 훼손되고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집이 불에 타는 등 끔찍한 장면을 목격했다고 증언했습니다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이러한 학살은 나이지리아에서 반복적으로 나타나는 패턴을 따르고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교회를 모독하고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마을을 파괴하며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지역 보안군은 유혈 사태를 막을 수 없거나 막을 의지가 없는 것입니다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이번 공격은 중무장한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풀라니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목동들에 의해 자행되었습니다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단체는 원래 목축업을 기반으로 하지만 나이지리아 기독교에 대한 이슬람 급진주의 및 인종 청소 캠페인과 점점 더 연관되고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한편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이러한 범죄의 잔인함과 교회에 대한 표적 공격에도 불구하고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기독교 옹호 단체와 일부 매체만이 잔학 행위에 대해 보도할 뿐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전 세계 언론 매체는 대체로 침묵하고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세계 지도자들이 이러한 학살의 종교적 본질에 맞서기를 거부하고 언론이 기독교 공동체의 고통을 경시하거나 노골적으로 무시하는 한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풀라니족 무장 세력과 다른 이슬람 테러 단체는 계속해서 면책 특권을 누리며 살인을 저지르게 될 것입니다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DE19A696-E71E-E77B-F623-95CBC4870E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78683" y="2039509"/>
            <a:ext cx="3746237" cy="254660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3D47F4B-72D3-80CA-9EC1-F59B65C12D49}"/>
              </a:ext>
            </a:extLst>
          </p:cNvPr>
          <p:cNvSpPr txBox="1"/>
          <p:nvPr/>
        </p:nvSpPr>
        <p:spPr>
          <a:xfrm>
            <a:off x="974288" y="5487048"/>
            <a:ext cx="6466474" cy="600164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너희는 악을 미워하고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선을 사랑하며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성문에서 공의를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세울찌어다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.(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암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5:15)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주여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아프리카에 하나님의 공의가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세워지기를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모든 권세는 하나님이 정하신 바라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위정자들이 하나님을 두려워하며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소외된 자들을 긍휼히 여기며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정직하게 행하기를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D6E323-AC8F-A6C1-9279-9A19ED41D019}"/>
              </a:ext>
            </a:extLst>
          </p:cNvPr>
          <p:cNvSpPr txBox="1"/>
          <p:nvPr/>
        </p:nvSpPr>
        <p:spPr>
          <a:xfrm>
            <a:off x="974295" y="1576591"/>
            <a:ext cx="646646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전 세계 수백만 명의 신자들이 </a:t>
            </a:r>
            <a:r>
              <a:rPr lang="ko-KR" altLang="en-US" sz="1100" dirty="0" err="1">
                <a:solidFill>
                  <a:srgbClr val="0070C0"/>
                </a:solidFill>
              </a:rPr>
              <a:t>종려주일을</a:t>
            </a:r>
            <a:r>
              <a:rPr lang="ko-KR" altLang="en-US" sz="1100" dirty="0">
                <a:solidFill>
                  <a:srgbClr val="0070C0"/>
                </a:solidFill>
              </a:rPr>
              <a:t> 보내고 부활절을 준비하는 동안 나이지리아 중부 벨트의 기독교인들은 잔인한 폭력 사태의 표적이 되었습니다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오랫동안 나이지리아 기독교인과의 전쟁에서 최전선 역할을 해온 </a:t>
            </a:r>
            <a:r>
              <a:rPr lang="ko-KR" altLang="en-US" sz="1100" dirty="0" err="1">
                <a:solidFill>
                  <a:srgbClr val="0070C0"/>
                </a:solidFill>
              </a:rPr>
              <a:t>플라토</a:t>
            </a:r>
            <a:r>
              <a:rPr lang="ko-KR" altLang="en-US" sz="1100" dirty="0">
                <a:solidFill>
                  <a:srgbClr val="0070C0"/>
                </a:solidFill>
              </a:rPr>
              <a:t> 주에서는 고성능 무기로 무장한 풀라니족 무장 세력이 기독교인 농가에 내려와 경고나 도발 없이 테러를 일으켰습니다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  <a:p>
            <a:endParaRPr lang="en-US" altLang="ko-KR" sz="1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E893B7-4398-7FDC-9FDF-11A84F72FF9F}"/>
              </a:ext>
            </a:extLst>
          </p:cNvPr>
          <p:cNvSpPr txBox="1"/>
          <p:nvPr/>
        </p:nvSpPr>
        <p:spPr>
          <a:xfrm>
            <a:off x="7682334" y="4812594"/>
            <a:ext cx="3746237" cy="1277273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나이지리아 정부의 치안이 안정적으로 관리되게 하셔서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가해자들에 대한 적절한 처벌과 규제가 이루어지고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땅에 평화를 회복시켜 주시고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안전하게 집으로 돌아갈 수 있는 길을 열어 주시기를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폭력의 피해로 슬픔에 잠긴 이들을 위로하여 주시고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이슬람 무장단체들로 부터 안전하게 보호하여 주시고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때를 따라 돕는 주님의 손길을 날마다 체험하게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하옵소서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2943685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모잠비크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dirty="0">
                <a:ea typeface="맑은 고딕"/>
              </a:rPr>
              <a:t>십자가를 지고가는 박해 받는 교회</a:t>
            </a:r>
            <a:r>
              <a:rPr lang="en-US" altLang="ko-KR" sz="1800" dirty="0">
                <a:ea typeface="맑은 고딕"/>
              </a:rPr>
              <a:t>, </a:t>
            </a:r>
            <a:r>
              <a:rPr lang="ko-KR" altLang="en-US" sz="1800" dirty="0" err="1">
                <a:ea typeface="맑은 고딕"/>
              </a:rPr>
              <a:t>에르네스토</a:t>
            </a:r>
            <a:r>
              <a:rPr lang="en-US" altLang="ko-KR" sz="1800" dirty="0">
                <a:ea typeface="맑은 고딕"/>
              </a:rPr>
              <a:t>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974296" y="1646384"/>
            <a:ext cx="5687096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b="0" i="0" dirty="0">
                <a:solidFill>
                  <a:srgbClr val="0070C0"/>
                </a:solidFill>
                <a:effectLst/>
                <a:latin typeface="NotoSansKR-Regular"/>
              </a:rPr>
              <a:t>2017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NotoSansKR-Regular"/>
              </a:rPr>
              <a:t>년 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NotoSansKR-Regular"/>
              </a:rPr>
              <a:t>10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NotoSansKR-Regular"/>
              </a:rPr>
              <a:t>월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NotoSansKR-Regular"/>
              </a:rPr>
              <a:t>, 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NotoSansKR-Regular"/>
              </a:rPr>
              <a:t>무장 괴한들이 </a:t>
            </a:r>
            <a:r>
              <a:rPr lang="ko-KR" altLang="en-US" sz="1100" b="0" i="0" dirty="0" err="1">
                <a:solidFill>
                  <a:srgbClr val="0070C0"/>
                </a:solidFill>
                <a:effectLst/>
                <a:latin typeface="NotoSansKR-Regular"/>
              </a:rPr>
              <a:t>마심보아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NotoSansKR-Regular"/>
              </a:rPr>
              <a:t> 다 </a:t>
            </a:r>
            <a:r>
              <a:rPr lang="ko-KR" altLang="en-US" sz="1100" b="0" i="0" dirty="0" err="1">
                <a:solidFill>
                  <a:srgbClr val="0070C0"/>
                </a:solidFill>
                <a:effectLst/>
                <a:latin typeface="NotoSansKR-Regular"/>
              </a:rPr>
              <a:t>프라이아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NotoSansKR-Regular"/>
              </a:rPr>
              <a:t>(</a:t>
            </a:r>
            <a:r>
              <a:rPr lang="en-US" altLang="ko-KR" sz="1100" b="0" i="0" dirty="0" err="1">
                <a:solidFill>
                  <a:srgbClr val="0070C0"/>
                </a:solidFill>
                <a:effectLst/>
                <a:latin typeface="NotoSansKR-Regular"/>
              </a:rPr>
              <a:t>Macimboa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NotoSansKR-Regular"/>
              </a:rPr>
              <a:t> da Praia)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NotoSansKR-Regular"/>
              </a:rPr>
              <a:t>의 경찰서를 공격하면서 모잠비크 북부의 상황은 최고조에 달했고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NotoSansKR-Regular"/>
              </a:rPr>
              <a:t>, 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NotoSansKR-Regular"/>
              </a:rPr>
              <a:t>모잠비크는 국제적으로 주목받기 시작했습니다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NotoSansKR-Regular"/>
              </a:rPr>
              <a:t>. 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NotoSansKR-Regular"/>
              </a:rPr>
              <a:t>그 이후 공격은 더욱 전략적이고 대담하며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NotoSansKR-Regular"/>
              </a:rPr>
              <a:t>,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NotoSansKR-Regular"/>
              </a:rPr>
              <a:t> 폭력적으로 변해 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NotoSansKR-Regular"/>
              </a:rPr>
              <a:t>100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NotoSansKR-Regular"/>
              </a:rPr>
              <a:t>만 명 이상의 이재민이 발생했습니다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NotoSansKR-Regular"/>
              </a:rPr>
              <a:t>. </a:t>
            </a:r>
            <a:endParaRPr lang="ko-KR" altLang="en-US" sz="1100" dirty="0">
              <a:solidFill>
                <a:srgbClr val="0070C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974296" y="2546559"/>
            <a:ext cx="5624245" cy="3477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2019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년 테러리스트 알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샤바브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(</a:t>
            </a:r>
            <a:r>
              <a:rPr lang="en-US" altLang="ko-KR" sz="1100" b="0" i="0" u="none" strike="noStrike" baseline="0" dirty="0">
                <a:solidFill>
                  <a:srgbClr val="000000"/>
                </a:solidFill>
              </a:rPr>
              <a:t>Al-Shabaab 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)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는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에르네스토를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십자가에 못 박았을 뿐만 아니라 불에 태워버렸습니다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!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그가 그리스도를 부인하기를 거부했기 때문입니다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이런 수준의 폭력은 도저히 이해할 수 없습니다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</a:t>
            </a:r>
          </a:p>
          <a:p>
            <a:pPr algn="just"/>
            <a:endParaRPr lang="en-US" altLang="ko-KR" sz="1100" b="0" i="0" dirty="0">
              <a:solidFill>
                <a:srgbClr val="222222"/>
              </a:solidFill>
              <a:effectLst/>
              <a:latin typeface="NotoSansKR-Regular"/>
            </a:endParaRPr>
          </a:p>
          <a:p>
            <a:pPr algn="just"/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에르네스토는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죽었어야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했지만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,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하나님은 다른 계획을 가지고 계셨고 근처 수풀에 숨어 있던 한 마을 주민이 그를 구했습니다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에르네스토가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주님을 떠나거나 저주했다고 해도 아무도 놀라지 않을 것입니다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한동안 그는 자살을 생각하기도 했습니다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: "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저는 이 사회에서 더 이상 아무 것도 아니라고 생각했습니다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왜 이런 일이 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(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저에게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)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일어났을까요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? ...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제 모습이 얼마나 괴상망측한지 보세요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....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낯선 얼굴이 나를 쳐다보는 공포 영화 같았어요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... '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자살해야겠다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'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는 생각까지 들었죠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." </a:t>
            </a:r>
          </a:p>
          <a:p>
            <a:pPr algn="just"/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그러나 하나님은 다시 개입하셨고 오늘날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에르네스토는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여전히 예수님을 따르며 정서적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,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육체적으로 잘 지내고 있습니다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</a:t>
            </a:r>
          </a:p>
          <a:p>
            <a:pPr algn="just"/>
            <a:endParaRPr lang="en-US" altLang="ko-KR" sz="1100" b="0" i="0" dirty="0">
              <a:solidFill>
                <a:srgbClr val="222222"/>
              </a:solidFill>
              <a:effectLst/>
              <a:latin typeface="NotoSansKR-Regular"/>
            </a:endParaRPr>
          </a:p>
          <a:p>
            <a:pPr algn="just"/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에르네스토의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이야기를 통해 예수님께서 우리 죄를 위해 죽으신 십자가를 바라보게 되기를 바랍니다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그분의 죽음으로 인한 신체적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,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정서적 대가를 상상해 보세요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그분의 희생 덕분에 우리는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에르네스토처럼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핍박에도 불구하고 고린도전서 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15:55, 57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의  말씀을 되새기며 승리하며 살아갈 수 있습니다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. </a:t>
            </a:r>
          </a:p>
          <a:p>
            <a:pPr algn="just"/>
            <a:endParaRPr lang="en-US" altLang="ko-KR" sz="1100" b="0" i="0" dirty="0">
              <a:solidFill>
                <a:srgbClr val="222222"/>
              </a:solidFill>
              <a:effectLst/>
              <a:latin typeface="NotoSansKR-Regular"/>
            </a:endParaRPr>
          </a:p>
          <a:p>
            <a:pPr algn="just"/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“사망아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,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너의 승리가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어디있느냐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?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사망아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,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네가 쏘는 것이 어디 있느냐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?...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우리 주 예수 그리스도로 말미암아 우리에게 승리를 주시는 하나님께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감사하노라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."</a:t>
            </a:r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E964D75-774A-3907-EA90-4A807F8A22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5441" y="1611357"/>
            <a:ext cx="3786429" cy="248986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E45ABF4-8500-997D-53E7-575DE96480F4}"/>
              </a:ext>
            </a:extLst>
          </p:cNvPr>
          <p:cNvSpPr txBox="1"/>
          <p:nvPr/>
        </p:nvSpPr>
        <p:spPr>
          <a:xfrm>
            <a:off x="6945441" y="4191639"/>
            <a:ext cx="3786429" cy="212365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 err="1">
                <a:solidFill>
                  <a:schemeClr val="bg1"/>
                </a:solidFill>
              </a:rPr>
              <a:t>에르네스토와</a:t>
            </a:r>
            <a:r>
              <a:rPr lang="ko-KR" altLang="en-US" sz="1100" dirty="0">
                <a:solidFill>
                  <a:schemeClr val="bg1"/>
                </a:solidFill>
              </a:rPr>
              <a:t> 가족이 안전하게 거할 수 있는 집을 허락해 주시기를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모잠비크 북부지역에 평화를 주시기를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예수님을 따르는 신자들에게 자유를 주시고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아이들이 자유롭게 학교에 다닐 수 있도록 사회 안전망을 구축하여 </a:t>
            </a:r>
            <a:r>
              <a:rPr lang="ko-KR" altLang="en-US" sz="1100" dirty="0" err="1">
                <a:solidFill>
                  <a:schemeClr val="bg1"/>
                </a:solidFill>
              </a:rPr>
              <a:t>주옵소서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밭에서 일하며 양식을 구하는 일상이 회복되기를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폭력으로 집도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피난처도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양식도 없는 </a:t>
            </a:r>
            <a:r>
              <a:rPr lang="en-US" altLang="ko-KR" sz="1100" dirty="0">
                <a:solidFill>
                  <a:schemeClr val="bg1"/>
                </a:solidFill>
              </a:rPr>
              <a:t>100</a:t>
            </a:r>
            <a:r>
              <a:rPr lang="ko-KR" altLang="en-US" sz="1100" dirty="0">
                <a:solidFill>
                  <a:schemeClr val="bg1"/>
                </a:solidFill>
              </a:rPr>
              <a:t>만명의 난민을 기억해 주시기를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내일을 알 수 없는 절망적 상황에서도 부활의 주님을 소망하며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날마다 우리에게 승리를 주시는 하나님께 감사하는 삶이 되기를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D94C2-7064-4247-E2EE-AD74237E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CBE38D3-31D2-A4AE-F867-803555C1AE9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397072D-7A23-58E6-BCF2-4E094CDEACDE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0222601-4059-5A2C-A510-D224E9384C9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A850442-0807-A0D3-A944-AB32031DE89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E170990-D1F0-E656-A44A-2D43B14835C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681CAF19-C8D0-6F48-C835-1A6DEEBE993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AD7F3FE4-1854-F3A9-3786-9A689119BC11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5D296C06-C054-FD24-8886-EE90B3504D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453ED4C6-CE83-4B37-2212-CB7AA9332F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54FBE5-CD0A-94BA-36C5-E50D094D401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#20250422 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중앙아시아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dirty="0"/>
              <a:t>기독교 여성 신자 자리야*를 위해 기도해주세요</a:t>
            </a:r>
            <a:r>
              <a:rPr lang="en-US" altLang="ko-KR" sz="1800" dirty="0"/>
              <a:t>.</a:t>
            </a:r>
            <a:endParaRPr lang="en-US" altLang="ko-KR" sz="1800" dirty="0"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DB4111-1C28-AE04-0F53-2AC03DB903CB}"/>
              </a:ext>
            </a:extLst>
          </p:cNvPr>
          <p:cNvSpPr txBox="1"/>
          <p:nvPr/>
        </p:nvSpPr>
        <p:spPr>
          <a:xfrm>
            <a:off x="1213163" y="1706786"/>
            <a:ext cx="4970347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 err="1"/>
              <a:t>자리야는</a:t>
            </a:r>
            <a:r>
              <a:rPr lang="ko-KR" altLang="en-US" sz="1100" dirty="0"/>
              <a:t> 약 </a:t>
            </a:r>
            <a:r>
              <a:rPr lang="en-US" altLang="ko-KR" sz="1100" dirty="0"/>
              <a:t>6</a:t>
            </a:r>
            <a:r>
              <a:rPr lang="ko-KR" altLang="en-US" sz="1100" dirty="0"/>
              <a:t>개월 전에 교회에 다니며 예수님을 영접했습니다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자리야의</a:t>
            </a:r>
            <a:r>
              <a:rPr lang="ko-KR" altLang="en-US" sz="1100" dirty="0"/>
              <a:t> 무슬림 남편 </a:t>
            </a:r>
            <a:r>
              <a:rPr lang="ko-KR" altLang="en-US" sz="1100" dirty="0" err="1"/>
              <a:t>아크말</a:t>
            </a:r>
            <a:r>
              <a:rPr lang="ko-KR" altLang="en-US" sz="1100" dirty="0"/>
              <a:t>*은 아내의 새로운 신앙에 대해 알게 되었고</a:t>
            </a:r>
            <a:r>
              <a:rPr lang="en-US" altLang="ko-KR" sz="1100" dirty="0"/>
              <a:t>, </a:t>
            </a:r>
            <a:r>
              <a:rPr lang="ko-KR" altLang="en-US" sz="1100" dirty="0"/>
              <a:t>매우 격하게 반응했죠</a:t>
            </a:r>
            <a:r>
              <a:rPr lang="en-US" altLang="ko-KR" sz="1100" dirty="0"/>
              <a:t>. 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자리야를</a:t>
            </a:r>
            <a:r>
              <a:rPr lang="ko-KR" altLang="en-US" sz="1100" dirty="0"/>
              <a:t> 잔혹하게 구타하고</a:t>
            </a:r>
            <a:r>
              <a:rPr lang="en-US" altLang="ko-KR" sz="1100" dirty="0"/>
              <a:t>, </a:t>
            </a:r>
            <a:r>
              <a:rPr lang="ko-KR" altLang="en-US" sz="1100" dirty="0"/>
              <a:t>교회 모임에 참석하지 못하게 하며</a:t>
            </a:r>
            <a:r>
              <a:rPr lang="en-US" altLang="ko-KR" sz="1100" dirty="0"/>
              <a:t>,</a:t>
            </a:r>
            <a:r>
              <a:rPr lang="ko-KR" altLang="en-US" sz="1100" dirty="0"/>
              <a:t> 신앙생활을 방해 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자리야는</a:t>
            </a:r>
            <a:r>
              <a:rPr lang="ko-KR" altLang="en-US" sz="1100" dirty="0"/>
              <a:t> 믿음을 포기하지 않고 몰래 교회 집회에 참석하여 하나님의 말씀을 배웠고</a:t>
            </a:r>
            <a:r>
              <a:rPr lang="en-US" altLang="ko-KR" sz="1100" dirty="0"/>
              <a:t>, </a:t>
            </a:r>
            <a:r>
              <a:rPr lang="ko-KR" altLang="en-US" sz="1100" dirty="0"/>
              <a:t>매일 성경을 읽고 기도도 남몰래 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그러다가</a:t>
            </a:r>
            <a:r>
              <a:rPr lang="en-US" altLang="ko-KR" sz="1100" dirty="0"/>
              <a:t> </a:t>
            </a:r>
            <a:r>
              <a:rPr lang="ko-KR" altLang="en-US" sz="1100" dirty="0"/>
              <a:t>사흘 전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자리야의</a:t>
            </a:r>
            <a:r>
              <a:rPr lang="ko-KR" altLang="en-US" sz="1100" dirty="0"/>
              <a:t> 가족에게 큰 비극이 일어났습니다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자리야의</a:t>
            </a:r>
            <a:r>
              <a:rPr lang="ko-KR" altLang="en-US" sz="1100" dirty="0"/>
              <a:t> </a:t>
            </a:r>
            <a:r>
              <a:rPr lang="en-US" altLang="ko-KR" sz="1100" dirty="0"/>
              <a:t>15</a:t>
            </a:r>
            <a:r>
              <a:rPr lang="ko-KR" altLang="en-US" sz="1100" dirty="0"/>
              <a:t>살 딸이 자살했고</a:t>
            </a:r>
            <a:r>
              <a:rPr lang="en-US" altLang="ko-KR" sz="1100" dirty="0"/>
              <a:t>,</a:t>
            </a:r>
            <a:r>
              <a:rPr lang="ko-KR" altLang="en-US" sz="1100" dirty="0"/>
              <a:t> 아무도 그 이유를 알지 못했습니다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딸은 평소에 불행해 보이거나 슬퍼 보이지 않았기 때문에 어머니는 딸이 왜 그런 선택을 했는지 짐작할 수가 없었습니다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 err="1"/>
              <a:t>자리야는</a:t>
            </a:r>
            <a:r>
              <a:rPr lang="ko-KR" altLang="en-US" sz="1100" dirty="0"/>
              <a:t> 큰 충격을 받고 상실감에 빠졌습니다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남편 아크말은 아내</a:t>
            </a:r>
            <a:r>
              <a:rPr lang="en-US" altLang="ko-KR" sz="1100" dirty="0"/>
              <a:t>, </a:t>
            </a:r>
            <a:r>
              <a:rPr lang="ko-KR" altLang="en-US" sz="1100" dirty="0"/>
              <a:t>아니 오히려 아내의 신앙을 탓했습니다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아내의 신앙이 가족에게 저주가 되었고</a:t>
            </a:r>
            <a:r>
              <a:rPr lang="en-US" altLang="ko-KR" sz="1100" dirty="0"/>
              <a:t>, </a:t>
            </a:r>
            <a:r>
              <a:rPr lang="ko-KR" altLang="en-US" sz="1100" dirty="0"/>
              <a:t>그것이 딸에게 그런 끔찍한 일이 일어난 이유이며 “알라의 </a:t>
            </a:r>
            <a:r>
              <a:rPr lang="ko-KR" altLang="en-US" sz="1100" dirty="0" err="1"/>
              <a:t>벌”이라고</a:t>
            </a:r>
            <a:r>
              <a:rPr lang="ko-KR" altLang="en-US" sz="1100" dirty="0"/>
              <a:t> 확신했습니다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아크말은 자주 화를 내며</a:t>
            </a:r>
            <a:r>
              <a:rPr lang="en-US" altLang="ko-KR" sz="1100" dirty="0"/>
              <a:t>, </a:t>
            </a:r>
            <a:r>
              <a:rPr lang="ko-KR" altLang="en-US" sz="1100" dirty="0"/>
              <a:t>다시 아내를 가혹하게 구타하기 시작했습니다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지금은 아내를 집에 가뒀으며</a:t>
            </a:r>
            <a:r>
              <a:rPr lang="en-US" altLang="ko-KR" sz="1100" dirty="0"/>
              <a:t>, </a:t>
            </a:r>
            <a:r>
              <a:rPr lang="ko-KR" altLang="en-US" sz="1100" dirty="0"/>
              <a:t>외출을 통제하고 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 err="1"/>
              <a:t>자리야는</a:t>
            </a:r>
            <a:r>
              <a:rPr lang="ko-KR" altLang="en-US" sz="1100" dirty="0"/>
              <a:t> 완전히 상실감과 상처를 받았으며</a:t>
            </a:r>
            <a:r>
              <a:rPr lang="en-US" altLang="ko-KR" sz="1100" dirty="0"/>
              <a:t>, </a:t>
            </a:r>
            <a:r>
              <a:rPr lang="ko-KR" altLang="en-US" sz="1100" dirty="0"/>
              <a:t>왜 이런 일이 일어났는지 이해하지 못하고 남편의 잔인함 때문에 </a:t>
            </a:r>
            <a:r>
              <a:rPr lang="ko-KR" altLang="en-US" sz="1100" dirty="0" err="1"/>
              <a:t>고통스러워합니다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모든 무슬림 친척과 지역 사회도  비난합니다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자신의 삶과 신앙을 어떻게 헤쳐 나아가야 할지 막막하기만 합니다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자리야는</a:t>
            </a:r>
            <a:r>
              <a:rPr lang="ko-KR" altLang="en-US" sz="1100" dirty="0"/>
              <a:t> 또한 죄책감에 시달리며</a:t>
            </a:r>
            <a:r>
              <a:rPr lang="en-US" altLang="ko-KR" sz="1100" dirty="0"/>
              <a:t>, </a:t>
            </a:r>
            <a:r>
              <a:rPr lang="ko-KR" altLang="en-US" sz="1100" dirty="0"/>
              <a:t>딸에게 충분한 관심을 기울이지 않았고 딸의 감정을 알아차리지 못했음을 괴로워 하고 있습니다</a:t>
            </a:r>
            <a:r>
              <a:rPr lang="en-US" altLang="ko-KR" sz="1100" dirty="0"/>
              <a:t>.</a:t>
            </a:r>
          </a:p>
        </p:txBody>
      </p:sp>
      <p:pic>
        <p:nvPicPr>
          <p:cNvPr id="7" name="그림 6">
            <a:hlinkClick r:id="rId5"/>
            <a:extLst>
              <a:ext uri="{FF2B5EF4-FFF2-40B4-BE49-F238E27FC236}">
                <a16:creationId xmlns:a16="http://schemas.microsoft.com/office/drawing/2014/main" id="{9898AAEA-3648-241E-6040-09608F67A6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51790" y="1627990"/>
            <a:ext cx="4016201" cy="26774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BB5F2C4-1446-C369-70BE-2E574781044D}"/>
              </a:ext>
            </a:extLst>
          </p:cNvPr>
          <p:cNvSpPr txBox="1"/>
          <p:nvPr/>
        </p:nvSpPr>
        <p:spPr>
          <a:xfrm>
            <a:off x="6651790" y="4340293"/>
            <a:ext cx="4016205" cy="195438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여호와여 나의 기도를 들으시며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나의 부르짖음에 귀를 </a:t>
            </a:r>
            <a:r>
              <a:rPr lang="ko-KR" altLang="en-US" sz="1100" dirty="0" err="1">
                <a:solidFill>
                  <a:schemeClr val="bg1"/>
                </a:solidFill>
              </a:rPr>
              <a:t>기울이소서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내가 눈물 흘릴 때에 잠잠하지 </a:t>
            </a:r>
            <a:r>
              <a:rPr lang="ko-KR" altLang="en-US" sz="1100" dirty="0" err="1">
                <a:solidFill>
                  <a:schemeClr val="bg1"/>
                </a:solidFill>
              </a:rPr>
              <a:t>마옵소서</a:t>
            </a:r>
            <a:r>
              <a:rPr lang="en-US" altLang="ko-KR" sz="1100" dirty="0">
                <a:solidFill>
                  <a:schemeClr val="bg1"/>
                </a:solidFill>
              </a:rPr>
              <a:t>(</a:t>
            </a:r>
            <a:r>
              <a:rPr lang="ko-KR" altLang="en-US" sz="1100" dirty="0">
                <a:solidFill>
                  <a:schemeClr val="bg1"/>
                </a:solidFill>
              </a:rPr>
              <a:t>시</a:t>
            </a:r>
            <a:r>
              <a:rPr lang="en-US" altLang="ko-KR" sz="1100" dirty="0">
                <a:solidFill>
                  <a:schemeClr val="bg1"/>
                </a:solidFill>
              </a:rPr>
              <a:t>39:12). </a:t>
            </a:r>
            <a:r>
              <a:rPr lang="ko-KR" altLang="en-US" sz="1100" dirty="0" err="1">
                <a:solidFill>
                  <a:schemeClr val="bg1"/>
                </a:solidFill>
              </a:rPr>
              <a:t>지리야가</a:t>
            </a:r>
            <a:r>
              <a:rPr lang="ko-KR" altLang="en-US" sz="1100" dirty="0">
                <a:solidFill>
                  <a:schemeClr val="bg1"/>
                </a:solidFill>
              </a:rPr>
              <a:t> 잠잠히 주님 앞에 나와 심경을 토로할 때에 주께서 들으시고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말씀으로 위로하여 주시기를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 err="1">
                <a:solidFill>
                  <a:schemeClr val="bg1"/>
                </a:solidFill>
              </a:rPr>
              <a:t>자리야가</a:t>
            </a:r>
            <a:r>
              <a:rPr lang="ko-KR" altLang="en-US" sz="1100" dirty="0">
                <a:solidFill>
                  <a:schemeClr val="bg1"/>
                </a:solidFill>
              </a:rPr>
              <a:t> 남편의 핍박을 인내하며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용서할 수 있도록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남편의 마음을 부드럽게 하시고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고통의 시간을 지나며 주님을 만나는 은혜가 임하기를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딸의 자살로 상실감에 빠져 삶의 의미를 잃은 가족들을 위로해 주시고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슬픔이 변하여 기쁨이 되게 하시며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부활의 소망으로 </a:t>
            </a:r>
            <a:r>
              <a:rPr lang="ko-KR" altLang="en-US" sz="1100" dirty="0" err="1">
                <a:solidFill>
                  <a:schemeClr val="bg1"/>
                </a:solidFill>
              </a:rPr>
              <a:t>자리야의</a:t>
            </a:r>
            <a:r>
              <a:rPr lang="ko-KR" altLang="en-US" sz="1100" dirty="0">
                <a:solidFill>
                  <a:schemeClr val="bg1"/>
                </a:solidFill>
              </a:rPr>
              <a:t> 믿음이 굳게 세우기를 기도합니다</a:t>
            </a:r>
            <a:r>
              <a:rPr lang="en-US" altLang="ko-KR" sz="1100" dirty="0">
                <a:solidFill>
                  <a:schemeClr val="bg1"/>
                </a:solidFill>
              </a:rPr>
              <a:t>.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39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FB0E1-BA86-3B2D-ACDA-82E140D66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724EE7A-BFCF-39B1-C064-EFDCA02A70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957B939-A3CE-418C-33F4-26A3363E65D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3FAADAB-6ACF-D9D8-D1DF-5CCAE455453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9BA37B0-AE0E-8DAE-7CBD-C3899411DE0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172C551-080A-CE36-5675-1EECA53698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B8BE38D-4572-6505-4DCA-CF2ECBA5408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214481E-3F57-CF83-F96B-C2249E975C5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044D7662-7546-4EE2-FF9A-AB7CFE9349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07D4CA96-3148-CC8C-2411-8C2170631F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3AB469-EC5F-FD61-B35C-49E3A0C0665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시리아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시리아 교회 공격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E1300-16C2-F424-7A63-EBF36F0A67F5}"/>
              </a:ext>
            </a:extLst>
          </p:cNvPr>
          <p:cNvSpPr txBox="1"/>
          <p:nvPr/>
        </p:nvSpPr>
        <p:spPr>
          <a:xfrm>
            <a:off x="1213164" y="1633931"/>
            <a:ext cx="5174074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 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4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월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6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다마스쿠스에서 북서쪽으로 약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50km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떨어진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블루단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en-US" altLang="ko-KR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Bloudan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에 있는 성 조지 교회에 신원을 알 수 없는 단체가 공격을 시도했습니다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그들은 교회 벽과 벤치에 휘발유를 붓고 창문을 통해 교회에 폭발물을 던졌습니다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하지만 하나님의 은혜로 안전핀이 제대로 뽑히지 않아 폭발물은 터지지 않았습니다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지역 주민들은 보안군의 도움을 받아 화재를 진압했습니다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보안군은 이 사건의 책임자를 파악하기 위해 교회 지도자들을 만나 공격의 세부 사항을 파악했습니다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그러나 범인은 아직 밝혀지지 않았습니다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 페이스북 페이지에서 이 도시 시민들은 이러한 행동이 ‘지역 주민들을 대표하지 않으며’ 공포와 분열을 확산시키려는 의도라고 말합니다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그들은 이 지역이 계속해서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공존과 사랑의 상징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될 것이라고 믿고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또한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누군가가 분열을 조장하는 것을 허용하지 않을 것입니다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예배 장소 중 하나에 대한 공격은 우리 모두에 대한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공격”이라고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전하고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다시는 이런 사건이 일어나지 않도록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그리고 가해자들이 정의의 심판을 받도록 기도해주세요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어려운 상황이 궁극적으로 하나님을 더욱 의지하고 시리아의 기독교 공동체가 강화될 수 있도록 기도해 주세요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03895EF-02B8-98EA-2D55-C73E083555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898" y="1756590"/>
            <a:ext cx="4149163" cy="276610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8D8011-ED47-EC64-120E-EDB02C67F10C}"/>
              </a:ext>
            </a:extLst>
          </p:cNvPr>
          <p:cNvSpPr txBox="1"/>
          <p:nvPr/>
        </p:nvSpPr>
        <p:spPr>
          <a:xfrm>
            <a:off x="974291" y="4926584"/>
            <a:ext cx="9706771" cy="1107996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오랜 내전이 끝나고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아사드정권이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무너지며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새로운 과도정부가 국가체계를 구축하고 있습니다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하나님의 형상을 따라 창조된 모든 인간을 존중하며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평화가 정착되기를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국가의 기틀을 준비하는 과도정부 관계자들에게 지혜를 주셔서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다양한 민족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종교를 포용하고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평화롭게 공존하는 지혜를 모을 수 있도록 은혜를 베푸시기를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시민들의 소망처럼 서로 공존하며</a:t>
            </a:r>
            <a:r>
              <a:rPr lang="en-US" altLang="ko-KR" sz="1100" kern="1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사랑하며</a:t>
            </a:r>
            <a:r>
              <a:rPr lang="en-US" altLang="ko-KR" sz="1100" kern="1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시리아인들의 일상의 삶이 복구될 수 있도록 지혜를 주시기를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시리아 교회가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시리의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희망이 되게 하시고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희망의센터를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통해 사회의 빛과 소금의 역할을 잘 감당할 수 있도록 믿음과 용기를 주시기를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endParaRPr lang="en-US" altLang="ko-KR" sz="1100" kern="100" dirty="0">
              <a:solidFill>
                <a:schemeClr val="bg1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</p:spTree>
    <p:extLst>
      <p:ext uri="{BB962C8B-B14F-4D97-AF65-F5344CB8AC3E}">
        <p14:creationId xmlns:p14="http://schemas.microsoft.com/office/powerpoint/2010/main" val="1990198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 dirty="0">
                <a:solidFill>
                  <a:schemeClr val="tx1"/>
                </a:solidFill>
                <a:latin typeface="+mj-lt"/>
              </a:rPr>
              <a:t>WWL </a:t>
            </a:r>
            <a:r>
              <a:rPr lang="ko-KR" altLang="en-US" sz="1050" i="1" dirty="0">
                <a:solidFill>
                  <a:schemeClr val="tx1"/>
                </a:solidFill>
                <a:latin typeface="+mj-lt"/>
              </a:rPr>
              <a:t>지역설명회를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지역을 순회하며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 err="1">
                <a:latin typeface="맑은 고딕"/>
                <a:ea typeface="맑은 고딕"/>
              </a:rPr>
              <a:t>박해받는</a:t>
            </a:r>
            <a:r>
              <a:rPr lang="ko-KR" altLang="en-US" sz="1000" dirty="0">
                <a:latin typeface="맑은 고딕"/>
                <a:ea typeface="맑은 고딕"/>
              </a:rPr>
              <a:t> 교회와 성도들을 위한 기도가 계속됩니다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김제</a:t>
            </a:r>
            <a:r>
              <a:rPr lang="en-US" altLang="ko-KR" sz="1000" dirty="0">
                <a:latin typeface="맑은 고딕"/>
                <a:ea typeface="맑은 고딕"/>
              </a:rPr>
              <a:t>(4/24), </a:t>
            </a:r>
            <a:r>
              <a:rPr lang="ko-KR" altLang="en-US" sz="1000" dirty="0">
                <a:latin typeface="맑은 고딕"/>
                <a:ea typeface="맑은 고딕"/>
              </a:rPr>
              <a:t>대구</a:t>
            </a:r>
            <a:r>
              <a:rPr lang="en-US" altLang="ko-KR" sz="1000" dirty="0">
                <a:latin typeface="맑은 고딕"/>
                <a:ea typeface="맑은 고딕"/>
              </a:rPr>
              <a:t>(5/29), </a:t>
            </a:r>
            <a:r>
              <a:rPr lang="ko-KR" altLang="en-US" sz="1000" dirty="0">
                <a:latin typeface="맑은 고딕"/>
                <a:ea typeface="맑은 고딕"/>
              </a:rPr>
              <a:t>대전</a:t>
            </a:r>
            <a:r>
              <a:rPr lang="en-US" altLang="ko-KR" sz="1000" dirty="0">
                <a:latin typeface="맑은 고딕"/>
                <a:ea typeface="맑은 고딕"/>
              </a:rPr>
              <a:t>(6/17), </a:t>
            </a:r>
            <a:r>
              <a:rPr lang="ko-KR" altLang="en-US" sz="1000" dirty="0">
                <a:latin typeface="맑은 고딕"/>
                <a:ea typeface="맑은 고딕"/>
              </a:rPr>
              <a:t>광주</a:t>
            </a:r>
            <a:r>
              <a:rPr lang="en-US" altLang="ko-KR" sz="1000" dirty="0">
                <a:latin typeface="맑은 고딕"/>
                <a:ea typeface="맑은 고딕"/>
              </a:rPr>
              <a:t>(7/17), </a:t>
            </a:r>
            <a:r>
              <a:rPr lang="ko-KR" altLang="en-US" sz="1000" dirty="0">
                <a:latin typeface="맑은 고딕"/>
                <a:ea typeface="맑은 고딕"/>
              </a:rPr>
              <a:t>원주</a:t>
            </a:r>
            <a:r>
              <a:rPr lang="en-US" altLang="ko-KR" sz="1000" dirty="0">
                <a:latin typeface="맑은 고딕"/>
                <a:ea typeface="맑은 고딕"/>
              </a:rPr>
              <a:t>(9/25)</a:t>
            </a:r>
            <a:r>
              <a:rPr lang="ko-KR" altLang="en-US" sz="1000" dirty="0">
                <a:latin typeface="맑은 고딕"/>
                <a:ea typeface="맑은 고딕"/>
              </a:rPr>
              <a:t> 등의 교회들과 협력할 수 있도록 길을 열어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 </a:t>
            </a:r>
            <a:r>
              <a:rPr lang="ko-KR" altLang="en-US" sz="1000" dirty="0">
                <a:latin typeface="맑은 고딕"/>
                <a:ea typeface="맑은 고딕"/>
              </a:rPr>
              <a:t>하나님이 예비하신 교회들과 지역 목회자들과 함께 박해 받는 교회를 효과적으로 섬기며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함께 기도할 기도의 용사들을 붙여 주시기를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</a:rPr>
              <a:t>오픈도어 북한선교학교</a:t>
            </a:r>
            <a:r>
              <a:rPr lang="en-US" altLang="ko-KR" sz="1050" dirty="0">
                <a:solidFill>
                  <a:schemeClr val="tx1"/>
                </a:solidFill>
              </a:rPr>
              <a:t>, </a:t>
            </a:r>
            <a:r>
              <a:rPr lang="ko-KR" altLang="en-US" sz="1050" dirty="0">
                <a:solidFill>
                  <a:schemeClr val="tx1"/>
                </a:solidFill>
              </a:rPr>
              <a:t>기도학교를 위하여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4</a:t>
            </a:r>
            <a:r>
              <a:rPr lang="ko-KR" altLang="en-US" sz="1000" dirty="0">
                <a:latin typeface="roboto" panose="02000000000000000000" pitchFamily="2" charset="0"/>
              </a:rPr>
              <a:t>월 </a:t>
            </a:r>
            <a:r>
              <a:rPr lang="en-US" altLang="ko-KR" sz="1000" dirty="0">
                <a:latin typeface="roboto" panose="02000000000000000000" pitchFamily="2" charset="0"/>
              </a:rPr>
              <a:t>7</a:t>
            </a:r>
            <a:r>
              <a:rPr lang="ko-KR" altLang="en-US" sz="1000" dirty="0">
                <a:latin typeface="roboto" panose="02000000000000000000" pitchFamily="2" charset="0"/>
              </a:rPr>
              <a:t>일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한국교회 북한선교 이해와 통일 준비에 도움이 되고자 하는 목적으로 북한선교학교가 시작되었습니다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북한선교와 통일을 위한 준비된 일꾼을 바르게 세우는 학교가 될 수 있도록  기도합니다</a:t>
            </a:r>
            <a:r>
              <a:rPr lang="en-US" altLang="ko-KR" sz="1000" dirty="0">
                <a:latin typeface="roboto" panose="02000000000000000000" pitchFamily="2" charset="0"/>
              </a:rPr>
              <a:t>.</a:t>
            </a:r>
          </a:p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9</a:t>
            </a:r>
            <a:r>
              <a:rPr lang="ko-KR" altLang="en-US" sz="1000" dirty="0">
                <a:latin typeface="roboto" panose="02000000000000000000" pitchFamily="2" charset="0"/>
              </a:rPr>
              <a:t>월부터는 오픈도어 기도학교를 준비하고 있습니다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 err="1">
                <a:latin typeface="roboto" panose="02000000000000000000" pitchFamily="2" charset="0"/>
              </a:rPr>
              <a:t>브라더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r>
              <a:rPr lang="ko-KR" altLang="en-US" sz="1000" dirty="0" err="1">
                <a:latin typeface="roboto" panose="02000000000000000000" pitchFamily="2" charset="0"/>
              </a:rPr>
              <a:t>앤드류와</a:t>
            </a:r>
            <a:r>
              <a:rPr lang="ko-KR" altLang="en-US" sz="1000" dirty="0">
                <a:latin typeface="roboto" panose="02000000000000000000" pitchFamily="2" charset="0"/>
              </a:rPr>
              <a:t> 개척자들이 가졌던 신앙의 유산을 잘 배우고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오픈도어의 기도용사로 온전히 세워지는 학교가 될 수 있도록 준비하는 과정에 주님의 손길이 함께 하기를 기도합니다</a:t>
            </a:r>
            <a:r>
              <a:rPr lang="en-US" altLang="ko-KR" sz="1000" dirty="0">
                <a:latin typeface="roboto" panose="02000000000000000000" pitchFamily="2" charset="0"/>
              </a:rPr>
              <a:t>.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endParaRPr lang="en-US" altLang="ko-KR" sz="1000" dirty="0">
              <a:latin typeface="roboto" panose="02000000000000000000" pitchFamily="2" charset="0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8/4/2025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5055</TotalTime>
  <Words>2468</Words>
  <Application>Microsoft Office PowerPoint</Application>
  <PresentationFormat>와이드스크린</PresentationFormat>
  <Paragraphs>109</Paragraphs>
  <Slides>13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4" baseType="lpstr">
      <vt:lpstr>NanumGothicExtraBold</vt:lpstr>
      <vt:lpstr>NotoSansKR-Regular</vt:lpstr>
      <vt:lpstr>Gulim</vt:lpstr>
      <vt:lpstr>나눔고딕 ExtraBold</vt:lpstr>
      <vt:lpstr>맑은 고딕</vt:lpstr>
      <vt:lpstr>함초롬바탕</vt:lpstr>
      <vt:lpstr>Aharoni</vt:lpstr>
      <vt:lpstr>Arial</vt:lpstr>
      <vt:lpstr>Helvetica</vt:lpstr>
      <vt:lpstr>roboto</vt:lpstr>
      <vt:lpstr>Office 테마</vt:lpstr>
      <vt:lpstr>Prayer Meeting  for Persecuted Church Worldwide 박해받는 교회를 위한 화요기도모임</vt:lpstr>
      <vt:lpstr>순서</vt:lpstr>
      <vt:lpstr>신10:18</vt:lpstr>
      <vt:lpstr>OPEN DOORS CORE VALUE/핵심가치</vt:lpstr>
      <vt:lpstr>PowerPoint 프레젠테이션</vt:lpstr>
      <vt:lpstr>Arise Africa Campaign  아프리카여 일어나라 폭력적 박해에 맞서서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328</cp:revision>
  <dcterms:created xsi:type="dcterms:W3CDTF">2024-07-08T04:53:18Z</dcterms:created>
  <dcterms:modified xsi:type="dcterms:W3CDTF">2025-04-22T07:58:15Z</dcterms:modified>
</cp:coreProperties>
</file>