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7" r:id="rId2"/>
    <p:sldId id="258" r:id="rId3"/>
    <p:sldId id="283" r:id="rId4"/>
    <p:sldId id="373" r:id="rId5"/>
    <p:sldId id="374" r:id="rId6"/>
    <p:sldId id="2492" r:id="rId7"/>
    <p:sldId id="2525" r:id="rId8"/>
    <p:sldId id="2522" r:id="rId9"/>
    <p:sldId id="2517" r:id="rId10"/>
    <p:sldId id="2526" r:id="rId11"/>
    <p:sldId id="2505" r:id="rId12"/>
    <p:sldId id="2520" r:id="rId13"/>
    <p:sldId id="2462" r:id="rId14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66"/>
    <a:srgbClr val="990000"/>
    <a:srgbClr val="CC0066"/>
    <a:srgbClr val="993366"/>
    <a:srgbClr val="E05B1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2025-04-29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2025-04-29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ko-KR" altLang="en-US" sz="11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1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1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1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endParaRPr lang="en-US" altLang="ko-KR" sz="1100" dirty="0">
              <a:cs typeface="함초롬바탕" panose="02030604000101010101" pitchFamily="18" charset="-127"/>
            </a:endParaRPr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</a:t>
            </a:r>
            <a:r>
              <a:rPr lang="en-US" altLang="ko-KR" sz="1100" dirty="0">
                <a:cs typeface="함초롬바탕" panose="02030604000101010101" pitchFamily="18" charset="-127"/>
              </a:rPr>
              <a:t>2026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endParaRPr lang="ko-KR" altLang="en-US" dirty="0"/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물질적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marL="0" indent="0" algn="just">
              <a:lnSpc>
                <a:spcPct val="120000"/>
              </a:lnSpc>
              <a:buNone/>
            </a:pPr>
            <a:r>
              <a:rPr lang="ko-KR" altLang="en-US" sz="11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08195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21D3E3-E415-1276-83AE-72A0C7F8AF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5348C222-CC7F-5926-ACC1-4A025ACDCC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A77535A9-B2C5-4D85-2026-1F8B587370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9209EE3-2B16-AA01-8C76-BDF2B300FF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05984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1A2F3-0D6B-0D97-080A-5F0B8AC21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CB53D84-EC35-A024-6E10-207DAB118C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C1A7B21-8DD1-185D-3FDA-0C4AD28D16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0DB8C15-6267-37C0-7566-74261DB887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322523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60559-82A7-72D8-66E1-3C1366299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D16C217-3A50-7D18-398A-B42DB555AF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41BE003F-E6BD-EF99-3D1A-F4DC9A9ADA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9567E4-F063-5D38-6371-663AFDAC01D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91901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BB37EB-0135-AC09-D1C5-6615C92B8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1662BB0D-84BC-8CA9-C0A3-F2F782A130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DD3C1423-8E14-D120-9EDA-C3C810CB02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11261C11-B027-B068-DB7D-47B3ABBCB5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8697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3129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E526C0-95C6-3F0E-4447-984FA0ED6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9324E97-C079-25DC-9044-48BFF0A83D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7849DA54-3138-E367-6969-268993F07B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0EA602FF-3283-968E-A490-CFCC4A8E2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39842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13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2025-04-29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2025-04-29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2025-04-29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2025-04-29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2025-04-29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en-US" altLang="ko-KR" smtClean="0"/>
              <a:t>‹#›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3379485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2025-04-29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3" r:id="rId13"/>
    <p:sldLayoutId id="2147483664" r:id="rId14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g"/><Relationship Id="rId4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/>
              <a:t>Prayer</a:t>
            </a:r>
            <a:r>
              <a:rPr lang="ko-KR" altLang="en-US" sz="4400" b="1"/>
              <a:t> </a:t>
            </a:r>
            <a:r>
              <a:rPr lang="en-US" altLang="ko-KR" sz="4400" b="1"/>
              <a:t>Meeting </a:t>
            </a:r>
            <a:br>
              <a:rPr lang="en-US" altLang="ko-KR" sz="4400" b="1"/>
            </a:br>
            <a:r>
              <a:rPr lang="en-US" altLang="ko-KR" sz="4400" b="1"/>
              <a:t>for Persecuted Church Worldwide</a:t>
            </a:r>
            <a:br>
              <a:rPr lang="en-US" altLang="ko-KR" sz="4400" b="1"/>
            </a:b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2025</a:t>
            </a:r>
            <a:r>
              <a:rPr lang="ko-KR" altLang="en-US" sz="2000" dirty="0">
                <a:latin typeface="맑은 고딕"/>
                <a:ea typeface="맑은 고딕"/>
              </a:rPr>
              <a:t>년 </a:t>
            </a:r>
            <a:r>
              <a:rPr lang="en-US" altLang="ko-KR" sz="2000" dirty="0">
                <a:latin typeface="맑은 고딕"/>
                <a:ea typeface="맑은 고딕"/>
              </a:rPr>
              <a:t>4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29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>
                <a:ea typeface="맑은 고딕"/>
              </a:rPr>
              <a:t>찬양 </a:t>
            </a:r>
            <a:r>
              <a:rPr lang="en-US" altLang="ko-KR" sz="1600" dirty="0">
                <a:ea typeface="맑은 고딕"/>
              </a:rPr>
              <a:t>5’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 </a:t>
            </a:r>
            <a:endParaRPr lang="en-US" altLang="ko-KR" sz="1600" dirty="0">
              <a:solidFill>
                <a:schemeClr val="tx1"/>
              </a:solidFill>
              <a:ea typeface="맑은 고딕"/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>
                <a:ea typeface="맑은 고딕"/>
              </a:rPr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오늘의 말씀</a:t>
            </a:r>
            <a:r>
              <a:rPr lang="ko-KR" altLang="ko-KR" sz="1600" dirty="0">
                <a:ea typeface="맑은 고딕"/>
              </a:rPr>
              <a:t> </a:t>
            </a:r>
            <a:r>
              <a:rPr lang="en-US" altLang="ko-KR" sz="1600" dirty="0">
                <a:ea typeface="맑은 고딕"/>
              </a:rPr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>
                <a:ea typeface="맑은 고딕"/>
              </a:rPr>
              <a:t>전세계 박해 받는 교회를 </a:t>
            </a:r>
            <a:r>
              <a:rPr lang="ko-KR" altLang="ko-KR" sz="1600" dirty="0">
                <a:ea typeface="맑은 고딕"/>
              </a:rPr>
              <a:t>위한 기도</a:t>
            </a:r>
            <a:r>
              <a:rPr lang="en-US" altLang="ko-KR" sz="1600" dirty="0">
                <a:ea typeface="맑은 고딕"/>
              </a:rPr>
              <a:t>(30’)</a:t>
            </a:r>
            <a:endParaRPr lang="ko-KR" altLang="en-US" sz="1600" dirty="0">
              <a:solidFill>
                <a:schemeClr val="tx1"/>
              </a:solidFill>
              <a:latin typeface="맑은 고딕"/>
              <a:ea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민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13:30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/>
              <a:ea typeface="NanumGothicExtraBold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30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/>
                <a:ea typeface="NanumGothicExtraBold"/>
              </a:rPr>
              <a:t>우리가 곧 올라가서 그 땅을 취하자 능히 이기리라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altLang="ko-KR" sz="1100" dirty="0">
                <a:ea typeface="맑은 고딕"/>
              </a:rPr>
              <a:t>30</a:t>
            </a:r>
            <a:r>
              <a:rPr lang="en-US" altLang="ko-KR" dirty="0">
                <a:ea typeface="맑은 고딕"/>
              </a:rPr>
              <a:t> We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should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go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up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and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take</a:t>
            </a:r>
            <a:r>
              <a:rPr lang="ko-KR" altLang="en-US" dirty="0">
                <a:ea typeface="맑은 고딕"/>
              </a:rPr>
              <a:t> </a:t>
            </a:r>
            <a:r>
              <a:rPr lang="en-US" altLang="ko-KR" dirty="0">
                <a:ea typeface="맑은 고딕"/>
              </a:rPr>
              <a:t>possession of the land, for we can certainly do it.</a:t>
            </a:r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5918" y="606928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104523" y="1219831"/>
            <a:ext cx="5150728" cy="5198529"/>
          </a:xfrm>
          <a:prstGeom prst="rect">
            <a:avLst/>
          </a:prstGeom>
          <a:noFill/>
        </p:spPr>
      </p:pic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1457608"/>
            <a:ext cx="4663966" cy="4809842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5748950" y="3480911"/>
            <a:ext cx="563125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41972" y="1798814"/>
            <a:ext cx="6484268" cy="2891736"/>
          </a:xfrm>
        </p:spPr>
        <p:txBody>
          <a:bodyPr anchor="ctr">
            <a:noAutofit/>
          </a:bodyPr>
          <a:lstStyle/>
          <a:p>
            <a:r>
              <a:rPr lang="ko-KR" alt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박해 받는 교회를 위한 기도</a:t>
            </a:r>
            <a:r>
              <a:rPr lang="en-US" altLang="ko-KR" sz="3200" dirty="0"/>
              <a:t>(30’)</a:t>
            </a:r>
          </a:p>
          <a:p>
            <a:endParaRPr lang="ko-KR" altLang="en-US" sz="3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 dirty="0"/>
              <a:t>Prayer for Persecuted Church</a:t>
            </a:r>
            <a:endParaRPr lang="ko-KR" altLang="en-US" sz="2800" dirty="0"/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40E4FE90-DD28-0837-4FC9-FCFE9DC19A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89055" y="1874679"/>
            <a:ext cx="5005988" cy="2815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11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565C65D6-41EF-855D-3056-371E84A1C9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 latinLnBrk="0">
              <a:spcBef>
                <a:spcPct val="0"/>
              </a:spcBef>
            </a:pPr>
            <a:r>
              <a:rPr lang="en-US" altLang="ko-KR" sz="2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Arise Africa Campaign </a:t>
            </a:r>
            <a:br>
              <a:rPr lang="en-US" altLang="ko-KR" sz="2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ko-KR" altLang="en-US" sz="2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아프리카여 일어나라 폭력적 박해에 맞서서</a:t>
            </a:r>
            <a:endParaRPr lang="en-US" altLang="ko-KR" sz="2200" kern="120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7" y="3040815"/>
            <a:ext cx="10905066" cy="1663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842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E4C2FE-EA50-D598-414F-21DA5EAAF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7C0A92F2-C476-BFF1-AC80-1953C85931D3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3746696B-08EA-3C0B-2FB5-162CD0F4FBA8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AC6B473C-DD4D-26E0-CF83-9BB28049C18E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FBC8E005-5968-84F5-2C68-A439419411B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2A971AC-4013-70A4-4996-6E484212759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3576442F-0346-447F-5A90-0B70F8678B7E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BCC94C2E-135B-57B2-BD4C-C1FC8C7D5644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C3C5181F-2F7B-0E36-3000-BAC68717926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441AEDA5-B539-282D-4826-4C74B571CD6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56065DC-B8F1-4026-85F2-113EA437D327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#20250401 No Road Home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dirty="0">
                <a:ea typeface="맑은 고딕"/>
              </a:rPr>
              <a:t>집으로 </a:t>
            </a:r>
            <a:r>
              <a:rPr lang="ko-KR" altLang="en-US" b="1" kern="100" dirty="0">
                <a:latin typeface="Helvetica" panose="020B0604020202020204" pitchFamily="34" charset="0"/>
                <a:ea typeface="맑은 고딕" panose="020B0503020000020004" pitchFamily="50" charset="-127"/>
              </a:rPr>
              <a:t>돌아갈 길이 없다</a:t>
            </a:r>
            <a:r>
              <a:rPr lang="en-US" altLang="ko-KR" b="1" kern="100" dirty="0">
                <a:latin typeface="Helvetica" panose="020B0604020202020204" pitchFamily="34" charset="0"/>
                <a:ea typeface="맑은 고딕" panose="020B0503020000020004" pitchFamily="50" charset="-127"/>
              </a:rPr>
              <a:t>.</a:t>
            </a:r>
            <a:endParaRPr lang="en-US" altLang="ko-KR" sz="1800" b="1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26E4D4-58E0-822F-B47E-6E29A2DAFC77}"/>
              </a:ext>
            </a:extLst>
          </p:cNvPr>
          <p:cNvSpPr txBox="1"/>
          <p:nvPr/>
        </p:nvSpPr>
        <p:spPr>
          <a:xfrm>
            <a:off x="1127598" y="1513191"/>
            <a:ext cx="6344388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/>
              <a:t> </a:t>
            </a:r>
            <a:r>
              <a:rPr lang="ko-KR" altLang="en-US" sz="1100" b="1" dirty="0"/>
              <a:t>난민 발생의 원인</a:t>
            </a:r>
            <a:r>
              <a:rPr lang="en-US" altLang="ko-KR" sz="1100" dirty="0"/>
              <a:t>: </a:t>
            </a:r>
            <a:r>
              <a:rPr lang="ko-KR" altLang="en-US" sz="1100" dirty="0"/>
              <a:t>기독교인을 표적으로 한 폭력과 기독교 공동체에 대한 보호 실패로 인해 대규모 국내 난민이 발생했습니다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폭력은 기독교인과 비기독교인 모두에게 영향을 미쳤지만</a:t>
            </a:r>
            <a:r>
              <a:rPr lang="en-US" altLang="ko-KR" sz="1100" dirty="0"/>
              <a:t>, </a:t>
            </a:r>
            <a:r>
              <a:rPr lang="ko-KR" altLang="en-US" sz="1100" dirty="0"/>
              <a:t>기록된 증언에 따르면 </a:t>
            </a:r>
            <a:r>
              <a:rPr lang="ko-KR" altLang="en-US" sz="1100" dirty="0" err="1"/>
              <a:t>보코하람</a:t>
            </a:r>
            <a:r>
              <a:rPr lang="en-US" altLang="ko-KR" sz="1100" dirty="0"/>
              <a:t>, </a:t>
            </a:r>
            <a:r>
              <a:rPr lang="ko-KR" altLang="en-US" sz="1100" dirty="0"/>
              <a:t>서아프리카 이슬람국가</a:t>
            </a:r>
            <a:r>
              <a:rPr lang="en-US" altLang="ko-KR" sz="1100" dirty="0"/>
              <a:t>(ISWAP), </a:t>
            </a:r>
            <a:r>
              <a:rPr lang="ko-KR" altLang="en-US" sz="1100" dirty="0" err="1"/>
              <a:t>풀라니</a:t>
            </a:r>
            <a:r>
              <a:rPr lang="ko-KR" altLang="en-US" sz="1100" dirty="0"/>
              <a:t> 무장단체는 의도적으로 기독교인이나 기독교 공동체</a:t>
            </a:r>
            <a:r>
              <a:rPr lang="en-US" altLang="ko-KR" sz="1100" dirty="0"/>
              <a:t>, </a:t>
            </a:r>
            <a:r>
              <a:rPr lang="ko-KR" altLang="en-US" sz="1100" dirty="0"/>
              <a:t>생업</a:t>
            </a:r>
            <a:r>
              <a:rPr lang="en-US" altLang="ko-KR" sz="1100" dirty="0"/>
              <a:t>, </a:t>
            </a:r>
            <a:r>
              <a:rPr lang="ko-KR" altLang="en-US" sz="1100" dirty="0"/>
              <a:t>신앙 지도자 및 예배 장소를 표적으로 삼았다고 합니다</a:t>
            </a:r>
            <a:r>
              <a:rPr lang="en-US" altLang="ko-KR" sz="1100" dirty="0"/>
              <a:t>.</a:t>
            </a:r>
            <a:r>
              <a:rPr lang="ko-KR" altLang="en-US" sz="1100" dirty="0"/>
              <a:t>나이지리아 국가 보안 요원들은 기독교인에 대한 폭력적인 공격에 효과적으로 적시에 대응하지 못하는 경우가 많았습니다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이러한 실패는 기독교인들 사이에서 보안군에 대한 불신을 낳았습니다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또한 폭력 가해자에 대한 국가의 처벌 부재는 폭력과 더 많은 난민이 발생할 수 있고 실제로 발생하는 환경을 조장했습니다</a:t>
            </a:r>
            <a:r>
              <a:rPr lang="en-US" altLang="ko-KR" sz="1100" dirty="0"/>
              <a:t>. </a:t>
            </a:r>
          </a:p>
          <a:p>
            <a:endParaRPr lang="en-US" altLang="ko-KR" sz="1100" dirty="0"/>
          </a:p>
          <a:p>
            <a:r>
              <a:rPr lang="ko-KR" altLang="en-US" sz="1100" b="1" dirty="0"/>
              <a:t>난민 경험</a:t>
            </a:r>
            <a:r>
              <a:rPr lang="en-US" altLang="ko-KR" sz="1100" dirty="0"/>
              <a:t>: </a:t>
            </a:r>
            <a:r>
              <a:rPr lang="ko-KR" altLang="en-US" sz="1100" dirty="0"/>
              <a:t>부족하고 제대로 분배되지 않은 자원</a:t>
            </a:r>
            <a:r>
              <a:rPr lang="en-US" altLang="ko-KR" sz="1100" dirty="0"/>
              <a:t>, </a:t>
            </a:r>
            <a:r>
              <a:rPr lang="ko-KR" altLang="en-US" sz="1100" dirty="0"/>
              <a:t>종교에 따른 차별</a:t>
            </a:r>
            <a:r>
              <a:rPr lang="en-US" altLang="ko-KR" sz="1100" dirty="0"/>
              <a:t>, </a:t>
            </a:r>
            <a:r>
              <a:rPr lang="ko-KR" altLang="en-US" sz="1100" dirty="0"/>
              <a:t>구체적 난민 경험에 대한 부족한 이해는 기독교인 난민의 취약성을 증가시켰습니다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유엔</a:t>
            </a:r>
            <a:r>
              <a:rPr lang="en-US" altLang="ko-KR" sz="1100" dirty="0"/>
              <a:t>, </a:t>
            </a:r>
            <a:r>
              <a:rPr lang="ko-KR" altLang="en-US" sz="1100" dirty="0"/>
              <a:t>국내 및 국제 활동가들이 나이지리아 북동부에 집중되어 있어 </a:t>
            </a:r>
            <a:r>
              <a:rPr lang="ko-KR" altLang="en-US" sz="1100" dirty="0" err="1"/>
              <a:t>북중부</a:t>
            </a:r>
            <a:r>
              <a:rPr lang="ko-KR" altLang="en-US" sz="1100" dirty="0"/>
              <a:t> 지역의 이재민들은 거의 무시되어 왔습니다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수요는 현재 국제 사회의 자금 지원 약속을 훨씬 능가합니다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보르노</a:t>
            </a:r>
            <a:r>
              <a:rPr lang="ko-KR" altLang="en-US" sz="1100" dirty="0"/>
              <a:t> 주에서는 종교적 정체성이 기독교인 난민이 피난 중 지원을 받을 수 있는지 여부를 결정하는 요인이었습니다</a:t>
            </a:r>
            <a:r>
              <a:rPr lang="en-US" altLang="ko-KR" sz="1100" dirty="0"/>
              <a:t>.</a:t>
            </a:r>
          </a:p>
          <a:p>
            <a:endParaRPr lang="en-US" altLang="ko-KR" sz="1100" dirty="0"/>
          </a:p>
          <a:p>
            <a:r>
              <a:rPr lang="ko-KR" altLang="en-US" sz="1100" b="1" dirty="0"/>
              <a:t>귀환의 위험</a:t>
            </a:r>
            <a:r>
              <a:rPr lang="en-US" altLang="ko-KR" sz="1100" dirty="0"/>
              <a:t>: </a:t>
            </a:r>
            <a:r>
              <a:rPr lang="ko-KR" altLang="en-US" sz="1100" dirty="0"/>
              <a:t>신앙은 고향으로 돌아가려는 난민 기독교인들의 위험성을 가중시킵니다</a:t>
            </a:r>
            <a:r>
              <a:rPr lang="en-US" altLang="ko-KR" sz="1100" dirty="0"/>
              <a:t>.</a:t>
            </a:r>
            <a:r>
              <a:rPr lang="ko-KR" altLang="en-US" sz="1100" dirty="0"/>
              <a:t>특히 </a:t>
            </a:r>
            <a:r>
              <a:rPr lang="ko-KR" altLang="en-US" sz="1100" dirty="0" err="1"/>
              <a:t>보르노주의</a:t>
            </a:r>
            <a:r>
              <a:rPr lang="ko-KR" altLang="en-US" sz="1100" dirty="0"/>
              <a:t> 기독교인들은 무슬림들이 </a:t>
            </a:r>
            <a:r>
              <a:rPr lang="ko-KR" altLang="en-US" sz="1100" dirty="0" err="1"/>
              <a:t>보코하람이나</a:t>
            </a:r>
            <a:r>
              <a:rPr lang="ko-KR" altLang="en-US" sz="1100" dirty="0"/>
              <a:t> </a:t>
            </a:r>
            <a:r>
              <a:rPr lang="en-US" altLang="ko-KR" sz="1100" dirty="0"/>
              <a:t>ISWAP</a:t>
            </a:r>
            <a:r>
              <a:rPr lang="ko-KR" altLang="en-US" sz="1100" dirty="0"/>
              <a:t>의 추가 표적이 되지 않았기 때문에 집으로 돌아가는 것이 상대적으로 더 안전하다고 보고했습니다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보르노주의</a:t>
            </a:r>
            <a:r>
              <a:rPr lang="ko-KR" altLang="en-US" sz="1100" dirty="0"/>
              <a:t> 기독교인들은 또한 주 관리들이 강제적으로 귀환을 강요하고 적절한 준비</a:t>
            </a:r>
            <a:r>
              <a:rPr lang="en-US" altLang="ko-KR" sz="1100" dirty="0"/>
              <a:t>, </a:t>
            </a:r>
            <a:r>
              <a:rPr lang="ko-KR" altLang="en-US" sz="1100" dirty="0"/>
              <a:t>물자</a:t>
            </a:r>
            <a:r>
              <a:rPr lang="en-US" altLang="ko-KR" sz="1100" dirty="0"/>
              <a:t>, </a:t>
            </a:r>
            <a:r>
              <a:rPr lang="ko-KR" altLang="en-US" sz="1100" dirty="0"/>
              <a:t>보안 보호 없이 스스로를 지키도록 내버려 두었다고 말했습니다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무슬림과 기독교인 모두 집으로 돌아갈 때를 포함하여 납치의 위협에 직면했습니다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무장 세력은 기독교인을 표적으로 삼아 무슬림보다 기독교인에게 더 높은 몸값을 요구했으며</a:t>
            </a:r>
            <a:r>
              <a:rPr lang="en-US" altLang="ko-KR" sz="1100" dirty="0"/>
              <a:t>, </a:t>
            </a:r>
            <a:r>
              <a:rPr lang="ko-KR" altLang="en-US" sz="1100" dirty="0"/>
              <a:t>기독교 신앙 지도자에게 가장 높은 몸값을 요구했습니다</a:t>
            </a:r>
            <a:r>
              <a:rPr lang="en-US" altLang="ko-KR" sz="1100" dirty="0"/>
              <a:t>.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37A9A899-0E1E-63E5-51FF-4473587B78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5288" y="1567304"/>
            <a:ext cx="3041168" cy="372339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11F0DA74-0C11-B6EE-F3E3-2D4FE0F9D8D2}"/>
              </a:ext>
            </a:extLst>
          </p:cNvPr>
          <p:cNvSpPr txBox="1"/>
          <p:nvPr/>
        </p:nvSpPr>
        <p:spPr>
          <a:xfrm>
            <a:off x="1127597" y="5579388"/>
            <a:ext cx="9727506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주여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아프리카 기독교 난민들을 불쌍히 여겨 </a:t>
            </a:r>
            <a:r>
              <a:rPr lang="ko-KR" altLang="en-US" sz="1100" kern="100" dirty="0" err="1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이슬람 무장단체들로 부터 보호하여 주시고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안전하게 지켜 </a:t>
            </a:r>
            <a:r>
              <a:rPr lang="ko-KR" altLang="en-US" sz="1100" kern="100" dirty="0" err="1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각국 정부의 치안이 안정적으로 관리되게 하셔서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가해자들에 대한 적절한 처벌과 규제가 이루어지고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땅에 평화를 회복시켜 주시고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안전하게 집으로 돌아갈 수 있는 길을 열어 </a:t>
            </a:r>
            <a:r>
              <a:rPr lang="ko-KR" altLang="en-US" sz="1100" kern="100" dirty="0" err="1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무엇보다 신앙이 흔들리지 않고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시험과 환란 가운데 도우시는 하나님의 손길을 경험하여 믿음의 증인으로 온전히 세워 </a:t>
            </a:r>
            <a:r>
              <a:rPr lang="ko-KR" altLang="en-US" sz="1100" kern="100" dirty="0" err="1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</a:t>
            </a:r>
            <a:r>
              <a:rPr lang="ko-KR" altLang="en-US" sz="1100" kern="100" dirty="0">
                <a:solidFill>
                  <a:srgbClr val="0070C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endParaRPr lang="en-US" altLang="ko-KR" sz="1100" kern="100" dirty="0">
              <a:solidFill>
                <a:srgbClr val="0070C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451207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D80AD-9B8E-3CFF-8E92-B87FDE7A6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D8117BB2-920A-E241-3332-30D1A89C4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25D37BF2-4E55-3DE8-E9F0-8F228EAA1898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A8F2A45A-4479-5C16-4E07-D150C35C2AAC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C750CF30-8701-F9E4-ADDE-710B1214307F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55D8CB7D-C4ED-D08C-B076-C6C8A10FB132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03CEE3F0-F437-2501-1E43-9949D95E030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F22312A4-DFFA-BE75-BF0E-D518064D425E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E349603C-1BB2-A05F-679B-6D329EA1ADE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BF9E0331-ED21-855B-BEE1-9920D2456E0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70C3B2-7672-9190-F0F7-CC5B545C845E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콩고민주공화국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대량 납치를 확인</a:t>
            </a:r>
            <a:r>
              <a:rPr lang="en-US" altLang="ko-KR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학살은 </a:t>
            </a:r>
            <a:r>
              <a:rPr lang="ko-KR" altLang="en-US" b="1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아직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확인하지 못함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74A390D3-FA25-DE1B-F8F5-498F9C3A63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7404" y="1839742"/>
            <a:ext cx="2730593" cy="1535958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3964D4B-D0D0-A565-8748-18E467A83E7D}"/>
              </a:ext>
            </a:extLst>
          </p:cNvPr>
          <p:cNvSpPr txBox="1"/>
          <p:nvPr/>
        </p:nvSpPr>
        <p:spPr>
          <a:xfrm>
            <a:off x="1077361" y="2490878"/>
            <a:ext cx="6676823" cy="38164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US" altLang="ko-KR" sz="1100" dirty="0"/>
              <a:t>OD </a:t>
            </a:r>
            <a:r>
              <a:rPr lang="ko-KR" altLang="en-US" sz="1100" dirty="0"/>
              <a:t>사역자는 </a:t>
            </a:r>
            <a:r>
              <a:rPr lang="en-US" altLang="ko-KR" sz="1100" dirty="0"/>
              <a:t>2</a:t>
            </a:r>
            <a:r>
              <a:rPr lang="ko-KR" altLang="en-US" sz="1100" dirty="0"/>
              <a:t>월 </a:t>
            </a:r>
            <a:r>
              <a:rPr lang="en-US" altLang="ko-KR" sz="1100" dirty="0"/>
              <a:t>26</a:t>
            </a:r>
            <a:r>
              <a:rPr lang="ko-KR" altLang="en-US" sz="1100" dirty="0"/>
              <a:t>일 </a:t>
            </a:r>
            <a:r>
              <a:rPr lang="ko-KR" altLang="en-US" sz="1100" dirty="0" err="1"/>
              <a:t>북키부주</a:t>
            </a:r>
            <a:r>
              <a:rPr lang="ko-KR" altLang="en-US" sz="1100" dirty="0"/>
              <a:t> </a:t>
            </a:r>
            <a:r>
              <a:rPr lang="ko-KR" altLang="en-US" sz="1100" dirty="0" err="1"/>
              <a:t>루베로</a:t>
            </a:r>
            <a:r>
              <a:rPr lang="ko-KR" altLang="en-US" sz="1100" dirty="0"/>
              <a:t> 지역의 </a:t>
            </a:r>
            <a:r>
              <a:rPr lang="ko-KR" altLang="en-US" sz="1100" dirty="0" err="1"/>
              <a:t>부템보</a:t>
            </a:r>
            <a:r>
              <a:rPr lang="ko-KR" altLang="en-US" sz="1100" dirty="0"/>
              <a:t> 시에서 </a:t>
            </a:r>
            <a:r>
              <a:rPr lang="en-US" altLang="ko-KR" sz="1100" dirty="0"/>
              <a:t>98km </a:t>
            </a:r>
            <a:r>
              <a:rPr lang="ko-KR" altLang="en-US" sz="1100" dirty="0"/>
              <a:t>떨어진 </a:t>
            </a:r>
            <a:r>
              <a:rPr lang="ko-KR" altLang="en-US" sz="1100" dirty="0" err="1"/>
              <a:t>메이바로</a:t>
            </a:r>
            <a:r>
              <a:rPr lang="ko-KR" altLang="en-US" sz="1100" dirty="0"/>
              <a:t> 출발하여 </a:t>
            </a:r>
            <a:r>
              <a:rPr lang="en-US" altLang="ko-KR" sz="1100" dirty="0"/>
              <a:t>2</a:t>
            </a:r>
            <a:r>
              <a:rPr lang="ko-KR" altLang="en-US" sz="1100" dirty="0"/>
              <a:t>월 </a:t>
            </a:r>
            <a:r>
              <a:rPr lang="en-US" altLang="ko-KR" sz="1100" dirty="0"/>
              <a:t>27</a:t>
            </a:r>
            <a:r>
              <a:rPr lang="ko-KR" altLang="en-US" sz="1100" dirty="0"/>
              <a:t>일에 도착했습니다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비로 인해 상태가 좋지 않은 비포장 도로를 이동하는 동안 그는 민간인에 대한 끊임없는 폭력으로 텅 빈 마을과 마주쳤습니다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도착하자마자 먼저 지역 지도자를 만나러 갔고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ADF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공격을 확인했습니다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마을 지도자는 무장 세력이 많은 기독교인들을 납치해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카상가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교회에서 인질들과 함께 머물렀다고 확인했습니다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또한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많은 지역 주민들이 불안한 상황을 피해 도망쳤기 때문에 정확한 인질 수를 확인할 수 없었고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교회에서 인질들이 살해되었는지 역시 확인할 수 없었다고 설명했습니다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그는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OD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사역자에게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상황이 여전히 매우 불안하므로 주위에 머물러 있지 말고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메이바에서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7km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떨어진 학살 장소인 </a:t>
            </a:r>
            <a:r>
              <a:rPr lang="ko-KR" altLang="en-US" sz="1100" kern="100" dirty="0" err="1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카상가에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가지 말라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”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고 충고 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조사가 계속 진행되면서 지금까지 납치 피해자 중 최소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10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명의 시신이 교회 근처 덤불에서 발견되었다는 사실을 확인했습니다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시신은 발견 즉시 매장되기 때문에 참수되었는지 여부는 알 수 없습니다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지역의 치안이 안정될 때까지 가족들은 실종된 가족의 시신을 찾을 수 없을 것입니다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endParaRPr lang="en-US" altLang="ko-KR" sz="1100" kern="100" dirty="0">
              <a:solidFill>
                <a:srgbClr val="C00000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장기적인 불안정으로 피해를 입은 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북키부와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이투리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지역의 기독교 공동체에 주님의 위로와 풍성한 은혜가 임하도록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특히 마야바와 </a:t>
            </a:r>
            <a:r>
              <a:rPr lang="ko-KR" altLang="en-US" sz="1100" kern="100" dirty="0" err="1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카상가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마을을 위해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학살이 일어나지 않았다는 소식과 납치된 사람들이 무사히 가족의 품으로 돌아가는 모습을 볼 수 있기를 간절히 소망합니다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가족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의 사망 소식을 접한 이들이 주님의 위로와 필요를 채우시는 공급을 경험할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 모든 불확실성과 고난 속에서도 양떼를 계속 돌보려는 목회자들을 위해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그들이 용기를 얻고 성령의 사역을 경험하여 자신이 받은 위로로 다른 사람들을 위로할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긴급 구호를 준비하는 오픈도어 팀과 이 지역의 파트너들이 하나님의 보호를 경험할 수 있도록 기도합니다</a:t>
            </a:r>
            <a:r>
              <a:rPr lang="en-US" altLang="ko-KR" sz="1100" kern="100" dirty="0">
                <a:solidFill>
                  <a:srgbClr val="C00000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  <a:endParaRPr lang="ko-KR" altLang="en-US" sz="1400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6F94458F-D474-9EEA-B51E-0D3886CD94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37403" y="3517116"/>
            <a:ext cx="2730593" cy="204794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D5DA477-FC43-4D8E-4150-46965DBC6533}"/>
              </a:ext>
            </a:extLst>
          </p:cNvPr>
          <p:cNvSpPr txBox="1"/>
          <p:nvPr/>
        </p:nvSpPr>
        <p:spPr>
          <a:xfrm>
            <a:off x="1077361" y="1635472"/>
            <a:ext cx="667683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지난 주 </a:t>
            </a:r>
            <a:r>
              <a:rPr lang="ko-KR" altLang="en-US" sz="1100" dirty="0" err="1">
                <a:solidFill>
                  <a:srgbClr val="0070C0"/>
                </a:solidFill>
              </a:rPr>
              <a:t>메이바</a:t>
            </a:r>
            <a:r>
              <a:rPr lang="en-US" altLang="ko-KR" sz="1100" dirty="0">
                <a:solidFill>
                  <a:srgbClr val="0070C0"/>
                </a:solidFill>
              </a:rPr>
              <a:t>(</a:t>
            </a:r>
            <a:r>
              <a:rPr lang="en-US" altLang="ko-KR" sz="1100" dirty="0" err="1">
                <a:solidFill>
                  <a:srgbClr val="0070C0"/>
                </a:solidFill>
              </a:rPr>
              <a:t>Mayba</a:t>
            </a:r>
            <a:r>
              <a:rPr lang="en-US" altLang="ko-KR" sz="1100" dirty="0">
                <a:solidFill>
                  <a:srgbClr val="0070C0"/>
                </a:solidFill>
              </a:rPr>
              <a:t>)</a:t>
            </a:r>
            <a:r>
              <a:rPr lang="ko-KR" altLang="en-US" sz="1100" dirty="0">
                <a:solidFill>
                  <a:srgbClr val="0070C0"/>
                </a:solidFill>
              </a:rPr>
              <a:t>에서 발생한 대규모 납치 사건과 이후 인근 </a:t>
            </a:r>
            <a:r>
              <a:rPr lang="ko-KR" altLang="en-US" sz="1100" dirty="0" err="1">
                <a:solidFill>
                  <a:srgbClr val="0070C0"/>
                </a:solidFill>
              </a:rPr>
              <a:t>카상가</a:t>
            </a:r>
            <a:r>
              <a:rPr lang="ko-KR" altLang="en-US" sz="1100" dirty="0">
                <a:solidFill>
                  <a:srgbClr val="0070C0"/>
                </a:solidFill>
              </a:rPr>
              <a:t> 교회에서 발생한 </a:t>
            </a:r>
            <a:r>
              <a:rPr lang="en-US" altLang="ko-KR" sz="1100" dirty="0">
                <a:solidFill>
                  <a:srgbClr val="0070C0"/>
                </a:solidFill>
              </a:rPr>
              <a:t>ADF </a:t>
            </a:r>
            <a:r>
              <a:rPr lang="ko-KR" altLang="en-US" sz="1100" dirty="0">
                <a:solidFill>
                  <a:srgbClr val="0070C0"/>
                </a:solidFill>
              </a:rPr>
              <a:t>무장 세력의 학살에 대한 보고를 조사하기 위해 </a:t>
            </a:r>
            <a:r>
              <a:rPr lang="en-US" altLang="ko-KR" sz="1100" dirty="0">
                <a:solidFill>
                  <a:srgbClr val="0070C0"/>
                </a:solidFill>
              </a:rPr>
              <a:t>OD </a:t>
            </a:r>
            <a:r>
              <a:rPr lang="ko-KR" altLang="en-US" sz="1100" dirty="0">
                <a:solidFill>
                  <a:srgbClr val="0070C0"/>
                </a:solidFill>
              </a:rPr>
              <a:t>사역자를 </a:t>
            </a:r>
            <a:r>
              <a:rPr lang="ko-KR" altLang="en-US" sz="1100" dirty="0" err="1">
                <a:solidFill>
                  <a:srgbClr val="0070C0"/>
                </a:solidFill>
              </a:rPr>
              <a:t>메이바에</a:t>
            </a:r>
            <a:r>
              <a:rPr lang="ko-KR" altLang="en-US" sz="1100" dirty="0">
                <a:solidFill>
                  <a:srgbClr val="0070C0"/>
                </a:solidFill>
              </a:rPr>
              <a:t> 파견했습니다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그는 납치에 대한 확인을 받았지만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계속되는 치안 불안으로 인해 </a:t>
            </a:r>
            <a:r>
              <a:rPr lang="ko-KR" altLang="en-US" sz="1100" dirty="0" err="1">
                <a:solidFill>
                  <a:srgbClr val="0070C0"/>
                </a:solidFill>
              </a:rPr>
              <a:t>카상가에</a:t>
            </a:r>
            <a:r>
              <a:rPr lang="ko-KR" altLang="en-US" sz="1100" dirty="0">
                <a:solidFill>
                  <a:srgbClr val="0070C0"/>
                </a:solidFill>
              </a:rPr>
              <a:t> 접근할 수 없었기 때문에 학살에 대한 명확한 확인은 아직 하지 못했습니다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D1D705F-CC0F-1FCA-91B2-4E02887A9284}"/>
              </a:ext>
            </a:extLst>
          </p:cNvPr>
          <p:cNvSpPr txBox="1"/>
          <p:nvPr/>
        </p:nvSpPr>
        <p:spPr>
          <a:xfrm>
            <a:off x="8302028" y="5854594"/>
            <a:ext cx="215966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2025.3.11 </a:t>
            </a:r>
            <a:r>
              <a:rPr lang="ko-KR" altLang="en-US" sz="1200" dirty="0" err="1"/>
              <a:t>화요기도모임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5108533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7FB0E1-BA86-3B2D-ACDA-82E140D66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6724EE7A-BFCF-39B1-C064-EFDCA02A70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1957B939-A3CE-418C-33F4-26A3363E65D0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D3FAADAB-6ACF-D9D8-D1DF-5CCAE455453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9BA37B0-AE0E-8DAE-7CBD-C3899411DE0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6172C551-080A-CE36-5675-1EECA53698CF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B8BE38D-4572-6505-4DCA-CF2ECBA54082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C214481E-3F57-CF83-F96B-C2249E975C50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044D7662-7546-4EE2-FF9A-AB7CFE93492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07D4CA96-3148-CC8C-2411-8C2170631F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3AB469-EC5F-FD61-B35C-49E3A0C0665D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#SSA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b="1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사하라 사막 이남 아프리카의 폭력에 대한 글로벌 인식 제고 </a:t>
            </a:r>
            <a:endParaRPr lang="en-US" altLang="ko-KR" sz="1800" dirty="0">
              <a:solidFill>
                <a:srgbClr val="0070C0"/>
              </a:solidFill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C2E1300-16C2-F424-7A63-EBF36F0A67F5}"/>
              </a:ext>
            </a:extLst>
          </p:cNvPr>
          <p:cNvSpPr txBox="1"/>
          <p:nvPr/>
        </p:nvSpPr>
        <p:spPr>
          <a:xfrm>
            <a:off x="1213163" y="1633931"/>
            <a:ext cx="5821375" cy="43088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kern="100" dirty="0"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오픈도어는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최근 유럽 전역의 정부 관리 및 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NGO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대표들과 교류하며 사하라 사막 이남 아프리카의 교회 가족들이 처한 어려움을 강조할 수 있는 매우 의미 있는 기회를 가졌습니다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703895EF-02B8-98EA-2D55-C73E083555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54513" y="1527272"/>
            <a:ext cx="3213487" cy="428465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28D8011-ED47-EC64-120E-EDB02C67F10C}"/>
              </a:ext>
            </a:extLst>
          </p:cNvPr>
          <p:cNvSpPr txBox="1"/>
          <p:nvPr/>
        </p:nvSpPr>
        <p:spPr>
          <a:xfrm>
            <a:off x="1213162" y="5004309"/>
            <a:ext cx="5821371" cy="1107996"/>
          </a:xfrm>
          <a:prstGeom prst="rect">
            <a:avLst/>
          </a:prstGeom>
          <a:solidFill>
            <a:srgbClr val="0070C0"/>
          </a:solidFill>
        </p:spPr>
        <p:txBody>
          <a:bodyPr wrap="square" lIns="91440" tIns="45720" rIns="91440" bIns="45720" rtlCol="0" anchor="t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각 사람은 위에 있는 권제들에게 굴복하라</a:t>
            </a:r>
            <a:r>
              <a:rPr lang="en-US" altLang="ko-KR" sz="1100" kern="1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권세는 하나님께로 나지 않음이 </a:t>
            </a:r>
            <a:r>
              <a:rPr lang="ko-KR" altLang="en-US" sz="1100" kern="100" dirty="0" err="1">
                <a:solidFill>
                  <a:schemeClr val="bg1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없나니</a:t>
            </a:r>
            <a:r>
              <a:rPr lang="ko-KR" altLang="en-US" sz="1100" kern="1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모든 권세는 다 하나님의 </a:t>
            </a:r>
            <a:r>
              <a:rPr lang="ko-KR" altLang="en-US" sz="1100" kern="100" dirty="0" err="1">
                <a:solidFill>
                  <a:schemeClr val="bg1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정하신바라</a:t>
            </a:r>
            <a:r>
              <a:rPr lang="en-US" altLang="ko-KR" sz="1100" kern="1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.(</a:t>
            </a:r>
            <a:r>
              <a:rPr lang="ko-KR" altLang="en-US" sz="1100" kern="1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롬</a:t>
            </a:r>
            <a:r>
              <a:rPr lang="en-US" altLang="ko-KR" sz="1100" kern="1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13:1)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오픈도어 옹호팀을 사용하여 주시기를 기도합니다</a:t>
            </a:r>
            <a:r>
              <a:rPr lang="en-US" altLang="ko-KR" sz="1100" kern="1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SSA </a:t>
            </a:r>
            <a:r>
              <a:rPr lang="ko-KR" altLang="en-US" sz="1100" kern="1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교회의 폭력에 대하여 유럽의 각 기관들이 침묵하지 않고</a:t>
            </a:r>
            <a:r>
              <a:rPr lang="en-US" altLang="ko-KR" sz="1100" kern="100" dirty="0">
                <a:solidFill>
                  <a:schemeClr val="bg1"/>
                </a:solidFill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하나님의 공의와 정의의 도구로 쓰임 받게 </a:t>
            </a: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하옵소서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나이지리아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콩고민주공화국의 위정자들이 자국민을 이슬람 극단주의 무장세력으로부터 안전하게 보호할 수 있도록 의지와 방법과 긍휼한 마음을 주시기를 기도합니다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endParaRPr lang="en-US" altLang="ko-KR" sz="1100" kern="100" dirty="0">
              <a:solidFill>
                <a:schemeClr val="bg1"/>
              </a:solidFill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3DE2C68-656D-CBA1-5700-C59528A027DC}"/>
              </a:ext>
            </a:extLst>
          </p:cNvPr>
          <p:cNvSpPr txBox="1"/>
          <p:nvPr/>
        </p:nvSpPr>
        <p:spPr>
          <a:xfrm>
            <a:off x="1213163" y="2209517"/>
            <a:ext cx="5821374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/>
              <a:t>네덜란드에서는 네덜란드 하원 대외무역 및 개발원조 상임위원회가 주최한 콩고민주공화국 원탁회의에 참석했습니다</a:t>
            </a:r>
            <a:r>
              <a:rPr lang="en-US" altLang="ko-KR" sz="1100" dirty="0"/>
              <a:t>.   SSA</a:t>
            </a:r>
            <a:r>
              <a:rPr lang="ko-KR" altLang="en-US" sz="1100" dirty="0"/>
              <a:t>의 선임 분석가인 </a:t>
            </a:r>
            <a:r>
              <a:rPr lang="ko-KR" altLang="en-US" sz="1100" dirty="0" err="1"/>
              <a:t>일리아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자디는</a:t>
            </a:r>
            <a:r>
              <a:rPr lang="ko-KR" altLang="en-US" sz="1100" dirty="0"/>
              <a:t> 이렇게 말했습니다</a:t>
            </a:r>
            <a:r>
              <a:rPr lang="en-US" altLang="ko-KR" sz="1100" dirty="0"/>
              <a:t>: “</a:t>
            </a:r>
            <a:r>
              <a:rPr lang="ko-KR" altLang="en-US" sz="1100" dirty="0"/>
              <a:t>우리는 콩고민주공화국에서 오랫동안 지속되고 있는 폭력과 고통의 소용돌이에 대한 쉬운 해결책이 없다는 것을 잘 알고 있습니다</a:t>
            </a:r>
            <a:r>
              <a:rPr lang="en-US" altLang="ko-KR" sz="1100" dirty="0"/>
              <a:t>. </a:t>
            </a:r>
            <a:r>
              <a:rPr lang="ko-KR" altLang="en-US" sz="1100" dirty="0"/>
              <a:t>하지만 콩고민주공화국의 무고한 사람들의 목숨을 희생양으로 취급해서는 안 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국제 사회는 폭력을 멈추고 지속적인 해결책을 찾는 데 결정적인 역할을 해야 합니다</a:t>
            </a:r>
            <a:r>
              <a:rPr lang="en-US" altLang="ko-KR" sz="1100" dirty="0"/>
              <a:t>.”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또 다른 방문지는 브뤼셀이었습니다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그곳에서 우리 팀은 유럽연합</a:t>
            </a:r>
            <a:r>
              <a:rPr lang="en-US" altLang="ko-KR" sz="1100" dirty="0"/>
              <a:t>(EU) </a:t>
            </a:r>
            <a:r>
              <a:rPr lang="ko-KR" altLang="en-US" sz="1100" dirty="0"/>
              <a:t>관계자</a:t>
            </a:r>
            <a:r>
              <a:rPr lang="en-US" altLang="ko-KR" sz="1100" dirty="0"/>
              <a:t>, </a:t>
            </a:r>
            <a:r>
              <a:rPr lang="ko-KR" altLang="en-US" sz="1100" dirty="0"/>
              <a:t>유럽의회 의원</a:t>
            </a:r>
            <a:r>
              <a:rPr lang="en-US" altLang="ko-KR" sz="1100" dirty="0"/>
              <a:t>, EU </a:t>
            </a:r>
            <a:r>
              <a:rPr lang="ko-KR" altLang="en-US" sz="1100" dirty="0"/>
              <a:t>기반 </a:t>
            </a:r>
            <a:r>
              <a:rPr lang="en-US" altLang="ko-KR" sz="1100" dirty="0"/>
              <a:t>NGO </a:t>
            </a:r>
            <a:r>
              <a:rPr lang="ko-KR" altLang="en-US" sz="1100" dirty="0"/>
              <a:t>대표 등 다양한 이해관계자들을 만나 급증하는 </a:t>
            </a:r>
            <a:r>
              <a:rPr lang="en-US" altLang="ko-KR" sz="1100" dirty="0"/>
              <a:t>SSA</a:t>
            </a:r>
            <a:r>
              <a:rPr lang="ko-KR" altLang="en-US" sz="1100" dirty="0"/>
              <a:t>의 폭력 문제에 대해 논의했습니다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유럽 옹호 책임자인 </a:t>
            </a:r>
            <a:r>
              <a:rPr lang="ko-KR" altLang="en-US" sz="1100" dirty="0" err="1"/>
              <a:t>아나스타샤</a:t>
            </a:r>
            <a:r>
              <a:rPr lang="ko-KR" altLang="en-US" sz="1100" dirty="0"/>
              <a:t> </a:t>
            </a:r>
            <a:r>
              <a:rPr lang="ko-KR" altLang="en-US" sz="1100" dirty="0" err="1"/>
              <a:t>하트먼은</a:t>
            </a:r>
            <a:r>
              <a:rPr lang="ko-KR" altLang="en-US" sz="1100" dirty="0"/>
              <a:t> 다음과 같이 말했습니다</a:t>
            </a:r>
            <a:r>
              <a:rPr lang="en-US" altLang="ko-KR" sz="1100" dirty="0"/>
              <a:t>,  “</a:t>
            </a:r>
            <a:r>
              <a:rPr lang="ko-KR" altLang="en-US" sz="1100" dirty="0"/>
              <a:t>브뤼셀에서 열린 회의는 </a:t>
            </a:r>
            <a:r>
              <a:rPr lang="ko-KR" altLang="en-US" sz="1100" dirty="0" err="1"/>
              <a:t>사헬의</a:t>
            </a:r>
            <a:r>
              <a:rPr lang="ko-KR" altLang="en-US" sz="1100" dirty="0"/>
              <a:t> 위기부터 인도주의적 대응에 대한 다양한 주제가 다뤄졌습니다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현지 종교 활동가들의 참여</a:t>
            </a:r>
            <a:r>
              <a:rPr lang="en-US" altLang="ko-KR" sz="1100" dirty="0"/>
              <a:t>, </a:t>
            </a:r>
            <a:r>
              <a:rPr lang="ko-KR" altLang="en-US" sz="1100" dirty="0"/>
              <a:t>나이지리아 정부 기관의 역할에 이르기까지 심도 깊은 논의가 이뤄 졌습니다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깊이 있는 학습과 의미 있는 참여의 시간이었습니다</a:t>
            </a:r>
            <a:r>
              <a:rPr lang="en-US" altLang="ko-KR" sz="1100" dirty="0"/>
              <a:t>.”  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990198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83643-0E71-A87E-3B24-CAA166154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32837F9-E859-6CCB-4B78-42053B54C413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BBB8A885-3CED-B193-7270-D524F3F7F575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0CDF3B5D-C670-5042-C9C0-20A005B4388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1EC099F1-993C-8A96-C70F-63237B9F620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4A10A139-CDBF-03F7-43A9-AE6523F97E45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396840AA-E6CC-943D-5FD9-1A0956BB9D13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E69B1317-4BE1-851C-F644-E3191CE0E5CC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41566B07-7E50-1FBA-E2B2-863B400967D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BD5ACD79-F385-F5D2-4DD9-066B44B9D9A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775843-DC52-EF91-2372-67E75EC71F26}"/>
              </a:ext>
            </a:extLst>
          </p:cNvPr>
          <p:cNvSpPr txBox="1"/>
          <p:nvPr/>
        </p:nvSpPr>
        <p:spPr>
          <a:xfrm>
            <a:off x="1213164" y="977774"/>
            <a:ext cx="945483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이집트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dirty="0">
                <a:ea typeface="맑은 고딕"/>
              </a:rPr>
              <a:t>최전선의 믿음</a:t>
            </a:r>
            <a:r>
              <a:rPr lang="en-US" altLang="ko-KR" sz="1800" dirty="0">
                <a:ea typeface="맑은 고딕"/>
              </a:rPr>
              <a:t>: </a:t>
            </a:r>
            <a:r>
              <a:rPr lang="ko-KR" altLang="en-US" sz="1800" dirty="0">
                <a:ea typeface="맑은 고딕"/>
              </a:rPr>
              <a:t>침묵의 전투</a:t>
            </a:r>
            <a:r>
              <a:rPr lang="en-US" altLang="ko-KR" sz="1800" dirty="0">
                <a:ea typeface="맑은 고딕"/>
              </a:rPr>
              <a:t>!</a:t>
            </a:r>
            <a:endParaRPr lang="en-US" altLang="ko-KR" sz="1800" b="1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FB1873A-A9B3-DDBF-6BA0-6DEFAD68452E}"/>
              </a:ext>
            </a:extLst>
          </p:cNvPr>
          <p:cNvSpPr txBox="1"/>
          <p:nvPr/>
        </p:nvSpPr>
        <p:spPr>
          <a:xfrm>
            <a:off x="974288" y="2379904"/>
            <a:ext cx="512171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/>
              <a:t>특히 오지의 외딴 마을을 찾아가 소녀 지원 그룹이나 제자 훈련을 인도하는 젊은 여성 사역자들에게 문제가 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이들은 여행 중에 종종 무기로 무장하고</a:t>
            </a:r>
            <a:r>
              <a:rPr lang="en-US" altLang="ko-KR" sz="1100" dirty="0"/>
              <a:t>,</a:t>
            </a:r>
            <a:r>
              <a:rPr lang="ko-KR" altLang="en-US" sz="1100" dirty="0"/>
              <a:t> 괴롭힘을 일삼는 젊은 남성들과 마주치곤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이들은 미니버스나 툭툭</a:t>
            </a:r>
            <a:r>
              <a:rPr lang="en-US" altLang="ko-KR" sz="1100" dirty="0"/>
              <a:t>(</a:t>
            </a:r>
            <a:r>
              <a:rPr lang="ko-KR" altLang="en-US" sz="1100" dirty="0"/>
              <a:t>이집트 시골에서 널리 사용되는 소형 삼륜 차량</a:t>
            </a:r>
            <a:r>
              <a:rPr lang="en-US" altLang="ko-KR" sz="1100" dirty="0"/>
              <a:t>)</a:t>
            </a:r>
            <a:r>
              <a:rPr lang="ko-KR" altLang="en-US" sz="1100" dirty="0"/>
              <a:t>을 세우고 승객을 공격하고 소지품을 훔칩니다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여성과 소녀들은 극단주의 무슬림의 언어적 괴롭힘과 위협적인 행동을 견디곤 합니다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이러한 위험 때문에 많은 젊은 여성 지도자들은 사역 모임을 마치고 집으로 돌아가는 것을 두려워하고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길거리는 공포와 불안의 장소가 되었습니다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이러한 위험을 알게 된 가족들은 사역을 그만두라고 압력을 가하곤 합니다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때문에 이들은 사역에 대한 소명과 불안한 현실적인 위협 사이에서 갈등하며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괴로워 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algn="just"/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  <a:p>
            <a:pPr algn="just"/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위험은 현실이며 점점 더 심각해 지고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이슬람화 전략의 일환으로 이 마을에서 납치 사건이 증가하면서 납치와 강제 결혼에 대한 공포가 커지고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젊은 여성 사역자들은 신앙을 지키며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사역을 감당하는 동안 끊임없는 어려움과 큰 도전에 직면하고 있습니다</a:t>
            </a:r>
            <a:r>
              <a:rPr lang="en-US" altLang="ko-KR" sz="1100" kern="100" dirty="0">
                <a:effectLst/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DE19A696-E71E-E77B-F623-95CBC4870E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445184" y="1609724"/>
            <a:ext cx="4222813" cy="281493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3D47F4B-72D3-80CA-9EC1-F59B65C12D49}"/>
              </a:ext>
            </a:extLst>
          </p:cNvPr>
          <p:cNvSpPr txBox="1"/>
          <p:nvPr/>
        </p:nvSpPr>
        <p:spPr>
          <a:xfrm>
            <a:off x="6445184" y="4520590"/>
            <a:ext cx="4222809" cy="161582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여호와는 나의 </a:t>
            </a: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반석이시요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나의 요새시요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나를 건지시는 자시요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나의 </a:t>
            </a: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하나님이시요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나의 피할 바위시요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나의 방패시요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나의 구원의 </a:t>
            </a: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뿔이시요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나의 </a:t>
            </a:r>
            <a:r>
              <a:rPr lang="ko-KR" altLang="en-US" sz="1100" kern="100" dirty="0" err="1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산성이시로다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.(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시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18:2)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용기 있는 여성 지도자들을 보호해주시고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사역하는 동안 주님께서 그들을 지켜 주시고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평안으로 채우시고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 두려움과 불안에서 해방시켜 주시도록 기도합니다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사역자들의 가족과 이 지역의 모든 취약한 기독교인들을 위해 기도합니다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.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위험 속에서 위로와 회복력을 경험하게 하시고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희망을 바라보며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, </a:t>
            </a:r>
            <a:r>
              <a:rPr lang="ko-KR" altLang="en-US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포기하지 않도록 도와 주소서</a:t>
            </a:r>
            <a:r>
              <a:rPr lang="en-US" altLang="ko-KR" sz="1100" kern="100" dirty="0">
                <a:solidFill>
                  <a:schemeClr val="bg1"/>
                </a:solidFill>
                <a:latin typeface="Helvetica" panose="020B0604020202020204" pitchFamily="34" charset="0"/>
                <a:ea typeface="맑은 고딕" panose="020B0503020000020004" pitchFamily="50" charset="-127"/>
                <a:cs typeface="Times New Roman (Body CS)"/>
              </a:rPr>
              <a:t>!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CD6E323-AC8F-A6C1-9279-9A19ED41D019}"/>
              </a:ext>
            </a:extLst>
          </p:cNvPr>
          <p:cNvSpPr txBox="1"/>
          <p:nvPr/>
        </p:nvSpPr>
        <p:spPr>
          <a:xfrm>
            <a:off x="974296" y="1576591"/>
            <a:ext cx="510864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박해가 극심한 이집트 북부 도시에서는 기독교인 여성들도 무슬림 여성들처럼 머리를 가리고 </a:t>
            </a:r>
            <a:r>
              <a:rPr lang="ko-KR" altLang="en-US" sz="1100" dirty="0" err="1">
                <a:solidFill>
                  <a:srgbClr val="0070C0"/>
                </a:solidFill>
              </a:rPr>
              <a:t>히잡을</a:t>
            </a:r>
            <a:r>
              <a:rPr lang="ko-KR" altLang="en-US" sz="1100" dirty="0">
                <a:solidFill>
                  <a:srgbClr val="0070C0"/>
                </a:solidFill>
              </a:rPr>
              <a:t> 써야 하는 경우가 많습니다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그렇지 않으면 거리를 걷다가 종종 괴롭힘을 당하기  때문입니다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  <a:endParaRPr lang="en-US" altLang="ko-KR" sz="1100" dirty="0"/>
          </a:p>
        </p:txBody>
      </p:sp>
    </p:spTree>
    <p:extLst>
      <p:ext uri="{BB962C8B-B14F-4D97-AF65-F5344CB8AC3E}">
        <p14:creationId xmlns:p14="http://schemas.microsoft.com/office/powerpoint/2010/main" val="29436854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인도</a:t>
            </a:r>
            <a:r>
              <a:rPr lang="en-US" altLang="ko-KR" dirty="0">
                <a:solidFill>
                  <a:srgbClr val="0070C0"/>
                </a:solidFill>
                <a:ea typeface="맑은 고딕"/>
              </a:rPr>
              <a:t> 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dirty="0" err="1">
                <a:ea typeface="맑은 고딕"/>
              </a:rPr>
              <a:t>프라빈목사의</a:t>
            </a:r>
            <a:r>
              <a:rPr lang="ko-KR" altLang="en-US" sz="1800" dirty="0">
                <a:ea typeface="맑은 고딕"/>
              </a:rPr>
              <a:t> 사망 진상규명 </a:t>
            </a:r>
            <a:endParaRPr lang="en-US" altLang="ko-KR" sz="1800" dirty="0">
              <a:ea typeface="맑은 고딕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974296" y="1646384"/>
            <a:ext cx="5687096" cy="60016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b="0" i="0" dirty="0" err="1">
                <a:solidFill>
                  <a:srgbClr val="0070C0"/>
                </a:solidFill>
                <a:effectLst/>
                <a:latin typeface="NotoSansKR-Regular"/>
              </a:rPr>
              <a:t>안드라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NotoSansKR-Regular"/>
              </a:rPr>
              <a:t> 프라데시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NotoSansKR-Regular"/>
              </a:rPr>
              <a:t>(Andhra Pradesh)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NotoSansKR-Regular"/>
              </a:rPr>
              <a:t>주에서 </a:t>
            </a:r>
            <a:r>
              <a:rPr lang="ko-KR" altLang="en-US" sz="1100" b="0" i="0" dirty="0" err="1">
                <a:solidFill>
                  <a:srgbClr val="0070C0"/>
                </a:solidFill>
                <a:effectLst/>
                <a:latin typeface="NotoSansKR-Regular"/>
              </a:rPr>
              <a:t>프라빈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NotoSansKR-Regular"/>
              </a:rPr>
              <a:t> </a:t>
            </a:r>
            <a:r>
              <a:rPr lang="ko-KR" altLang="en-US" sz="1100" b="0" i="0" dirty="0" err="1">
                <a:solidFill>
                  <a:srgbClr val="0070C0"/>
                </a:solidFill>
                <a:effectLst/>
                <a:latin typeface="NotoSansKR-Regular"/>
              </a:rPr>
              <a:t>파가달라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NotoSansKR-Regular"/>
              </a:rPr>
              <a:t>(Praveen Pagadala)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NotoSansKR-Regular"/>
              </a:rPr>
              <a:t> 목사님의 의문의 죽음에 대한 논란이 계속되고 있습니다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NotoSansKR-Regular"/>
              </a:rPr>
              <a:t>. </a:t>
            </a:r>
            <a:r>
              <a:rPr lang="ko-KR" altLang="en-US" sz="1100" b="0" i="0" dirty="0" err="1">
                <a:solidFill>
                  <a:srgbClr val="0070C0"/>
                </a:solidFill>
                <a:effectLst/>
                <a:latin typeface="NotoSansKR-Regular"/>
              </a:rPr>
              <a:t>안드라</a:t>
            </a:r>
            <a:r>
              <a:rPr lang="ko-KR" altLang="en-US" sz="1100" b="0" i="0" dirty="0">
                <a:solidFill>
                  <a:srgbClr val="0070C0"/>
                </a:solidFill>
                <a:effectLst/>
                <a:latin typeface="NotoSansKR-Regular"/>
              </a:rPr>
              <a:t> 프라데시 경찰은 기자회견에서 그가 살해된 것이 아니라 자전거 사고로 입은 부상으로 사망했다고 사건을 </a:t>
            </a:r>
            <a:r>
              <a:rPr lang="ko-KR" altLang="en-US" sz="1100" b="0" i="0" dirty="0" err="1">
                <a:solidFill>
                  <a:srgbClr val="0070C0"/>
                </a:solidFill>
                <a:effectLst/>
                <a:latin typeface="NotoSansKR-Regular"/>
              </a:rPr>
              <a:t>종결지었습니다</a:t>
            </a:r>
            <a:r>
              <a:rPr lang="en-US" altLang="ko-KR" sz="1100" b="0" i="0" dirty="0">
                <a:solidFill>
                  <a:srgbClr val="0070C0"/>
                </a:solidFill>
                <a:effectLst/>
                <a:latin typeface="NotoSansKR-Regular"/>
              </a:rPr>
              <a:t>.</a:t>
            </a:r>
            <a:endParaRPr lang="ko-KR" altLang="en-US" sz="1100" dirty="0">
              <a:solidFill>
                <a:srgbClr val="0070C0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05101D-7E0D-E25D-A05A-B117D577CD3B}"/>
              </a:ext>
            </a:extLst>
          </p:cNvPr>
          <p:cNvSpPr txBox="1"/>
          <p:nvPr/>
        </p:nvSpPr>
        <p:spPr>
          <a:xfrm>
            <a:off x="1005721" y="2354637"/>
            <a:ext cx="5624245" cy="34778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한 경찰 관계자는 언론과의 인터뷰에서 “모든 기술 조사와 사후 보고서에서 </a:t>
            </a:r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프라빈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 </a:t>
            </a:r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쿠마르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 씨가 음주 상태에서 사고로 입은 부상으로 사망한 것으로 결론을 </a:t>
            </a:r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내렸다”고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 말했습니다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또 다른 힌두교도는 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“</a:t>
            </a:r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프라빈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 </a:t>
            </a:r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파가달라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 목사는 음주 상태였으며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,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사고로 머리 부상을 입어 사망했다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”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고 전했습니다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</a:t>
            </a:r>
          </a:p>
          <a:p>
            <a:pPr algn="just"/>
            <a:endParaRPr lang="en-US" altLang="ko-KR" sz="1100" b="0" i="0" dirty="0">
              <a:solidFill>
                <a:srgbClr val="222222"/>
              </a:solidFill>
              <a:effectLst/>
              <a:latin typeface="NotoSansKR-Regular"/>
            </a:endParaRPr>
          </a:p>
          <a:p>
            <a:pPr algn="just"/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경찰은 또한 의혹을 불러일으키기 위해 허위 주장을 하는 사람들에 대해 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11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건의 사건이 접수되었으며 그 중 한 명이 체포되었다고 밝혔습니다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또한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,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 이 사건에 대한 허위 정보를 유포하고 사회에 공동의 긴장을 조성하는 사람들에 대한 조치가 취해질 것이라고 경고했습니다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</a:t>
            </a:r>
          </a:p>
          <a:p>
            <a:pPr algn="just"/>
            <a:endParaRPr lang="en-US" altLang="ko-KR" sz="1100" dirty="0">
              <a:solidFill>
                <a:srgbClr val="222222"/>
              </a:solidFill>
              <a:latin typeface="NotoSansKR-Regular"/>
            </a:endParaRPr>
          </a:p>
          <a:p>
            <a:pPr algn="just"/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그러나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,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교회 지도자들은 이 수사에 대해 이의를 제기했습니다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 </a:t>
            </a:r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전도자 </a:t>
            </a:r>
            <a:r>
              <a:rPr lang="en-US" altLang="ko-KR" sz="1100" dirty="0">
                <a:solidFill>
                  <a:srgbClr val="222222"/>
                </a:solidFill>
                <a:latin typeface="NotoSansKR-Regular"/>
              </a:rPr>
              <a:t>KA </a:t>
            </a:r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폴 박사는 </a:t>
            </a:r>
            <a:r>
              <a:rPr lang="en-US" altLang="ko-KR" sz="1100" dirty="0">
                <a:solidFill>
                  <a:srgbClr val="222222"/>
                </a:solidFill>
                <a:latin typeface="NotoSansKR-Regular"/>
              </a:rPr>
              <a:t>“</a:t>
            </a:r>
            <a:r>
              <a:rPr lang="ko-KR" altLang="en-US" sz="1100" dirty="0" err="1">
                <a:solidFill>
                  <a:srgbClr val="222222"/>
                </a:solidFill>
                <a:latin typeface="NotoSansKR-Regular"/>
              </a:rPr>
              <a:t>프라빈이</a:t>
            </a:r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 극단주의자들에 의해 잔인하게 살해되었지만 그의 죽음이 교통사고로 잘못 알려지고 있다</a:t>
            </a:r>
            <a:r>
              <a:rPr lang="en-US" altLang="ko-KR" sz="1100" dirty="0">
                <a:solidFill>
                  <a:srgbClr val="222222"/>
                </a:solidFill>
                <a:latin typeface="NotoSansKR-Regular"/>
              </a:rPr>
              <a:t>. </a:t>
            </a:r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경찰이 대중을 오도하기 위해 </a:t>
            </a:r>
            <a:r>
              <a:rPr lang="ko-KR" altLang="en-US" sz="1100" dirty="0" err="1">
                <a:solidFill>
                  <a:srgbClr val="222222"/>
                </a:solidFill>
                <a:latin typeface="NotoSansKR-Regular"/>
              </a:rPr>
              <a:t>프라빈의</a:t>
            </a:r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 가짜 사진을 공개하고 있으며</a:t>
            </a:r>
            <a:r>
              <a:rPr lang="en-US" altLang="ko-KR" sz="1100" dirty="0">
                <a:solidFill>
                  <a:srgbClr val="222222"/>
                </a:solidFill>
                <a:latin typeface="NotoSansKR-Regular"/>
              </a:rPr>
              <a:t>, </a:t>
            </a:r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경찰청장이 친구와 가족에게 이 사건에 대해 침묵하도록 압력을 가하고 있다</a:t>
            </a:r>
            <a:r>
              <a:rPr lang="en-US" altLang="ko-KR" sz="1100" dirty="0">
                <a:solidFill>
                  <a:srgbClr val="222222"/>
                </a:solidFill>
                <a:latin typeface="NotoSansKR-Regular"/>
              </a:rPr>
              <a:t>. </a:t>
            </a:r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경찰이 공개한 </a:t>
            </a:r>
            <a:r>
              <a:rPr lang="en-US" altLang="ko-KR" sz="1100" dirty="0">
                <a:solidFill>
                  <a:srgbClr val="222222"/>
                </a:solidFill>
                <a:latin typeface="NotoSansKR-Regular"/>
              </a:rPr>
              <a:t>CCTV </a:t>
            </a:r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영상은 조작되었으며</a:t>
            </a:r>
            <a:r>
              <a:rPr lang="en-US" altLang="ko-KR" sz="1100" dirty="0">
                <a:solidFill>
                  <a:srgbClr val="222222"/>
                </a:solidFill>
                <a:latin typeface="NotoSansKR-Regular"/>
              </a:rPr>
              <a:t>, </a:t>
            </a:r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지난 </a:t>
            </a:r>
            <a:r>
              <a:rPr lang="en-US" altLang="ko-KR" sz="1100" dirty="0">
                <a:solidFill>
                  <a:srgbClr val="222222"/>
                </a:solidFill>
                <a:latin typeface="NotoSansKR-Regular"/>
              </a:rPr>
              <a:t>24</a:t>
            </a:r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년 동안 술을 마시지 않았던 </a:t>
            </a:r>
            <a:r>
              <a:rPr lang="ko-KR" altLang="en-US" sz="1100" dirty="0" err="1">
                <a:solidFill>
                  <a:srgbClr val="222222"/>
                </a:solidFill>
                <a:latin typeface="NotoSansKR-Regular"/>
              </a:rPr>
              <a:t>프라빈이</a:t>
            </a:r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 거짓으로 묘사되었다</a:t>
            </a:r>
            <a:r>
              <a:rPr lang="en-US" altLang="ko-KR" sz="1100" dirty="0">
                <a:solidFill>
                  <a:srgbClr val="222222"/>
                </a:solidFill>
                <a:latin typeface="NotoSansKR-Regular"/>
              </a:rPr>
              <a:t>.”</a:t>
            </a:r>
            <a:r>
              <a:rPr lang="ko-KR" altLang="en-US" sz="1100" dirty="0">
                <a:solidFill>
                  <a:srgbClr val="222222"/>
                </a:solidFill>
                <a:latin typeface="NotoSansKR-Regular"/>
              </a:rPr>
              <a:t>고 주장했습니다</a:t>
            </a:r>
            <a:r>
              <a:rPr lang="en-US" altLang="ko-KR" sz="1100" dirty="0">
                <a:solidFill>
                  <a:srgbClr val="222222"/>
                </a:solidFill>
                <a:latin typeface="NotoSansKR-Regular"/>
              </a:rPr>
              <a:t>.</a:t>
            </a:r>
          </a:p>
          <a:p>
            <a:pPr algn="just"/>
            <a:endParaRPr lang="en-US" altLang="ko-KR" sz="1100" dirty="0">
              <a:solidFill>
                <a:srgbClr val="222222"/>
              </a:solidFill>
              <a:latin typeface="NotoSansKR-Regular"/>
            </a:endParaRPr>
          </a:p>
          <a:p>
            <a:pPr algn="just"/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 4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월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16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일 현재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, </a:t>
            </a:r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안드라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 프라데시 고등법원에 </a:t>
            </a:r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프라빈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 목사의 사망 사건에 대한 중앙수사국의 조사를 요구하는 공익 소송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(PIL)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이 제기된 상태입니다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 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이 청원서는 </a:t>
            </a:r>
            <a:r>
              <a:rPr lang="ko-KR" altLang="en-US" sz="1100" b="0" i="0" dirty="0" err="1">
                <a:solidFill>
                  <a:srgbClr val="222222"/>
                </a:solidFill>
                <a:effectLst/>
                <a:latin typeface="NotoSansKR-Regular"/>
              </a:rPr>
              <a:t>프라빈</a:t>
            </a:r>
            <a:r>
              <a:rPr lang="ko-KR" altLang="en-US" sz="1100" b="0" i="0" dirty="0">
                <a:solidFill>
                  <a:srgbClr val="222222"/>
                </a:solidFill>
                <a:effectLst/>
                <a:latin typeface="NotoSansKR-Regular"/>
              </a:rPr>
              <a:t> 목사님이 살해당했다고 주장하며 진실을 밝혀달라고 요구하고 있습니다</a:t>
            </a:r>
            <a:r>
              <a:rPr lang="en-US" altLang="ko-KR" sz="1100" b="0" i="0" dirty="0">
                <a:solidFill>
                  <a:srgbClr val="222222"/>
                </a:solidFill>
                <a:effectLst/>
                <a:latin typeface="NotoSansKR-Regular"/>
              </a:rPr>
              <a:t>.</a:t>
            </a:r>
            <a:endParaRPr lang="en-US" altLang="ko-KR" sz="1100" kern="100" dirty="0">
              <a:effectLst/>
              <a:latin typeface="Helvetica" panose="020B0604020202020204" pitchFamily="34" charset="0"/>
              <a:ea typeface="맑은 고딕" panose="020B0503020000020004" pitchFamily="50" charset="-127"/>
              <a:cs typeface="Times New Roman (Body CS)"/>
            </a:endParaRP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CE964D75-774A-3907-EA90-4A807F8A22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45441" y="1719168"/>
            <a:ext cx="3786429" cy="243617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E45ABF4-8500-997D-53E7-575DE96480F4}"/>
              </a:ext>
            </a:extLst>
          </p:cNvPr>
          <p:cNvSpPr txBox="1"/>
          <p:nvPr/>
        </p:nvSpPr>
        <p:spPr>
          <a:xfrm>
            <a:off x="6945441" y="4390513"/>
            <a:ext cx="3786429" cy="144655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 err="1">
                <a:solidFill>
                  <a:schemeClr val="bg1"/>
                </a:solidFill>
              </a:rPr>
              <a:t>프라빈</a:t>
            </a:r>
            <a:r>
              <a:rPr lang="ko-KR" altLang="en-US" sz="1100" dirty="0">
                <a:solidFill>
                  <a:schemeClr val="bg1"/>
                </a:solidFill>
              </a:rPr>
              <a:t> 목사의 가족에게 하나님의 힘과 평화가 임하도록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진실이 묻혀질 우려를 제기하고 정의를 위해 싸우는 기독교 지도자들에게 주님의 보호와 지혜를 주시도록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힌두 극단주의자들로부터 하나님의 교회를 보호하여 주시고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개종금지법이 폐지되어 신앙의 자유를 누리게 </a:t>
            </a:r>
            <a:r>
              <a:rPr lang="ko-KR" altLang="en-US" sz="1100" dirty="0" err="1">
                <a:solidFill>
                  <a:schemeClr val="bg1"/>
                </a:solidFill>
              </a:rPr>
              <a:t>하옵소서</a:t>
            </a:r>
            <a:r>
              <a:rPr lang="en-US" altLang="ko-KR" sz="1100" dirty="0">
                <a:solidFill>
                  <a:schemeClr val="bg1"/>
                </a:solidFill>
              </a:rPr>
              <a:t>!</a:t>
            </a:r>
            <a:endParaRPr lang="ko-KR" altLang="en-US" sz="11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0454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BD94C2-7064-4247-E2EE-AD74237E0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FCBE38D3-31D2-A4AE-F867-803555C1AE9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397072D-7A23-58E6-BCF2-4E094CDEACDE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30222601-4059-5A2C-A510-D224E9384C9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4A850442-0807-A0D3-A944-AB32031DE89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CE170990-D1F0-E656-A44A-2D43B14835CC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681CAF19-C8D0-6F48-C835-1A6DEEBE993D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AD7F3FE4-1854-F3A9-3786-9A689119BC11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5D296C06-C054-FD24-8886-EE90B3504D3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453ED4C6-CE83-4B37-2212-CB7AA9332FB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54FBE5-CD0A-94BA-36C5-E50D094D401E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  <a:ea typeface="맑은 고딕"/>
              </a:rPr>
              <a:t>#</a:t>
            </a:r>
            <a:r>
              <a:rPr lang="ko-KR" altLang="en-US" dirty="0">
                <a:solidFill>
                  <a:srgbClr val="0070C0"/>
                </a:solidFill>
                <a:ea typeface="맑은 고딕"/>
              </a:rPr>
              <a:t>이란</a:t>
            </a:r>
            <a:r>
              <a:rPr lang="en-US" altLang="ko-KR" sz="1800" dirty="0">
                <a:solidFill>
                  <a:srgbClr val="0070C0"/>
                </a:solidFill>
                <a:ea typeface="맑은 고딕"/>
              </a:rPr>
              <a:t>| </a:t>
            </a:r>
            <a:r>
              <a:rPr lang="ko-KR" altLang="en-US" sz="1800" dirty="0"/>
              <a:t>수감자 </a:t>
            </a:r>
            <a:r>
              <a:rPr lang="ko-KR" altLang="en-US" sz="1800" dirty="0" err="1"/>
              <a:t>랄레</a:t>
            </a:r>
            <a:r>
              <a:rPr lang="ko-KR" altLang="en-US" sz="1800" dirty="0"/>
              <a:t> </a:t>
            </a:r>
            <a:r>
              <a:rPr lang="ko-KR" altLang="en-US" sz="1800" dirty="0" err="1"/>
              <a:t>사티</a:t>
            </a:r>
            <a:r>
              <a:rPr lang="ko-KR" altLang="en-US" sz="1800" dirty="0"/>
              <a:t>*를 위해 기도해주세요</a:t>
            </a:r>
            <a:r>
              <a:rPr lang="en-US" altLang="ko-KR" sz="1800" dirty="0"/>
              <a:t>.</a:t>
            </a:r>
            <a:endParaRPr lang="en-US" altLang="ko-KR" sz="1800" dirty="0">
              <a:ea typeface="맑은 고딕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4DB4111-1C28-AE04-0F53-2AC03DB903CB}"/>
              </a:ext>
            </a:extLst>
          </p:cNvPr>
          <p:cNvSpPr txBox="1"/>
          <p:nvPr/>
        </p:nvSpPr>
        <p:spPr>
          <a:xfrm>
            <a:off x="742384" y="1706786"/>
            <a:ext cx="5204750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 err="1"/>
              <a:t>랄세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사티</a:t>
            </a:r>
            <a:r>
              <a:rPr lang="en-US" altLang="ko-KR" sz="1100" dirty="0"/>
              <a:t>(Laleh Saati)</a:t>
            </a:r>
            <a:r>
              <a:rPr lang="ko-KR" altLang="en-US" sz="1100" dirty="0"/>
              <a:t>는 기독교 개종자로 현재 테헤란의 </a:t>
            </a:r>
            <a:r>
              <a:rPr lang="ko-KR" altLang="en-US" sz="1100" dirty="0" err="1"/>
              <a:t>에빈</a:t>
            </a:r>
            <a:r>
              <a:rPr lang="ko-KR" altLang="en-US" sz="1100" dirty="0"/>
              <a:t> 교도소에 수감되어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최근 신체적 부상을 입었음에도 불구하고 전문 의료 서비스를 받지 못하고 있습니다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 err="1"/>
              <a:t>사티는</a:t>
            </a:r>
            <a:r>
              <a:rPr lang="ko-KR" altLang="en-US" sz="1100" dirty="0"/>
              <a:t> 교도소 마당에서 넘어져 왼손 손가락 두 개를 다쳤으며</a:t>
            </a:r>
            <a:r>
              <a:rPr lang="en-US" altLang="ko-KR" sz="1100" dirty="0"/>
              <a:t>, </a:t>
            </a:r>
            <a:r>
              <a:rPr lang="ko-KR" altLang="en-US" sz="1100" dirty="0"/>
              <a:t>그녀의 사건을 담당하는 보안 요원들이 병원 진료를 계속 방해하면서 상태가 악화되고 있는 것으로 알려졌습니다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이란 인권 웹사이트에 따르면</a:t>
            </a:r>
            <a:r>
              <a:rPr lang="en-US" altLang="ko-KR" sz="1100" dirty="0"/>
              <a:t>, </a:t>
            </a:r>
            <a:r>
              <a:rPr lang="ko-KR" altLang="en-US" sz="1100" dirty="0"/>
              <a:t>의료 시설로 이송해 달라는 </a:t>
            </a:r>
            <a:r>
              <a:rPr lang="ko-KR" altLang="en-US" sz="1100" dirty="0" err="1"/>
              <a:t>랄레</a:t>
            </a:r>
            <a:r>
              <a:rPr lang="ko-KR" altLang="en-US" sz="1100" dirty="0"/>
              <a:t> 어머니의 거듭된 호소가 있었음에도 당국에 의해 거부되고 있습니다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기독교인 수감자가 적절한 건강 검진을 받지 못한 것은 이번이 처음이 아니며</a:t>
            </a:r>
            <a:r>
              <a:rPr lang="en-US" altLang="ko-KR" sz="1100" dirty="0"/>
              <a:t>, </a:t>
            </a:r>
            <a:r>
              <a:rPr lang="ko-KR" altLang="en-US" sz="1100" dirty="0"/>
              <a:t>그녀의 건강과 안녕에 대한 심각한 우려가 제기되고 있습니다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 err="1"/>
              <a:t>아미르</a:t>
            </a:r>
            <a:r>
              <a:rPr lang="ko-KR" altLang="en-US" sz="1100" dirty="0"/>
              <a:t> 알리 미나이</a:t>
            </a:r>
            <a:r>
              <a:rPr lang="en-US" altLang="ko-KR" sz="1100" dirty="0"/>
              <a:t>(31</a:t>
            </a:r>
            <a:r>
              <a:rPr lang="ko-KR" altLang="en-US" sz="1100" dirty="0"/>
              <a:t>세</a:t>
            </a:r>
            <a:r>
              <a:rPr lang="en-US" altLang="ko-KR" sz="1100" dirty="0"/>
              <a:t>, 2024.4)</a:t>
            </a:r>
            <a:r>
              <a:rPr lang="ko-KR" altLang="en-US" sz="1100" dirty="0"/>
              <a:t>는 </a:t>
            </a:r>
            <a:r>
              <a:rPr lang="en-US" altLang="ko-KR" sz="1100" dirty="0"/>
              <a:t>'</a:t>
            </a:r>
            <a:r>
              <a:rPr lang="ko-KR" altLang="en-US" sz="1100" dirty="0"/>
              <a:t>가정 교회 설립을 통한 정권 반대 선전</a:t>
            </a:r>
            <a:r>
              <a:rPr lang="en-US" altLang="ko-KR" sz="1100" dirty="0"/>
              <a:t>' </a:t>
            </a:r>
            <a:r>
              <a:rPr lang="ko-KR" altLang="en-US" sz="1100" dirty="0"/>
              <a:t>혐의로 </a:t>
            </a:r>
            <a:r>
              <a:rPr lang="en-US" altLang="ko-KR" sz="1100" dirty="0"/>
              <a:t>3</a:t>
            </a:r>
            <a:r>
              <a:rPr lang="ko-KR" altLang="en-US" sz="1100" dirty="0"/>
              <a:t>년 </a:t>
            </a:r>
            <a:r>
              <a:rPr lang="en-US" altLang="ko-KR" sz="1100" dirty="0"/>
              <a:t>7</a:t>
            </a:r>
            <a:r>
              <a:rPr lang="ko-KR" altLang="en-US" sz="1100" dirty="0"/>
              <a:t>개월 형을 선고받고 복역 중입니다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en-US" altLang="ko-KR" sz="1100" dirty="0"/>
              <a:t>WWL</a:t>
            </a:r>
            <a:r>
              <a:rPr lang="ko-KR" altLang="en-US" sz="1100" dirty="0"/>
              <a:t>의 보고에 따르면</a:t>
            </a:r>
            <a:r>
              <a:rPr lang="en-US" altLang="ko-KR" sz="1100" dirty="0"/>
              <a:t>, 2024</a:t>
            </a:r>
            <a:r>
              <a:rPr lang="ko-KR" altLang="en-US" sz="1100" dirty="0"/>
              <a:t>년에 이란 민간인 </a:t>
            </a:r>
            <a:r>
              <a:rPr lang="en-US" altLang="ko-KR" sz="1100" dirty="0"/>
              <a:t>900</a:t>
            </a:r>
            <a:r>
              <a:rPr lang="ko-KR" altLang="en-US" sz="1100" dirty="0"/>
              <a:t>명 이상이 처형되었는데</a:t>
            </a:r>
            <a:r>
              <a:rPr lang="en-US" altLang="ko-KR" sz="1100" dirty="0"/>
              <a:t>, </a:t>
            </a:r>
            <a:r>
              <a:rPr lang="ko-KR" altLang="en-US" sz="1100" dirty="0"/>
              <a:t>종교적 혐의로 사형 선고를 받은 사람이 좀 더 많았습니다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또한 이란 기독교 신자 </a:t>
            </a:r>
            <a:r>
              <a:rPr lang="en-US" altLang="ko-KR" sz="1100" dirty="0"/>
              <a:t>96</a:t>
            </a:r>
            <a:r>
              <a:rPr lang="ko-KR" altLang="en-US" sz="1100" dirty="0"/>
              <a:t>명이 총 </a:t>
            </a:r>
            <a:r>
              <a:rPr lang="en-US" altLang="ko-KR" sz="1100" dirty="0"/>
              <a:t>263</a:t>
            </a:r>
            <a:r>
              <a:rPr lang="ko-KR" altLang="en-US" sz="1100" dirty="0"/>
              <a:t>년의 징역형을 선고받았습니다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이란 교도소에 수감되어 있는 고난 받는 우리의 형제 자매들을 기억하고 기도해 주세요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endParaRPr lang="en-US" altLang="ko-KR" sz="1100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9898AAEA-3648-241E-6040-09608F67A6D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992196" y="1771584"/>
            <a:ext cx="2608552" cy="153444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6BB5F2C4-1446-C369-70BE-2E574781044D}"/>
              </a:ext>
            </a:extLst>
          </p:cNvPr>
          <p:cNvSpPr txBox="1"/>
          <p:nvPr/>
        </p:nvSpPr>
        <p:spPr>
          <a:xfrm>
            <a:off x="6254953" y="3429000"/>
            <a:ext cx="5345795" cy="1615827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여호와여 나의 기도를 들으시며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나의 부르짖음에 귀를 </a:t>
            </a:r>
            <a:r>
              <a:rPr lang="ko-KR" altLang="en-US" sz="1100" dirty="0" err="1">
                <a:solidFill>
                  <a:schemeClr val="bg1"/>
                </a:solidFill>
              </a:rPr>
              <a:t>기울이소서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내가 눈물 흘릴 때에 잠잠하지 </a:t>
            </a:r>
            <a:r>
              <a:rPr lang="ko-KR" altLang="en-US" sz="1100" dirty="0" err="1">
                <a:solidFill>
                  <a:schemeClr val="bg1"/>
                </a:solidFill>
              </a:rPr>
              <a:t>마옵소서</a:t>
            </a:r>
            <a:r>
              <a:rPr lang="en-US" altLang="ko-KR" sz="1100" dirty="0">
                <a:solidFill>
                  <a:schemeClr val="bg1"/>
                </a:solidFill>
              </a:rPr>
              <a:t>(</a:t>
            </a:r>
            <a:r>
              <a:rPr lang="ko-KR" altLang="en-US" sz="1100" dirty="0">
                <a:solidFill>
                  <a:schemeClr val="bg1"/>
                </a:solidFill>
              </a:rPr>
              <a:t>시</a:t>
            </a:r>
            <a:r>
              <a:rPr lang="en-US" altLang="ko-KR" sz="1100" dirty="0">
                <a:solidFill>
                  <a:schemeClr val="bg1"/>
                </a:solidFill>
              </a:rPr>
              <a:t>39:12). 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 err="1">
                <a:solidFill>
                  <a:schemeClr val="bg1"/>
                </a:solidFill>
              </a:rPr>
              <a:t>랄레에게</a:t>
            </a:r>
            <a:r>
              <a:rPr lang="ko-KR" altLang="en-US" sz="1100" dirty="0">
                <a:solidFill>
                  <a:schemeClr val="bg1"/>
                </a:solidFill>
              </a:rPr>
              <a:t> 힘과 평화와 인내를 주시기를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신속히 전문 의료 서비스를 받을 수 있게 하시고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감옥에서 안전하게 석방될 수 있도록 도와주세요</a:t>
            </a:r>
            <a:r>
              <a:rPr lang="en-US" altLang="ko-KR" sz="1100" dirty="0">
                <a:solidFill>
                  <a:schemeClr val="bg1"/>
                </a:solidFill>
              </a:rPr>
              <a:t>.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이란에 수감된 형제자매들을 위해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아미르와 같이 믿음을 지키기 위해 투옥된 신자들에게 굳건한 믿음과 용기를 주시고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날마다 승리하게 </a:t>
            </a:r>
            <a:r>
              <a:rPr lang="ko-KR" altLang="en-US" sz="1100" dirty="0" err="1">
                <a:solidFill>
                  <a:schemeClr val="bg1"/>
                </a:solidFill>
              </a:rPr>
              <a:t>하옵소서</a:t>
            </a:r>
            <a:r>
              <a:rPr lang="en-US" altLang="ko-KR" sz="1100" dirty="0">
                <a:solidFill>
                  <a:schemeClr val="bg1"/>
                </a:solidFill>
              </a:rPr>
              <a:t>!</a:t>
            </a:r>
          </a:p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ko-KR" altLang="en-US" sz="1100" dirty="0">
                <a:solidFill>
                  <a:schemeClr val="bg1"/>
                </a:solidFill>
              </a:rPr>
              <a:t>이란의 기독교인들이 체포와 심문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투옥에 대한 두려움 없이 신앙생활을 할 수 있는 자유가 주어지도록 기도합니다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  <a:r>
              <a:rPr lang="ko-KR" altLang="en-US" sz="1100" dirty="0">
                <a:solidFill>
                  <a:schemeClr val="bg1"/>
                </a:solidFill>
              </a:rPr>
              <a:t>이란의 교회가 어둠 속에서 빛의 역할을 잘 감당하며</a:t>
            </a:r>
            <a:r>
              <a:rPr lang="en-US" altLang="ko-KR" sz="1100" dirty="0">
                <a:solidFill>
                  <a:schemeClr val="bg1"/>
                </a:solidFill>
              </a:rPr>
              <a:t>, </a:t>
            </a:r>
            <a:r>
              <a:rPr lang="ko-KR" altLang="en-US" sz="1100" dirty="0">
                <a:solidFill>
                  <a:schemeClr val="bg1"/>
                </a:solidFill>
              </a:rPr>
              <a:t>날마다 하나님의 임재를 경험하게 </a:t>
            </a:r>
            <a:r>
              <a:rPr lang="ko-KR" altLang="en-US" sz="1100" dirty="0" err="1">
                <a:solidFill>
                  <a:schemeClr val="bg1"/>
                </a:solidFill>
              </a:rPr>
              <a:t>하옵소서</a:t>
            </a:r>
            <a:r>
              <a:rPr lang="en-US" altLang="ko-KR" sz="1100" dirty="0">
                <a:solidFill>
                  <a:schemeClr val="bg1"/>
                </a:solidFill>
              </a:rPr>
              <a:t>. 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A3B30226-71AF-8327-CF3F-A98DFE9ED0E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6244866" y="1771584"/>
            <a:ext cx="2608552" cy="1534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397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/>
              <a:t>박해 받는 교회를 위한 기도가 이 땅에 요원의 불길처럼 뜨겁게 일어나기를 기도합니다</a:t>
            </a:r>
            <a:r>
              <a:rPr lang="en-US" altLang="ko-KR" sz="1499"/>
              <a:t>.</a:t>
            </a:r>
            <a:endParaRPr lang="ko-KR" altLang="en-US" sz="1499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 dirty="0"/>
              <a:t>오픈도어 </a:t>
            </a:r>
            <a:r>
              <a:rPr lang="en-US" altLang="ko-KR" sz="1000" dirty="0"/>
              <a:t>1,300</a:t>
            </a:r>
            <a:r>
              <a:rPr lang="ko-KR" altLang="en-US" sz="1000" dirty="0"/>
              <a:t>여 명의 사역자들이 </a:t>
            </a:r>
            <a:r>
              <a:rPr lang="ko-KR" altLang="en-US" sz="1000" dirty="0" err="1"/>
              <a:t>브라더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앤드류의</a:t>
            </a:r>
            <a:r>
              <a:rPr lang="ko-KR" altLang="en-US" sz="1000" dirty="0"/>
              <a:t> 길을 따라 믿음과 용기를 잃지 않고</a:t>
            </a:r>
            <a:r>
              <a:rPr lang="en-US" altLang="ko-KR" sz="1000" dirty="0"/>
              <a:t>, </a:t>
            </a:r>
            <a:r>
              <a:rPr lang="ko-KR" altLang="en-US" sz="1000" dirty="0"/>
              <a:t>겸손하게 박해 받는 교회를 잘 섬길 수 있게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 </a:t>
            </a:r>
            <a:r>
              <a:rPr lang="ko-KR" altLang="en-US" sz="1000" dirty="0"/>
              <a:t>예수의 제자의 길을 끝까지 걸어가게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</a:t>
            </a:r>
          </a:p>
          <a:p>
            <a:pPr marL="0" indent="0" algn="just">
              <a:buNone/>
            </a:pPr>
            <a:r>
              <a:rPr lang="ko-KR" altLang="en-US" sz="1000" dirty="0" err="1"/>
              <a:t>화요기도모임을</a:t>
            </a:r>
            <a:r>
              <a:rPr lang="ko-KR" altLang="en-US" sz="1000" dirty="0"/>
              <a:t> 지키는 기도용사들을 축복하시고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각 가정마다</a:t>
            </a:r>
            <a:r>
              <a:rPr lang="en-US" altLang="ko-KR" sz="1000" dirty="0"/>
              <a:t> </a:t>
            </a:r>
            <a:r>
              <a:rPr lang="ko-KR" altLang="en-US" sz="1000" dirty="0"/>
              <a:t>하나님의 부르심의 소망이 밝게 빛나게 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부르짖는 간구를 들으시며</a:t>
            </a:r>
            <a:r>
              <a:rPr lang="en-US" altLang="ko-KR" sz="1000" dirty="0"/>
              <a:t>, </a:t>
            </a:r>
            <a:r>
              <a:rPr lang="ko-KR" altLang="en-US" sz="1000" dirty="0"/>
              <a:t>일평생 주님을 영화롭게 하는 거룩한 삶이 되게 </a:t>
            </a:r>
            <a:r>
              <a:rPr lang="ko-KR" altLang="en-US" sz="1000" dirty="0" err="1"/>
              <a:t>하옵소서</a:t>
            </a:r>
            <a:endParaRPr lang="en-US" altLang="ko-KR" sz="10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i="1" dirty="0">
                <a:solidFill>
                  <a:schemeClr val="tx1"/>
                </a:solidFill>
                <a:latin typeface="+mj-lt"/>
              </a:rPr>
              <a:t>WWL </a:t>
            </a:r>
            <a:r>
              <a:rPr lang="ko-KR" altLang="en-US" sz="1050" i="1" dirty="0">
                <a:solidFill>
                  <a:schemeClr val="tx1"/>
                </a:solidFill>
                <a:latin typeface="+mj-lt"/>
              </a:rPr>
              <a:t>지역설명회를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김제지역설명회를 은혜가운데 인도하신 주님께 감사를 드립니다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  <a:r>
              <a:rPr lang="ko-KR" altLang="en-US" sz="1000" dirty="0">
                <a:latin typeface="맑은 고딕"/>
                <a:ea typeface="맑은 고딕"/>
              </a:rPr>
              <a:t>지역을 순회하며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박해 받는 교회와 성도들을 위한 기도는 계속됩니다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맑은 고딕"/>
                <a:ea typeface="맑은 고딕"/>
              </a:rPr>
              <a:t>대구</a:t>
            </a:r>
            <a:r>
              <a:rPr lang="en-US" altLang="ko-KR" sz="1000" dirty="0">
                <a:latin typeface="맑은 고딕"/>
                <a:ea typeface="맑은 고딕"/>
              </a:rPr>
              <a:t>(5/29), </a:t>
            </a:r>
            <a:r>
              <a:rPr lang="ko-KR" altLang="en-US" sz="1000" dirty="0">
                <a:latin typeface="맑은 고딕"/>
                <a:ea typeface="맑은 고딕"/>
              </a:rPr>
              <a:t>대전</a:t>
            </a:r>
            <a:r>
              <a:rPr lang="en-US" altLang="ko-KR" sz="1000" dirty="0">
                <a:latin typeface="맑은 고딕"/>
                <a:ea typeface="맑은 고딕"/>
              </a:rPr>
              <a:t>(6/17), </a:t>
            </a:r>
            <a:r>
              <a:rPr lang="ko-KR" altLang="en-US" sz="1000" dirty="0">
                <a:latin typeface="맑은 고딕"/>
                <a:ea typeface="맑은 고딕"/>
              </a:rPr>
              <a:t>광주</a:t>
            </a:r>
            <a:r>
              <a:rPr lang="en-US" altLang="ko-KR" sz="1000" dirty="0">
                <a:latin typeface="맑은 고딕"/>
                <a:ea typeface="맑은 고딕"/>
              </a:rPr>
              <a:t>(7/17), </a:t>
            </a:r>
            <a:r>
              <a:rPr lang="ko-KR" altLang="en-US" sz="1000" dirty="0">
                <a:latin typeface="맑은 고딕"/>
                <a:ea typeface="맑은 고딕"/>
              </a:rPr>
              <a:t>원주</a:t>
            </a:r>
            <a:r>
              <a:rPr lang="en-US" altLang="ko-KR" sz="1000" dirty="0">
                <a:latin typeface="맑은 고딕"/>
                <a:ea typeface="맑은 고딕"/>
              </a:rPr>
              <a:t>(9/25)</a:t>
            </a:r>
            <a:r>
              <a:rPr lang="ko-KR" altLang="en-US" sz="1000" dirty="0">
                <a:latin typeface="맑은 고딕"/>
                <a:ea typeface="맑은 고딕"/>
              </a:rPr>
              <a:t> 등의 교회들과 협력할 수 있도록 길을 열어 </a:t>
            </a:r>
            <a:r>
              <a:rPr lang="ko-KR" altLang="en-US" sz="1000" dirty="0" err="1">
                <a:latin typeface="맑은 고딕"/>
                <a:ea typeface="맑은 고딕"/>
              </a:rPr>
              <a:t>주옵소서</a:t>
            </a:r>
            <a:r>
              <a:rPr lang="en-US" altLang="ko-KR" sz="1000" dirty="0">
                <a:latin typeface="맑은 고딕"/>
                <a:ea typeface="맑은 고딕"/>
              </a:rPr>
              <a:t>! </a:t>
            </a:r>
            <a:r>
              <a:rPr lang="ko-KR" altLang="en-US" sz="1000" dirty="0">
                <a:latin typeface="맑은 고딕"/>
                <a:ea typeface="맑은 고딕"/>
              </a:rPr>
              <a:t>하나님이 예비하신 교회들과 지역 목회자들과 함께 박해 받는 교회를 효과적으로 섬기며</a:t>
            </a:r>
            <a:r>
              <a:rPr lang="en-US" altLang="ko-KR" sz="1000" dirty="0">
                <a:latin typeface="맑은 고딕"/>
                <a:ea typeface="맑은 고딕"/>
              </a:rPr>
              <a:t>, </a:t>
            </a:r>
            <a:r>
              <a:rPr lang="ko-KR" altLang="en-US" sz="1000" dirty="0">
                <a:latin typeface="맑은 고딕"/>
                <a:ea typeface="맑은 고딕"/>
              </a:rPr>
              <a:t>함께 기도할 기도의 용사들을 붙여 주시기를 기도합니다</a:t>
            </a:r>
            <a:r>
              <a:rPr lang="en-US" altLang="ko-KR" sz="1000" dirty="0">
                <a:latin typeface="맑은 고딕"/>
                <a:ea typeface="맑은 고딕"/>
              </a:rPr>
              <a:t>.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 dirty="0">
                <a:solidFill>
                  <a:schemeClr val="tx1"/>
                </a:solidFill>
              </a:rPr>
              <a:t>오픈도어 북한선교학교</a:t>
            </a:r>
            <a:r>
              <a:rPr lang="en-US" altLang="ko-KR" sz="1050" dirty="0">
                <a:solidFill>
                  <a:schemeClr val="tx1"/>
                </a:solidFill>
              </a:rPr>
              <a:t>, </a:t>
            </a:r>
            <a:r>
              <a:rPr lang="ko-KR" altLang="en-US" sz="1050" dirty="0">
                <a:solidFill>
                  <a:schemeClr val="tx1"/>
                </a:solidFill>
              </a:rPr>
              <a:t>기도학교를 위하여</a:t>
            </a:r>
          </a:p>
          <a:p>
            <a:pPr rtl="0"/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4</a:t>
            </a:r>
            <a:r>
              <a:rPr lang="ko-KR" altLang="en-US" sz="1000" dirty="0">
                <a:latin typeface="roboto" panose="02000000000000000000" pitchFamily="2" charset="0"/>
              </a:rPr>
              <a:t>월 </a:t>
            </a:r>
            <a:r>
              <a:rPr lang="en-US" altLang="ko-KR" sz="1000" dirty="0">
                <a:latin typeface="roboto" panose="02000000000000000000" pitchFamily="2" charset="0"/>
              </a:rPr>
              <a:t>7</a:t>
            </a:r>
            <a:r>
              <a:rPr lang="ko-KR" altLang="en-US" sz="1000" dirty="0">
                <a:latin typeface="roboto" panose="02000000000000000000" pitchFamily="2" charset="0"/>
              </a:rPr>
              <a:t>일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한국교회 북한선교 이해와 통일 준비에 도움이 되고자 하는 목적으로 북한선교학교가 시작되었습니다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북한선교와 통일을 위한 준비된 일꾼을 바르게 세우는 학교가 될 수 있도록  기도합니다</a:t>
            </a:r>
            <a:r>
              <a:rPr lang="en-US" altLang="ko-KR" sz="1000" dirty="0">
                <a:latin typeface="roboto" panose="02000000000000000000" pitchFamily="2" charset="0"/>
              </a:rPr>
              <a:t>.</a:t>
            </a:r>
          </a:p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9</a:t>
            </a:r>
            <a:r>
              <a:rPr lang="ko-KR" altLang="en-US" sz="1000" dirty="0">
                <a:latin typeface="roboto" panose="02000000000000000000" pitchFamily="2" charset="0"/>
              </a:rPr>
              <a:t>월부터는 오픈도어 기도학교를 준비하고 있습니다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 err="1">
                <a:latin typeface="roboto" panose="02000000000000000000" pitchFamily="2" charset="0"/>
              </a:rPr>
              <a:t>브라더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r>
              <a:rPr lang="ko-KR" altLang="en-US" sz="1000" dirty="0" err="1">
                <a:latin typeface="roboto" panose="02000000000000000000" pitchFamily="2" charset="0"/>
              </a:rPr>
              <a:t>앤드류와</a:t>
            </a:r>
            <a:r>
              <a:rPr lang="ko-KR" altLang="en-US" sz="1000" dirty="0">
                <a:latin typeface="roboto" panose="02000000000000000000" pitchFamily="2" charset="0"/>
              </a:rPr>
              <a:t> 개척자들이 가졌던 신앙의 유산을 잘 배우고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오픈도어의 기도용사로 온전히 세워지는 학교가 될 수 있도록 준비하는 과정에 주님의 손길이 함께 하기를 기도합니다</a:t>
            </a:r>
            <a:r>
              <a:rPr lang="en-US" altLang="ko-KR" sz="1000" dirty="0">
                <a:latin typeface="roboto" panose="02000000000000000000" pitchFamily="2" charset="0"/>
              </a:rPr>
              <a:t>.</a:t>
            </a:r>
            <a:r>
              <a:rPr lang="ko-KR" altLang="en-US" sz="1000" dirty="0">
                <a:latin typeface="roboto" panose="02000000000000000000" pitchFamily="2" charset="0"/>
              </a:rPr>
              <a:t> </a:t>
            </a:r>
            <a:endParaRPr lang="en-US" altLang="ko-KR" sz="1000" dirty="0">
              <a:latin typeface="roboto" panose="02000000000000000000" pitchFamily="2" charset="0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29/4/2025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5514</TotalTime>
  <Words>2293</Words>
  <Application>Microsoft Office PowerPoint</Application>
  <PresentationFormat>와이드스크린</PresentationFormat>
  <Paragraphs>114</Paragraphs>
  <Slides>13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13</vt:i4>
      </vt:variant>
    </vt:vector>
  </HeadingPairs>
  <TitlesOfParts>
    <vt:vector size="24" baseType="lpstr">
      <vt:lpstr>NanumGothicExtraBold</vt:lpstr>
      <vt:lpstr>NotoSansKR-Regular</vt:lpstr>
      <vt:lpstr>Gulim</vt:lpstr>
      <vt:lpstr>나눔고딕 ExtraBold</vt:lpstr>
      <vt:lpstr>맑은 고딕</vt:lpstr>
      <vt:lpstr>함초롬바탕</vt:lpstr>
      <vt:lpstr>Aharoni</vt:lpstr>
      <vt:lpstr>Arial</vt:lpstr>
      <vt:lpstr>Helvetica</vt:lpstr>
      <vt:lpstr>roboto</vt:lpstr>
      <vt:lpstr>Office 테마</vt:lpstr>
      <vt:lpstr>Prayer Meeting  for Persecuted Church Worldwide 박해받는 교회를 위한 화요기도모임</vt:lpstr>
      <vt:lpstr>순서</vt:lpstr>
      <vt:lpstr>민13:30</vt:lpstr>
      <vt:lpstr>OPEN DOORS CORE VALUE/핵심가치</vt:lpstr>
      <vt:lpstr>PowerPoint 프레젠테이션</vt:lpstr>
      <vt:lpstr>Arise Africa Campaign  아프리카여 일어나라 폭력적 박해에 맞서서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330</cp:revision>
  <dcterms:created xsi:type="dcterms:W3CDTF">2024-07-08T04:53:18Z</dcterms:created>
  <dcterms:modified xsi:type="dcterms:W3CDTF">2025-04-29T10:12:19Z</dcterms:modified>
</cp:coreProperties>
</file>