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83" r:id="rId4"/>
    <p:sldId id="373" r:id="rId5"/>
    <p:sldId id="374" r:id="rId6"/>
    <p:sldId id="2517" r:id="rId7"/>
    <p:sldId id="2525" r:id="rId8"/>
    <p:sldId id="2522" r:id="rId9"/>
    <p:sldId id="2520" r:id="rId10"/>
    <p:sldId id="2526" r:id="rId11"/>
    <p:sldId id="2505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2025-05-22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37EB-0135-AC09-D1C5-6615C92B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62BB0D-84BC-8CA9-C0A3-F2F782A13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3C1423-8E14-D120-9EDA-C3C810CB0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261C11-B027-B068-DB7D-47B3ABBCB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2025-05-22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5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20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사 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41:10-13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82" y="1873832"/>
            <a:ext cx="10937287" cy="4138901"/>
          </a:xfrm>
        </p:spPr>
        <p:txBody>
          <a:bodyPr anchor="ctr">
            <a:normAutofit/>
          </a:bodyPr>
          <a:lstStyle/>
          <a:p>
            <a:pPr algn="l">
              <a:lnSpc>
                <a:spcPct val="250000"/>
              </a:lnSpc>
            </a:pPr>
            <a:r>
              <a:rPr lang="en-US" altLang="ko-KR" sz="1600" b="0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10   </a:t>
            </a:r>
            <a:r>
              <a:rPr lang="ko-KR" altLang="en-US" sz="1600" b="0" i="0" dirty="0">
                <a:effectLst/>
                <a:latin typeface="NanumGothic" pitchFamily="2" charset="-127"/>
                <a:ea typeface="NanumGothic" pitchFamily="2" charset="-127"/>
              </a:rPr>
              <a:t>두려워하지 말라 내가 너와 함께 함이라 놀라지 말라 나는 네 하나님이 됨이라 내가 너를 굳세게 하리라 참으로 너를 도와 주리라 참으로 나의 의로운 오른손으로 너를 붙들리라</a:t>
            </a:r>
            <a:br>
              <a:rPr lang="ko-KR" altLang="en-US" sz="1600" dirty="0"/>
            </a:br>
            <a:r>
              <a:rPr lang="en-US" altLang="ko-KR" sz="1600" b="0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11   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보라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네게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 노하던 자들이 수치와 욕을 당할 것이요 너와 다투는 자들이 아무것도 아닌 것 같이 될 것이며 멸망할 것이라</a:t>
            </a:r>
            <a:br>
              <a:rPr lang="ko-KR" altLang="en-US" sz="1600" dirty="0"/>
            </a:br>
            <a:r>
              <a:rPr lang="en-US" altLang="ko-KR" sz="1600" b="0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12   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네가 찾아도 너와 싸우던 자들을 만나지 못할 것이요 너를 치는 자들은 아무것도 아닌 것 같고 허무한 것 같이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되리니</a:t>
            </a:r>
            <a:br>
              <a:rPr lang="ko-KR" altLang="en-US" sz="1600" dirty="0"/>
            </a:br>
            <a:r>
              <a:rPr lang="en-US" altLang="ko-KR" sz="1600" b="0" i="0" dirty="0">
                <a:solidFill>
                  <a:srgbClr val="008000"/>
                </a:solidFill>
                <a:effectLst/>
                <a:latin typeface="NanumGothic" pitchFamily="2" charset="-127"/>
                <a:ea typeface="NanumGothic" pitchFamily="2" charset="-127"/>
              </a:rPr>
              <a:t>13   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이는 나 여호와 너의 하나님이 네 오른손을 붙들고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네게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 이르기를 두려워하지 말라 내가 너를 도우리라 할 </a:t>
            </a:r>
            <a:r>
              <a:rPr lang="ko-KR" altLang="en-US" sz="1600" b="0" i="0" dirty="0" err="1">
                <a:solidFill>
                  <a:srgbClr val="000000"/>
                </a:solidFill>
                <a:effectLst/>
                <a:latin typeface="NanumGothic" pitchFamily="2" charset="-127"/>
                <a:ea typeface="NanumGothic" pitchFamily="2" charset="-127"/>
              </a:rPr>
              <a:t>것임이니라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242881" y="977774"/>
            <a:ext cx="942511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–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형제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‘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일단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(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Yildan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)’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의 박해 소식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E2C68-656D-CBA1-5700-C59528A027DC}"/>
              </a:ext>
            </a:extLst>
          </p:cNvPr>
          <p:cNvSpPr txBox="1"/>
          <p:nvPr/>
        </p:nvSpPr>
        <p:spPr>
          <a:xfrm>
            <a:off x="1242881" y="1527272"/>
            <a:ext cx="579165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+mn-ea"/>
              </a:rPr>
              <a:t>2025</a:t>
            </a:r>
            <a:r>
              <a:rPr lang="ko-KR" altLang="en-US" sz="1100" dirty="0">
                <a:latin typeface="+mn-ea"/>
              </a:rPr>
              <a:t>년 </a:t>
            </a:r>
            <a:r>
              <a:rPr lang="en-US" altLang="ko-KR" sz="1100" dirty="0">
                <a:latin typeface="+mn-ea"/>
              </a:rPr>
              <a:t>4</a:t>
            </a:r>
            <a:r>
              <a:rPr lang="ko-KR" altLang="en-US" sz="1100" dirty="0">
                <a:latin typeface="+mn-ea"/>
              </a:rPr>
              <a:t>월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중앙아시아의 한 가정교회에서 집사로 임명되어 섬기던 형제 일단에게 예기치 못한 사건이 일어났습니다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일단 형제는 자신의 도시에서 사람들에게 복음을 전하고 기독교 문서를 배포하기 시작했습니다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하지만 일부 사람들은 그의 활동을 못마땅하게 여기고 당국에 신고했습니다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이후 경찰은 </a:t>
            </a:r>
            <a:r>
              <a:rPr lang="en-US" altLang="ko-KR" sz="1100" dirty="0">
                <a:latin typeface="+mn-ea"/>
              </a:rPr>
              <a:t>KGB(</a:t>
            </a:r>
            <a:r>
              <a:rPr lang="ko-KR" altLang="en-US" sz="1100" dirty="0">
                <a:latin typeface="+mn-ea"/>
              </a:rPr>
              <a:t>국가보안기관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에 이를 알렸습니다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endParaRPr lang="en-US" altLang="ko-KR" sz="1100" dirty="0">
              <a:latin typeface="+mn-ea"/>
            </a:endParaRPr>
          </a:p>
          <a:p>
            <a:r>
              <a:rPr lang="ko-KR" altLang="en-US" sz="1100" dirty="0">
                <a:latin typeface="+mn-ea"/>
              </a:rPr>
              <a:t>어느 날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일단 형제가 정원에서 일하던 중 낯선 두 남성이 차를 타고 와 그를 데려가 </a:t>
            </a:r>
            <a:r>
              <a:rPr lang="en-US" altLang="ko-KR" sz="1100" dirty="0">
                <a:latin typeface="+mn-ea"/>
              </a:rPr>
              <a:t>KGB</a:t>
            </a:r>
            <a:r>
              <a:rPr lang="ko-KR" altLang="en-US" sz="1100" dirty="0">
                <a:latin typeface="+mn-ea"/>
              </a:rPr>
              <a:t>로 이송했습니다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그곳에서 그의 신상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직업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활동 등에 대한 조사가 시작되었고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곧 그가 왜 예수 그리스도의 복음을 전하고 문서를 나눴는지에 초점이 맞춰졌습니다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일단 형제는 자신이 예수님을 믿는 </a:t>
            </a:r>
            <a:r>
              <a:rPr lang="ko-KR" altLang="en-US" sz="1100" dirty="0" err="1">
                <a:latin typeface="+mn-ea"/>
              </a:rPr>
              <a:t>그리스도인이며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살아 계신 참 하나님과 하나님의 아들이 우리를 위해 행하신 일을 전하고 싶었다고 진술했습니다</a:t>
            </a:r>
            <a:r>
              <a:rPr lang="en-US" altLang="ko-KR" sz="1100" dirty="0">
                <a:latin typeface="+mn-ea"/>
              </a:rPr>
              <a:t>. KGB </a:t>
            </a:r>
            <a:r>
              <a:rPr lang="ko-KR" altLang="en-US" sz="1100" dirty="0">
                <a:latin typeface="+mn-ea"/>
              </a:rPr>
              <a:t>수사관은 거친 언행으로 협박하고 모욕했지만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신체적 폭력은 없었습니다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조사 중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일단 형제의 휴대전화가 압수되었고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그는 현지어로 된 성경 이미지를 형제에게 </a:t>
            </a:r>
            <a:r>
              <a:rPr lang="ko-KR" altLang="en-US" sz="1100" dirty="0" err="1">
                <a:latin typeface="+mn-ea"/>
              </a:rPr>
              <a:t>왓츠앱</a:t>
            </a:r>
            <a:r>
              <a:rPr lang="en-US" altLang="ko-KR" sz="1100" dirty="0">
                <a:latin typeface="+mn-ea"/>
              </a:rPr>
              <a:t>(WhatsApp)</a:t>
            </a:r>
            <a:r>
              <a:rPr lang="ko-KR" altLang="en-US" sz="1100" dirty="0">
                <a:latin typeface="+mn-ea"/>
              </a:rPr>
              <a:t>으로 전송한 사실이 드러났습니다</a:t>
            </a:r>
            <a:r>
              <a:rPr lang="en-US" altLang="ko-KR" sz="1100" dirty="0">
                <a:latin typeface="+mn-ea"/>
              </a:rPr>
              <a:t>.</a:t>
            </a:r>
            <a:br>
              <a:rPr lang="en-US" altLang="ko-KR" sz="1100" dirty="0">
                <a:latin typeface="+mn-ea"/>
              </a:rPr>
            </a:br>
            <a:endParaRPr lang="en-US" altLang="ko-KR" sz="1100" dirty="0">
              <a:latin typeface="+mn-ea"/>
            </a:endParaRPr>
          </a:p>
          <a:p>
            <a:r>
              <a:rPr lang="ko-KR" altLang="en-US" sz="1100" dirty="0">
                <a:latin typeface="+mn-ea"/>
              </a:rPr>
              <a:t>이로 인해 형사 사건이 접수되어 법원으로 넘어갔습니다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저희는 이 소식을 듣고 현지 교회에 긴급히 기도를 요청했습니다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그 결과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일단 형제는 첫 번째 위반으로 미화 </a:t>
            </a:r>
            <a:r>
              <a:rPr lang="en-US" altLang="ko-KR" sz="1100" dirty="0">
                <a:latin typeface="+mn-ea"/>
              </a:rPr>
              <a:t>$625(</a:t>
            </a:r>
            <a:r>
              <a:rPr lang="ko-KR" altLang="en-US" sz="1100" dirty="0">
                <a:latin typeface="+mn-ea"/>
              </a:rPr>
              <a:t>약 </a:t>
            </a:r>
            <a:r>
              <a:rPr lang="en-US" altLang="ko-KR" sz="1100" dirty="0">
                <a:latin typeface="+mn-ea"/>
              </a:rPr>
              <a:t>85</a:t>
            </a:r>
            <a:r>
              <a:rPr lang="ko-KR" altLang="en-US" sz="1100" dirty="0">
                <a:latin typeface="+mn-ea"/>
              </a:rPr>
              <a:t>만 원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의 벌금을 선고받았습니다</a:t>
            </a:r>
            <a:r>
              <a:rPr lang="en-US" altLang="ko-KR" sz="1100" dirty="0">
                <a:latin typeface="+mn-ea"/>
              </a:rPr>
              <a:t>. </a:t>
            </a:r>
            <a:r>
              <a:rPr lang="ko-KR" altLang="en-US" sz="1100" dirty="0">
                <a:latin typeface="+mn-ea"/>
              </a:rPr>
              <a:t>재차 적발될 경우 ‘</a:t>
            </a:r>
            <a:r>
              <a:rPr lang="ko-KR" altLang="en-US" sz="1100" dirty="0" err="1">
                <a:latin typeface="+mn-ea"/>
              </a:rPr>
              <a:t>극단주의’로</a:t>
            </a:r>
            <a:r>
              <a:rPr lang="ko-KR" altLang="en-US" sz="1100" dirty="0">
                <a:latin typeface="+mn-ea"/>
              </a:rPr>
              <a:t> 간주되어 더 심각한 처벌을 받을 것이라는 경고도 함께 받았습니다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endParaRPr lang="en-US" altLang="ko-KR" sz="1100" dirty="0">
              <a:latin typeface="+mn-ea"/>
            </a:endParaRPr>
          </a:p>
          <a:p>
            <a:endParaRPr lang="en-US" altLang="ko-KR" sz="1100" dirty="0">
              <a:latin typeface="+mn-ea"/>
            </a:endParaRPr>
          </a:p>
          <a:p>
            <a:endParaRPr lang="en-US" altLang="ko-KR" sz="1100" dirty="0">
              <a:latin typeface="+mn-ea"/>
            </a:endParaRPr>
          </a:p>
          <a:p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기도제목 </a:t>
            </a:r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1.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일단 형제와 그 가족이 당국의 감시와 압박 속에서도 믿음을 굳게 지킬 수 있도록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2.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두려움보다 믿음이 승리하며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끝까지 예수 그리스도를 따를 수 있도록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3.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하나님께서 법적 문제와 재정적 부담을 해결해 주시도록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4.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중앙아시아의 교회들이 이런 박해 속에서도 담대히 복음을 전할 수 있도록</a:t>
            </a:r>
            <a:endParaRPr lang="ko-KR" altLang="en-US" sz="1100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CA4EE0C-EC71-4AE9-91BC-EC6EB9131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92" y="1616573"/>
            <a:ext cx="3282007" cy="437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25623" y="0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213164" y="977774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– 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에빈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(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Evin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)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교도소에서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목회자의 아내 석방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!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213164" y="1466852"/>
            <a:ext cx="58445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이란 아르메니아계 목사인 조셉 </a:t>
            </a:r>
            <a:r>
              <a:rPr lang="ko-KR" altLang="en-US" sz="1100" dirty="0" err="1"/>
              <a:t>샤바지안</a:t>
            </a:r>
            <a:r>
              <a:rPr lang="en-US" altLang="ko-KR" sz="1100" dirty="0"/>
              <a:t>(Joseph </a:t>
            </a:r>
            <a:r>
              <a:rPr lang="en-US" altLang="ko-KR" sz="1100" dirty="0" err="1"/>
              <a:t>Shahbazia</a:t>
            </a:r>
            <a:r>
              <a:rPr lang="en-US" altLang="ko-KR" sz="1100" dirty="0"/>
              <a:t>)</a:t>
            </a:r>
            <a:r>
              <a:rPr lang="ko-KR" altLang="en-US" sz="1100" dirty="0"/>
              <a:t>의 </a:t>
            </a:r>
            <a:r>
              <a:rPr lang="en-US" altLang="ko-KR" sz="1100" dirty="0"/>
              <a:t>56</a:t>
            </a:r>
            <a:r>
              <a:rPr lang="ko-KR" altLang="en-US" sz="1100" dirty="0"/>
              <a:t>세 아내</a:t>
            </a:r>
            <a:r>
              <a:rPr lang="en-US" altLang="ko-KR" sz="1100" dirty="0"/>
              <a:t>, </a:t>
            </a:r>
            <a:r>
              <a:rPr lang="ko-KR" altLang="en-US" sz="1100" dirty="0"/>
              <a:t>리다 </a:t>
            </a:r>
            <a:r>
              <a:rPr lang="ko-KR" altLang="en-US" sz="1100" dirty="0" err="1"/>
              <a:t>알렉사니</a:t>
            </a:r>
            <a:r>
              <a:rPr lang="en-US" altLang="ko-KR" sz="1100" dirty="0"/>
              <a:t>(</a:t>
            </a:r>
            <a:r>
              <a:rPr lang="en-US" altLang="ko-KR" sz="1100" dirty="0" err="1"/>
              <a:t>Lida</a:t>
            </a:r>
            <a:r>
              <a:rPr lang="en-US" altLang="ko-KR" sz="1100" dirty="0"/>
              <a:t> </a:t>
            </a:r>
            <a:r>
              <a:rPr lang="en-US" altLang="ko-KR" sz="1100" dirty="0" err="1"/>
              <a:t>Alexani</a:t>
            </a:r>
            <a:r>
              <a:rPr lang="en-US" altLang="ko-KR" sz="1100" dirty="0"/>
              <a:t>)</a:t>
            </a:r>
            <a:r>
              <a:rPr lang="ko-KR" altLang="en-US" sz="1100" dirty="0"/>
              <a:t>가 테헤란의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</a:t>
            </a:r>
            <a:r>
              <a:rPr lang="en-US" altLang="ko-KR" sz="1100" dirty="0"/>
              <a:t>(Tehran’s </a:t>
            </a:r>
            <a:r>
              <a:rPr lang="en-US" altLang="ko-KR" sz="1100" dirty="0" err="1"/>
              <a:t>Evin</a:t>
            </a:r>
            <a:r>
              <a:rPr lang="en-US" altLang="ko-KR" sz="1100" dirty="0"/>
              <a:t> Prison)</a:t>
            </a:r>
            <a:r>
              <a:rPr lang="ko-KR" altLang="en-US" sz="1100" dirty="0"/>
              <a:t>에서 한 </a:t>
            </a:r>
            <a:r>
              <a:rPr lang="ko-KR" altLang="en-US" sz="1100" dirty="0" err="1"/>
              <a:t>달간의</a:t>
            </a:r>
            <a:r>
              <a:rPr lang="ko-KR" altLang="en-US" sz="1100" dirty="0"/>
              <a:t> 구금 끝에 석방되었습니다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그녀는 체포된 지 딱 한 </a:t>
            </a:r>
            <a:r>
              <a:rPr lang="ko-KR" altLang="en-US" sz="1100" dirty="0" err="1"/>
              <a:t>달째</a:t>
            </a:r>
            <a:r>
              <a:rPr lang="ko-KR" altLang="en-US" sz="1100" dirty="0"/>
              <a:t> 되는 날 다음 날</a:t>
            </a:r>
            <a:r>
              <a:rPr lang="en-US" altLang="ko-KR" sz="1100" dirty="0"/>
              <a:t>, </a:t>
            </a:r>
            <a:r>
              <a:rPr lang="ko-KR" altLang="en-US" sz="1100" dirty="0"/>
              <a:t>미화 </a:t>
            </a:r>
            <a:r>
              <a:rPr lang="en-US" altLang="ko-KR" sz="1100" dirty="0"/>
              <a:t>5</a:t>
            </a:r>
            <a:r>
              <a:rPr lang="ko-KR" altLang="en-US" sz="1100" dirty="0"/>
              <a:t>만 달러</a:t>
            </a:r>
            <a:r>
              <a:rPr lang="en-US" altLang="ko-KR" sz="1100" dirty="0"/>
              <a:t>(</a:t>
            </a:r>
            <a:r>
              <a:rPr lang="ko-KR" altLang="en-US" sz="1100" dirty="0"/>
              <a:t>한화 약 </a:t>
            </a:r>
            <a:r>
              <a:rPr lang="en-US" altLang="ko-KR" sz="1100" dirty="0"/>
              <a:t>6,800</a:t>
            </a:r>
            <a:r>
              <a:rPr lang="ko-KR" altLang="en-US" sz="1100" dirty="0"/>
              <a:t>만 원</a:t>
            </a:r>
            <a:r>
              <a:rPr lang="en-US" altLang="ko-KR" sz="1100" dirty="0"/>
              <a:t>)</a:t>
            </a:r>
            <a:r>
              <a:rPr lang="ko-KR" altLang="en-US" sz="1100" dirty="0"/>
              <a:t>에 달하는 고액 보석금을 내고 풀려났습니다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구금 기간 내내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리다는</a:t>
            </a:r>
            <a:r>
              <a:rPr lang="ko-KR" altLang="en-US" sz="1100" dirty="0"/>
              <a:t> 이란 법에 따라 </a:t>
            </a:r>
            <a:r>
              <a:rPr lang="en-US" altLang="ko-KR" sz="1100" dirty="0"/>
              <a:t>48</a:t>
            </a:r>
            <a:r>
              <a:rPr lang="ko-KR" altLang="en-US" sz="1100" dirty="0"/>
              <a:t>시간 이내에 혐의를 </a:t>
            </a:r>
            <a:r>
              <a:rPr lang="ko-KR" altLang="en-US" sz="1100" dirty="0" err="1"/>
              <a:t>통보받아야</a:t>
            </a:r>
            <a:r>
              <a:rPr lang="ko-KR" altLang="en-US" sz="1100" dirty="0"/>
              <a:t> 함에도 공식적인 혐의 내용을 전달받지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그녀의 체포는 가정교회 활동과 관련이 있을 가능성이 제기되고 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dirty="0"/>
              <a:t>이번 체포는 현재 석방되지 않은 채 </a:t>
            </a:r>
            <a:r>
              <a:rPr lang="en-US" altLang="ko-KR" sz="1100" dirty="0"/>
              <a:t>3</a:t>
            </a:r>
            <a:r>
              <a:rPr lang="ko-KR" altLang="en-US" sz="1100" dirty="0"/>
              <a:t>개월 넘게 다시 수감 중인 남편 조셉 목사에게 압박을 가하려는 더 큰 전략의 목적으로 보입니다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리다는</a:t>
            </a:r>
            <a:r>
              <a:rPr lang="ko-KR" altLang="en-US" sz="1100" dirty="0"/>
              <a:t> 구금되기 전에도 정보 요원들에게 여러 차례 불려가 남편과 다른 기독교인들에 대한 자백이나 증언을 </a:t>
            </a:r>
            <a:r>
              <a:rPr lang="ko-KR" altLang="en-US" sz="1100" dirty="0" err="1"/>
              <a:t>강요받았습니다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그녀가 이를 거부하자</a:t>
            </a:r>
            <a:r>
              <a:rPr lang="en-US" altLang="ko-KR" sz="1100" dirty="0"/>
              <a:t>, </a:t>
            </a:r>
            <a:r>
              <a:rPr lang="ko-KR" altLang="en-US" sz="1100" dirty="0"/>
              <a:t>당국은 독방에 장기간 감금하는 등 강도를 높였습니다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dirty="0"/>
              <a:t>높은 보석금은 가족에게 큰 재정적 부담이 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조셉 목사의 보석금도 아직 마련되지 않은 상황입니다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리다의</a:t>
            </a:r>
            <a:r>
              <a:rPr lang="ko-KR" altLang="en-US" sz="1100" dirty="0"/>
              <a:t> 석방은 안도의 순간이지만</a:t>
            </a:r>
            <a:r>
              <a:rPr lang="en-US" altLang="ko-KR" sz="1100" dirty="0"/>
              <a:t>, </a:t>
            </a:r>
            <a:r>
              <a:rPr lang="ko-KR" altLang="en-US" sz="1100" dirty="0"/>
              <a:t>이란의 기독교인 가족들이 겪는 지속적인 박해와 압박을 보여주는 사례입니다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307533" y="4380029"/>
            <a:ext cx="5750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FF0000"/>
                </a:solidFill>
              </a:rPr>
              <a:t>기도</a:t>
            </a:r>
            <a:r>
              <a:rPr lang="en-US" altLang="ko-KR" sz="1100" b="1" dirty="0">
                <a:solidFill>
                  <a:srgbClr val="FF0000"/>
                </a:solidFill>
              </a:rPr>
              <a:t> </a:t>
            </a:r>
            <a:r>
              <a:rPr lang="ko-KR" altLang="en-US" sz="1100" b="1" dirty="0">
                <a:solidFill>
                  <a:srgbClr val="FF0000"/>
                </a:solidFill>
              </a:rPr>
              <a:t>제목 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endParaRPr lang="en-US" altLang="ko-KR" sz="1100" b="1" dirty="0">
              <a:solidFill>
                <a:srgbClr val="FF0000"/>
              </a:solidFill>
            </a:endParaRPr>
          </a:p>
          <a:p>
            <a:r>
              <a:rPr lang="en-US" altLang="ko-KR" sz="1100" b="1" dirty="0">
                <a:solidFill>
                  <a:srgbClr val="FF0000"/>
                </a:solidFill>
              </a:rPr>
              <a:t>1. </a:t>
            </a:r>
            <a:r>
              <a:rPr lang="ko-KR" altLang="en-US" sz="1100" b="1" dirty="0">
                <a:solidFill>
                  <a:srgbClr val="FF0000"/>
                </a:solidFill>
              </a:rPr>
              <a:t>리다 자매의 마음과 몸이 치유되고 평안을 누릴 수 있도록</a:t>
            </a:r>
            <a:r>
              <a:rPr lang="en-US" altLang="ko-KR" sz="1100" b="1" dirty="0">
                <a:solidFill>
                  <a:srgbClr val="FF0000"/>
                </a:solidFill>
              </a:rPr>
              <a:t>.  </a:t>
            </a:r>
          </a:p>
          <a:p>
            <a:r>
              <a:rPr lang="en-US" altLang="ko-KR" sz="1100" b="1" dirty="0">
                <a:solidFill>
                  <a:srgbClr val="FF0000"/>
                </a:solidFill>
              </a:rPr>
              <a:t>2. </a:t>
            </a:r>
            <a:r>
              <a:rPr lang="ko-KR" altLang="en-US" sz="1100" b="1" dirty="0">
                <a:solidFill>
                  <a:srgbClr val="FF0000"/>
                </a:solidFill>
              </a:rPr>
              <a:t>조셉 목사님의 안전과 건강</a:t>
            </a:r>
            <a:r>
              <a:rPr lang="en-US" altLang="ko-KR" sz="1100" b="1" dirty="0">
                <a:solidFill>
                  <a:srgbClr val="FF0000"/>
                </a:solidFill>
              </a:rPr>
              <a:t>, </a:t>
            </a:r>
            <a:r>
              <a:rPr lang="ko-KR" altLang="en-US" sz="1100" b="1" dirty="0">
                <a:solidFill>
                  <a:srgbClr val="FF0000"/>
                </a:solidFill>
              </a:rPr>
              <a:t>그리고 조속한 석방을 위해</a:t>
            </a:r>
            <a:r>
              <a:rPr lang="en-US" altLang="ko-KR" sz="1100" b="1" dirty="0">
                <a:solidFill>
                  <a:srgbClr val="FF0000"/>
                </a:solidFill>
              </a:rPr>
              <a:t>. </a:t>
            </a:r>
          </a:p>
          <a:p>
            <a:r>
              <a:rPr lang="en-US" altLang="ko-KR" sz="1100" b="1" dirty="0">
                <a:solidFill>
                  <a:srgbClr val="FF0000"/>
                </a:solidFill>
              </a:rPr>
              <a:t>3. </a:t>
            </a:r>
            <a:r>
              <a:rPr lang="ko-KR" altLang="en-US" sz="1100" b="1" dirty="0">
                <a:solidFill>
                  <a:srgbClr val="FF0000"/>
                </a:solidFill>
              </a:rPr>
              <a:t>보석금과 법적 비용을 감당할 수 있도록 하나님의 재정적 공급이 있도록</a:t>
            </a:r>
            <a:r>
              <a:rPr lang="en-US" altLang="ko-KR" sz="1100" b="1" dirty="0">
                <a:solidFill>
                  <a:srgbClr val="FF0000"/>
                </a:solidFill>
              </a:rPr>
              <a:t>.  </a:t>
            </a:r>
          </a:p>
          <a:p>
            <a:r>
              <a:rPr lang="en-US" altLang="ko-KR" sz="1100" b="1" dirty="0">
                <a:solidFill>
                  <a:srgbClr val="FF0000"/>
                </a:solidFill>
              </a:rPr>
              <a:t>4. </a:t>
            </a:r>
            <a:r>
              <a:rPr lang="ko-KR" altLang="en-US" sz="1100" b="1" dirty="0">
                <a:solidFill>
                  <a:srgbClr val="FF0000"/>
                </a:solidFill>
              </a:rPr>
              <a:t>배교를 </a:t>
            </a:r>
            <a:r>
              <a:rPr lang="ko-KR" altLang="en-US" sz="1100" b="1" dirty="0" err="1">
                <a:solidFill>
                  <a:srgbClr val="FF0000"/>
                </a:solidFill>
              </a:rPr>
              <a:t>강요받는</a:t>
            </a:r>
            <a:r>
              <a:rPr lang="ko-KR" altLang="en-US" sz="1100" b="1" dirty="0">
                <a:solidFill>
                  <a:srgbClr val="FF0000"/>
                </a:solidFill>
              </a:rPr>
              <a:t> 이란의 모든 성도에게 지혜와 담대함이 있도록</a:t>
            </a:r>
            <a:r>
              <a:rPr lang="en-US" altLang="ko-KR" sz="1100" b="1" dirty="0">
                <a:solidFill>
                  <a:srgbClr val="FF0000"/>
                </a:solidFill>
              </a:rPr>
              <a:t>.  </a:t>
            </a:r>
          </a:p>
          <a:p>
            <a:r>
              <a:rPr lang="en-US" altLang="ko-KR" sz="1100" b="1" dirty="0">
                <a:solidFill>
                  <a:srgbClr val="FF0000"/>
                </a:solidFill>
              </a:rPr>
              <a:t>5. </a:t>
            </a:r>
            <a:r>
              <a:rPr lang="ko-KR" altLang="en-US" sz="1100" b="1" dirty="0">
                <a:solidFill>
                  <a:srgbClr val="FF0000"/>
                </a:solidFill>
              </a:rPr>
              <a:t>이란의 지하교회 가운데 성령의 부흥과 회복이 일어나도록</a:t>
            </a:r>
            <a:r>
              <a:rPr lang="en-US" altLang="ko-KR" sz="1100" b="1" dirty="0">
                <a:solidFill>
                  <a:srgbClr val="FF0000"/>
                </a:solidFill>
              </a:rPr>
              <a:t>.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2A4DB47-EAB1-40AF-8D33-C2FE1EB9C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756" y="2070613"/>
            <a:ext cx="3208931" cy="337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213164" y="961975"/>
            <a:ext cx="92839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스리랑카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- </a:t>
            </a:r>
            <a:r>
              <a:rPr lang="ko-KR" altLang="en-US" sz="1800" dirty="0">
                <a:solidFill>
                  <a:srgbClr val="0070C0"/>
                </a:solidFill>
                <a:ea typeface="맑은 고딕"/>
              </a:rPr>
              <a:t>폭동 조짐이 감지된 교회의 비상 상황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59606" y="1666428"/>
            <a:ext cx="5199152" cy="4544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2025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5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4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일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남부 지역의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미틸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목사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가명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가 이끄는 교회에 경찰이 들이닥쳤습니다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경찰은 “마을 주민들이 교회를 상대로 폭동을 준비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중”이라며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즉시 예배를 멈추라고 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그러나 목사와 성도 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45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명은 예배를 끝까지 드렸습니다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이 교회는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5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년 이상 꾸준히 주일예배를 드렸던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가정교회입니다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박해는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2025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년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4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월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26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일부터 시작되었으며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불교 승려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구청 공무원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그리고 마을 이장이 주도했습니다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이들은 목사의 집을 찾아가 예배 중단을 요구했습니다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갈등의 배경에는 성금요일과 부활절 예배 당시의 경찰 배치가 있었습니다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주민들은 “왜 기독교인들만 경찰의 보호를 받는가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?”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라며 불만을 표시했습니다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2019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년 부활절 폭탄 테러 이후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부활절 기간 중 경찰 배치는 관례였지만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이번엔 마을 주민들이 강하게 반발했습니다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또 하나의 갈등 원인은 교회가 위치한 골목을 주민 일부에 의해 “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교회길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” 불린 것이었습니다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주민들은 “기독교인 수가 급속히 늘고 있으며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마을을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개종시키려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한다”는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주장과 함께 서명 운동을 벌이고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미틸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목사 부부는 “이런 문제로 예배를 멈출 수 없다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”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며 신앙을 고백했습니다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dirty="0">
                <a:solidFill>
                  <a:srgbClr val="000000"/>
                </a:solidFill>
                <a:latin typeface="+mn-ea"/>
              </a:rPr>
              <a:t>오픈도어 현지 파트너는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이 가정을 방문해 기도와 실질적인 지원 제공하고 있으며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예배의 자유와 보호를 위한 지속적인 기도가 요청됩니다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기도 제목 </a:t>
            </a:r>
            <a:endParaRPr lang="en-US" altLang="ko-KR" sz="1100" b="1" kern="0" spc="0" dirty="0">
              <a:solidFill>
                <a:srgbClr val="FF0000"/>
              </a:solidFill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100" b="1" kern="0" spc="0" dirty="0">
              <a:solidFill>
                <a:srgbClr val="FF0000"/>
              </a:solidFill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1. </a:t>
            </a:r>
            <a:r>
              <a:rPr lang="ko-KR" altLang="en-US" sz="1100" b="1" kern="0" spc="0" dirty="0" err="1">
                <a:solidFill>
                  <a:srgbClr val="FF0000"/>
                </a:solidFill>
                <a:effectLst/>
                <a:latin typeface="+mn-ea"/>
              </a:rPr>
              <a:t>미틸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 목사와 마을의 성도들이 보호받고 안전할 수 있도록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2.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폭동이 실제로 발생하지 않도록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주민들의 마음이 부드러워지도록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. 3.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성도들이 낙심하지 않고 믿음을 지키며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, </a:t>
            </a:r>
            <a:r>
              <a:rPr lang="ko-KR" altLang="en-US" sz="1100" b="1" kern="0" spc="0" dirty="0">
                <a:solidFill>
                  <a:srgbClr val="FF0000"/>
                </a:solidFill>
                <a:effectLst/>
                <a:latin typeface="+mn-ea"/>
              </a:rPr>
              <a:t>배교하지 않도록</a:t>
            </a:r>
            <a:r>
              <a:rPr lang="en-US" altLang="ko-KR" sz="1100" b="1" kern="0" spc="0" dirty="0">
                <a:solidFill>
                  <a:srgbClr val="FF0000"/>
                </a:solidFill>
                <a:effectLst/>
                <a:latin typeface="+mn-ea"/>
              </a:rPr>
              <a:t>. </a:t>
            </a:r>
            <a:endParaRPr lang="en-US" altLang="ko-KR" sz="1100" kern="0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43C5560-DCD1-4E51-990C-AA39CB357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93" y="2615836"/>
            <a:ext cx="4065459" cy="228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213164" y="917398"/>
            <a:ext cx="945483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인도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–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국경 지역 긴급 상황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742384" y="1706786"/>
            <a:ext cx="5204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인도의 오픈도어 파트너 리야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샤르마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(Priya Sharma,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가명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는 국경 지역의 긴박한 상황을 전했습니다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정부는 국경 마을 주민들을 위해 대피용 교통수단을 마련하고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잠무 카슈미르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펀자브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찬디가르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라자스탄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구자라트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+mn-ea"/>
              </a:rPr>
              <a:t>히마찰프라데시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 등에서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30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개 이상 공항이 일시 폐쇄되었습니다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다른 공항들도 보안 수준이 강화되었으며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현재 공항은 다시 운영 중이지만 상황은 여전히 불안정합니다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일부 오픈도어 파트너들은 대피한 기독교인들에게 피난처를 제공하고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국경 지역과 고위험 지역에서는 충돌과 불안정성 증가로 인해 모든 사역이 중단된 상태입니다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파트너들은 현지 목회자들과 소통하며 성도들에게 보다 안전한 지역으로 이동할 것을 권고하고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100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+mn-ea"/>
              </a:rPr>
              <a:t>가구의 기독교인 가정이 실제로 이동한 것이 확인되었습니다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spc="0" dirty="0">
              <a:solidFill>
                <a:srgbClr val="000000"/>
              </a:solidFill>
              <a:effectLst/>
              <a:latin typeface="+mn-ea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+mn-ea"/>
            </a:endParaRPr>
          </a:p>
          <a:p>
            <a:pPr algn="just"/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기도 제목 </a:t>
            </a:r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pPr algn="just"/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1.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하나님의 개입을 통해 인도와 파키스탄 사이에 참된 평화가 임하도록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pPr algn="just"/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2.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가족을 잃은 모든 이들이 하나님의 위로와 치유가 임하도록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pPr algn="just"/>
            <a:endParaRPr lang="en-US" altLang="ko-KR" sz="1100" b="1" dirty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3.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오픈도어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파트너들이 음식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피난처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정서적 지원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FF0000"/>
                </a:solidFill>
                <a:latin typeface="+mn-ea"/>
              </a:rPr>
              <a:t>장기적인 회복 등 긴급한 필요들을 잘 감당할 수 있도록</a:t>
            </a:r>
            <a:r>
              <a:rPr lang="en-US" altLang="ko-KR" sz="1100" b="1" dirty="0">
                <a:solidFill>
                  <a:srgbClr val="FF0000"/>
                </a:solidFill>
                <a:latin typeface="+mn-ea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18D9AC-8F48-47B8-956A-1C1F4F8EC83E}"/>
              </a:ext>
            </a:extLst>
          </p:cNvPr>
          <p:cNvSpPr txBox="1"/>
          <p:nvPr/>
        </p:nvSpPr>
        <p:spPr>
          <a:xfrm rot="10800000" flipV="1">
            <a:off x="6192621" y="5929555"/>
            <a:ext cx="5051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sz="1100" dirty="0"/>
          </a:p>
          <a:p>
            <a:pPr algn="ctr"/>
            <a:r>
              <a:rPr lang="ko-KR" altLang="en-US" sz="1100" dirty="0"/>
              <a:t>사진 참고 </a:t>
            </a:r>
            <a:r>
              <a:rPr lang="en-US" altLang="ko-KR" sz="1100" dirty="0"/>
              <a:t>- </a:t>
            </a:r>
            <a:r>
              <a:rPr lang="ko-KR" altLang="en-US" sz="1100" dirty="0" err="1"/>
              <a:t>장성구</a:t>
            </a:r>
            <a:r>
              <a:rPr lang="ko-KR" altLang="en-US" sz="1100" dirty="0"/>
              <a:t> 기자 </a:t>
            </a:r>
            <a:endParaRPr lang="en-US" altLang="ko-KR" sz="11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A1E5AB25-4A62-40C1-BA83-E508C9FCA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14" y="1663396"/>
            <a:ext cx="3803985" cy="42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3643-0E71-A87E-3B24-CAA16615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32837F9-E859-6CCB-4B78-42053B54C41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BB8A885-3CED-B193-7270-D524F3F7F57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CDF3B5D-C670-5042-C9C0-20A005B4388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EC099F1-993C-8A96-C70F-63237B9F620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A10A139-CDBF-03F7-43A9-AE6523F97E4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96840AA-E6CC-943D-5FD9-1A0956BB9D1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69B1317-4BE1-851C-F644-E3191CE0E5C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41566B07-7E50-1FBA-E2B2-863B40096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D5ACD79-F385-F5D2-4DD9-066B44B9D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75843-DC52-EF91-2372-67E75EC71F26}"/>
              </a:ext>
            </a:extLst>
          </p:cNvPr>
          <p:cNvSpPr txBox="1"/>
          <p:nvPr/>
        </p:nvSpPr>
        <p:spPr>
          <a:xfrm>
            <a:off x="1079999" y="951900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베트남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–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비판 속에서 견디는 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디엠의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 고난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1873A-A9B3-DDBF-6BA0-6DEFAD68452E}"/>
              </a:ext>
            </a:extLst>
          </p:cNvPr>
          <p:cNvSpPr txBox="1"/>
          <p:nvPr/>
        </p:nvSpPr>
        <p:spPr>
          <a:xfrm>
            <a:off x="965369" y="1609724"/>
            <a:ext cx="51217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51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세의 소수민족 여성인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디엠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(Diem,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가명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은 라오스 국경 근처에 살면서 더 큰 어려움에 직면해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남편이 사망한 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그녀는 경제적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어려움뿐만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아니라 조상 숭배 전통을 지켜야 한다는 압박 속에 신체적으로도 지치기 시작했습니다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2023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년 말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디엠은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예수님을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따르기로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결단했습니다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그러자 마을 이장은 그녀에게 경고했습니다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당신이 하나님을 따른다면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'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빈곤 수첩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'(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정부 정책에 따라 아이들의 무료 학비나 후원자로부터의 선물과 같은 사회적 혜택을 지원받기 위한 작은 책자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 취소될 것이고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더 이상 가축 사육을 위한 지원을 받지 못할 것입니다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." 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그녀는 자신의 어려움을 놓고 하나님께 기도했습니다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동시에 그녀는 남편의 첫째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아들로부터도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적대감을 받았습니다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그는 그녀가 신앙을 포기하지 않으면 그녀를 쫓아낼 것이라고 위협했습니다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그는 그녀에게 말했습니다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당신이 신앙을 포기하지 않는다면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 땅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내 아버지의 땅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은 당신의 것이 되지 않을 것입니다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하나님을 믿나요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?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그럼 짐 싸서 당신 친정으로 돌아가고 당신의 세 아이를 데려가세요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.“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교회 신자들이 가족의 오래된 집을 수리하기 위해 올 때마다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맏아들은 개입하여 경고했습니다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＂</a:t>
            </a:r>
            <a:r>
              <a:rPr lang="ko-KR" altLang="en-US" sz="11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제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아버지의 집을 헐면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당신을 고소할 것입니다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당신은 물소나 소로 저에게 보상해야 할 것입니다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."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쫓겨나고 따돌림을 당하며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이장과 의붓아들의 위협에도 불구하고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디엠은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그녀의 믿음을 굳건히 유지하고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더 이상 가축이나 지원이 없더라도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저는 결코 하나님을 버리지 않을 것입니다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라고 그녀는 말했습니다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kern="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Times New Roman (Body CS)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기도 제목</a:t>
            </a:r>
            <a:endParaRPr lang="en-US" altLang="ko-KR" sz="1100" b="1" kern="0" dirty="0">
              <a:solidFill>
                <a:srgbClr val="FF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  <a:cs typeface="Times New Roman (Body CS)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en-US" altLang="ko-KR" sz="1100" b="1" kern="0" dirty="0">
              <a:solidFill>
                <a:srgbClr val="FF000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Times New Roman (Body CS)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1, </a:t>
            </a:r>
            <a:r>
              <a:rPr lang="ko-KR" altLang="en-US" sz="1100" b="1" kern="0" dirty="0" err="1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디</a:t>
            </a:r>
            <a:r>
              <a:rPr lang="ko-KR" altLang="en-US" sz="1100" b="1" kern="0" dirty="0" err="1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엠의</a:t>
            </a:r>
            <a:r>
              <a:rPr lang="ko-KR" altLang="en-US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 삶에 하나님의 보호하심이 늘 함께 하기를 위해</a:t>
            </a:r>
            <a:r>
              <a:rPr lang="en-US" altLang="ko-KR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2. </a:t>
            </a:r>
            <a:r>
              <a:rPr lang="ko-KR" altLang="en-US" sz="11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그리스도 안에서 흔들림 없는 믿음을 가지고 모든 장애물을 극복할 수 있도록</a:t>
            </a:r>
            <a:r>
              <a:rPr lang="en-US" altLang="ko-KR" sz="11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3. </a:t>
            </a:r>
            <a:r>
              <a:rPr lang="ko-KR" altLang="en-US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이장과 </a:t>
            </a:r>
            <a:r>
              <a:rPr lang="ko-KR" altLang="en-US" sz="1100" b="1" kern="0" dirty="0" err="1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의붓</a:t>
            </a:r>
            <a:r>
              <a:rPr lang="ko-KR" altLang="en-US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 아들의 마음이 부드러워져 그들의 행동이 변화되고</a:t>
            </a:r>
            <a:r>
              <a:rPr lang="en-US" altLang="ko-KR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, </a:t>
            </a:r>
            <a:r>
              <a:rPr lang="ko-KR" altLang="en-US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하나님을 만날 수 있도록</a:t>
            </a:r>
            <a:r>
              <a:rPr lang="en-US" altLang="ko-KR" sz="1100" b="1" kern="0" dirty="0">
                <a:solidFill>
                  <a:srgbClr val="FF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  <a:cs typeface="Times New Roman (Body CS)"/>
              </a:rPr>
              <a:t>.</a:t>
            </a:r>
            <a:endParaRPr lang="en-US" altLang="ko-KR" sz="1100" b="1" kern="100" dirty="0">
              <a:solidFill>
                <a:srgbClr val="FF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670D1229-67E1-4125-BA38-5D19F40C4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00" y="1609724"/>
            <a:ext cx="1866439" cy="42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85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213164" y="977774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인도네시아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– “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성경을 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20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년 동안 기다렸어요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r>
              <a:rPr lang="ko-KR" altLang="en-US" sz="1800" dirty="0">
                <a:ea typeface="맑은 고딕"/>
              </a:rPr>
              <a:t> 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843915" y="1784006"/>
            <a:ext cx="514125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인도네시아의 수마트라와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니아스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섬에 있는 여러 교회들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(GKPPD, GKPA, BNKP)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의 많은 교인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특히 노인들은 인도네시아어보다 자신들의 지역 언어를 더 잘 이해합니다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하지만 비용 문제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한 권당 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150,000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루피아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로 많은 이들이 성경을 소유하지 못했습니다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후원자들의 도움으로 팍팍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다이리어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성경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5,000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권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니아스어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성경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3,500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권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앙콜라어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성경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8,500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권이 각 교회에 배포되었으며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어린이용 삽화 성경도 함께 전달되었습니다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수천 권의 성경이 화물로 운송되었습니다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하지만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우리는 그들이 직접 손으로 성경을 받는 순간에 함께하고 싶었습니</a:t>
            </a:r>
            <a:r>
              <a:rPr lang="ko-KR" altLang="en-US" sz="11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라고 지역 파트너가 말했습니다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그래서 지역 파트너들은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7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일 동안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1,000km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의 도로 여행을 떠나 외딴 지역의 교회들을 방문했습니다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수마트라를 가로지르는 이 여정 후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팀은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니아스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섬으로 비행기를 타고 가서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니아스어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성경을 배포했습니다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아체싱킬의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한 감동적인 순간에서는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한 연로한 교인이 눈물을 흘리며 그의 성경을 받았습니다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저는 이 성경을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20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년 동안 기다렸습니다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라고 그가 말했습니다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그리고 마침내 그날이 왔다는 것에 너무 감사합니다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이제 저는 제 모국어로 하나님의 말씀을 읽을 수 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이것은 정말로 기도의 응답입니다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.“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GKPPD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의 제임스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투망거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목사도 이러한 감사의 마음을 전했습니다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"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지난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년 동안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팍팍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다이리어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성경은 인쇄되지 않았습니다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우리는 오픈 도어 지역 파트너들이 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5,000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부의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라피헨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100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심바디아를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인쇄하는 데 도움을 준 것에 대해 매우 감사합니다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.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406587F-E8BA-46AD-978F-C6BFA08EC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03" y="1784006"/>
            <a:ext cx="1905433" cy="254057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CCAF654-DFAA-4274-B6C2-04C62B6E6A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85577" y="2121251"/>
            <a:ext cx="2862503" cy="16012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82F51FD-77BE-4DD4-95E9-12E52AA978DB}"/>
              </a:ext>
            </a:extLst>
          </p:cNvPr>
          <p:cNvSpPr txBox="1"/>
          <p:nvPr/>
        </p:nvSpPr>
        <p:spPr>
          <a:xfrm>
            <a:off x="6319837" y="4594705"/>
            <a:ext cx="5141250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기도제목</a:t>
            </a:r>
            <a:endParaRPr lang="en-US" altLang="ko-KR" sz="1100" b="1" kern="100" dirty="0">
              <a:solidFill>
                <a:srgbClr val="FF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100" b="1" kern="100" dirty="0">
              <a:solidFill>
                <a:srgbClr val="FF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1. </a:t>
            </a:r>
            <a:r>
              <a:rPr lang="ko-KR" altLang="en-US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신자들이 자신들의 </a:t>
            </a:r>
            <a:r>
              <a:rPr lang="ko-KR" altLang="en-US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모국어로 하나님의 말씀을 접할 수 있게 되었습니다</a:t>
            </a:r>
            <a:r>
              <a:rPr lang="en-US" altLang="ko-KR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성경들이 그들의 이해를 깊게 하고</a:t>
            </a:r>
            <a:r>
              <a:rPr lang="en-US" altLang="ko-KR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신앙을 강화할 수 있도록</a:t>
            </a:r>
            <a:r>
              <a:rPr lang="en-US" altLang="ko-KR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b="1" kern="100" dirty="0">
              <a:solidFill>
                <a:srgbClr val="FF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2. </a:t>
            </a:r>
            <a:r>
              <a:rPr lang="ko-KR" altLang="en-US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인도네시아 전역의 더 많은 교회와 언어 그룹들이 자신들의 모국어로 된 </a:t>
            </a:r>
            <a:endParaRPr lang="en-US" altLang="ko-KR" sz="1100" b="1" kern="100" dirty="0">
              <a:solidFill>
                <a:srgbClr val="FF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b="1" kern="100" dirty="0">
                <a:solidFill>
                  <a:srgbClr val="FF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   </a:t>
            </a:r>
            <a:r>
              <a:rPr lang="ko-KR" altLang="en-US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성경을 받을 수 있도록 기도해 주세요</a:t>
            </a:r>
            <a:r>
              <a:rPr lang="en-US" altLang="ko-KR" sz="1100" b="1" kern="100" dirty="0">
                <a:solidFill>
                  <a:srgbClr val="FF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 </a:t>
            </a:r>
            <a:r>
              <a:rPr lang="ko-KR" altLang="en-US" sz="1000" dirty="0">
                <a:latin typeface="맑은 고딕"/>
                <a:ea typeface="맑은 고딕"/>
              </a:rPr>
              <a:t>예수 </a:t>
            </a:r>
            <a:r>
              <a:rPr lang="ko-KR" altLang="en-US" sz="1000" dirty="0" err="1">
                <a:latin typeface="맑은 고딕"/>
                <a:ea typeface="맑은 고딕"/>
              </a:rPr>
              <a:t>그이름교회</a:t>
            </a:r>
            <a:r>
              <a:rPr lang="en-US" altLang="ko-KR" sz="1000" dirty="0">
                <a:latin typeface="맑은 고딕"/>
                <a:ea typeface="맑은 고딕"/>
              </a:rPr>
              <a:t>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(6/17 </a:t>
            </a:r>
            <a:r>
              <a:rPr lang="ko-KR" altLang="en-US" sz="1000" dirty="0" err="1">
                <a:latin typeface="맑은 고딕"/>
                <a:ea typeface="맑은 고딕"/>
              </a:rPr>
              <a:t>늘사랑교회</a:t>
            </a:r>
            <a:r>
              <a:rPr lang="en-US" altLang="ko-KR" sz="1000" dirty="0">
                <a:latin typeface="맑은 고딕"/>
                <a:ea typeface="맑은 고딕"/>
              </a:rPr>
              <a:t>),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 </a:t>
            </a:r>
            <a:r>
              <a:rPr lang="ko-KR" altLang="en-US" sz="1000" dirty="0">
                <a:latin typeface="맑은 고딕"/>
                <a:ea typeface="맑은 고딕"/>
              </a:rPr>
              <a:t>봉선중앙교회</a:t>
            </a:r>
            <a:r>
              <a:rPr lang="en-US" altLang="ko-KR" sz="1000" dirty="0">
                <a:latin typeface="맑은 고딕"/>
                <a:ea typeface="맑은 고딕"/>
              </a:rPr>
              <a:t>), </a:t>
            </a:r>
            <a:r>
              <a:rPr lang="ko-KR" altLang="en-US" sz="1000" dirty="0">
                <a:latin typeface="맑은 고딕"/>
                <a:ea typeface="맑은 고딕"/>
              </a:rPr>
              <a:t>부산</a:t>
            </a:r>
            <a:r>
              <a:rPr lang="en-US" altLang="ko-KR" sz="1000" dirty="0">
                <a:latin typeface="맑은 고딕"/>
                <a:ea typeface="맑은 고딕"/>
              </a:rPr>
              <a:t>(8/28 </a:t>
            </a:r>
            <a:r>
              <a:rPr lang="ko-KR" altLang="en-US" sz="1000" dirty="0" err="1">
                <a:latin typeface="맑은 고딕"/>
                <a:ea typeface="맑은 고딕"/>
              </a:rPr>
              <a:t>수영로교회</a:t>
            </a:r>
            <a:r>
              <a:rPr lang="en-US" altLang="ko-KR" sz="1000" dirty="0">
                <a:latin typeface="맑은 고딕"/>
                <a:ea typeface="맑은 고딕"/>
              </a:rPr>
              <a:t>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 </a:t>
            </a:r>
            <a:r>
              <a:rPr lang="ko-KR" altLang="en-US" sz="1000" dirty="0" err="1">
                <a:latin typeface="맑은 고딕"/>
                <a:ea typeface="맑은 고딕"/>
              </a:rPr>
              <a:t>원주성결교회</a:t>
            </a:r>
            <a:r>
              <a:rPr lang="en-US" altLang="ko-KR" sz="1000" dirty="0">
                <a:latin typeface="맑은 고딕"/>
                <a:ea typeface="맑은 고딕"/>
              </a:rPr>
              <a:t>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북한 선교학교가 진행중입니다</a:t>
            </a:r>
            <a:r>
              <a:rPr lang="en-US" altLang="ko-KR" sz="1000" dirty="0">
                <a:latin typeface="roboto" panose="02000000000000000000" pitchFamily="2" charset="0"/>
              </a:rPr>
              <a:t>. 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20/5/2025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6012</TotalTime>
  <Words>1979</Words>
  <Application>Microsoft Office PowerPoint</Application>
  <PresentationFormat>와이드스크린</PresentationFormat>
  <Paragraphs>121</Paragraphs>
  <Slides>12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NanumGothicExtraBold</vt:lpstr>
      <vt:lpstr>Gulim</vt:lpstr>
      <vt:lpstr>NanumGothic</vt:lpstr>
      <vt:lpstr>맑은 고딕</vt:lpstr>
      <vt:lpstr>함초롬바탕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사 41:10-13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Namjun Cho</cp:lastModifiedBy>
  <cp:revision>345</cp:revision>
  <dcterms:created xsi:type="dcterms:W3CDTF">2024-07-08T04:53:18Z</dcterms:created>
  <dcterms:modified xsi:type="dcterms:W3CDTF">2025-05-22T00:04:16Z</dcterms:modified>
</cp:coreProperties>
</file>