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373" r:id="rId4"/>
    <p:sldId id="374" r:id="rId5"/>
    <p:sldId id="2492" r:id="rId6"/>
    <p:sldId id="2525" r:id="rId7"/>
    <p:sldId id="2522" r:id="rId8"/>
    <p:sldId id="2517" r:id="rId9"/>
    <p:sldId id="2520" r:id="rId10"/>
    <p:sldId id="2505" r:id="rId11"/>
    <p:sldId id="2462" r:id="rId1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112" y="3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2025-05-27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 dirty="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endParaRPr lang="ko-KR" altLang="en-US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21D3E3-E415-1276-83AE-72A0C7F8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xmlns="" id="{5348C222-CC7F-5926-ACC1-4A025ACDC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A77535A9-B2C5-4D85-2026-1F8B58737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E9209EE3-2B16-AA01-8C76-BDF2B300F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59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A1A2F3-0D6B-0D97-080A-5F0B8AC2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xmlns="" id="{FCB53D84-EC35-A024-6E10-207DAB118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7C1A7B21-8DD1-185D-3FDA-0C4AD28D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10DB8C15-6267-37C0-7566-74261DB88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52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xmlns="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xmlns="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xmlns="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xmlns="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xmlns="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xmlns="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xmlns="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xmlns="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xmlns="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xmlns="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xmlns="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xmlns="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xmlns="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xmlns="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xmlns="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xmlns="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xmlns="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xmlns="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xmlns="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xmlns="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xmlns="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xmlns="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xmlns="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xmlns="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xmlns="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xmlns="" id="{DCC332FB-CD3F-4398-958A-CBE45129A1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xmlns="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xmlns="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xmlns="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xmlns="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xmlns="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xmlns="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xmlns="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xmlns="" id="{9346E7C8-F905-4B13-8FD6-185A041840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xmlns="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xmlns="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xmlns="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xmlns="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xmlns="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xmlns="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2025-05-27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xmlns="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xmlns="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xmlns="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xmlns="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xmlns="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xmlns="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xmlns="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 smtClean="0">
                <a:latin typeface="맑은 고딕"/>
                <a:ea typeface="맑은 고딕"/>
              </a:rPr>
              <a:t>5</a:t>
            </a:r>
            <a:r>
              <a:rPr lang="ko-KR" altLang="en-US" sz="2000" dirty="0" smtClean="0">
                <a:latin typeface="맑은 고딕"/>
                <a:ea typeface="맑은 고딕"/>
              </a:rPr>
              <a:t>월 </a:t>
            </a:r>
            <a:r>
              <a:rPr lang="en-US" altLang="ko-KR" sz="2000" dirty="0" smtClean="0">
                <a:latin typeface="맑은 고딕"/>
                <a:ea typeface="맑은 고딕"/>
              </a:rPr>
              <a:t>27</a:t>
            </a:r>
            <a:r>
              <a:rPr lang="ko-KR" altLang="en-US" sz="2000" dirty="0" smtClean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xmlns="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xmlns="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xmlns="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xmlns="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xmlns="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xmlns="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xmlns="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xmlns="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xmlns="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xmlns="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xmlns="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xmlns="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055" y="1874679"/>
            <a:ext cx="5005988" cy="28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1">
            <a:extLst>
              <a:ext uri="{FF2B5EF4-FFF2-40B4-BE49-F238E27FC236}">
                <a16:creationId xmlns:a16="http://schemas.microsoft.com/office/drawing/2014/main" xmlns="" id="{A4AC5506-6312-4701-8D3C-40187889A9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xmlns="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spcBef>
                <a:spcPct val="0"/>
              </a:spcBef>
            </a:pPr>
            <a: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Arise Africa Campaign </a:t>
            </a:r>
            <a:b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아프리카여 일어나라 폭력적 박해에 맞서서</a:t>
            </a:r>
            <a:endParaRPr lang="en-US" altLang="ko-KR" sz="2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xmlns="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040815"/>
            <a:ext cx="10905066" cy="16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8E4C2FE-EA50-D598-414F-21DA5EAA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7C0A92F2-C476-BFF1-AC80-1953C85931D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xmlns="" id="{3746696B-08EA-3C0B-2FB5-162CD0F4FBA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AC6B473C-DD4D-26E0-CF83-9BB28049C18E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FBC8E005-5968-84F5-2C68-A439419411B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62A971AC-4013-70A4-4996-6E484212759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3576442F-0346-447F-5A90-0B70F8678B7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BCC94C2E-135B-57B2-BD4C-C1FC8C7D564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xmlns="" id="{C3C5181F-2F7B-0E36-3000-BAC6871792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xmlns="" id="{441AEDA5-B539-282D-4826-4C74B571CD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56065DC-B8F1-4026-85F2-113EA437D327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#20250401 No Road Home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>
                <a:ea typeface="맑은 고딕"/>
              </a:rPr>
              <a:t>집으로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돌아갈 길이 없다</a:t>
            </a:r>
            <a:r>
              <a:rPr lang="en-US" altLang="ko-KR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.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D26E4D4-58E0-822F-B47E-6E29A2DAFC77}"/>
              </a:ext>
            </a:extLst>
          </p:cNvPr>
          <p:cNvSpPr txBox="1"/>
          <p:nvPr/>
        </p:nvSpPr>
        <p:spPr>
          <a:xfrm>
            <a:off x="1127598" y="1513191"/>
            <a:ext cx="634438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b="1" dirty="0"/>
              <a:t>난민 발생의 원인</a:t>
            </a:r>
            <a:r>
              <a:rPr lang="en-US" altLang="ko-KR" sz="1100" dirty="0"/>
              <a:t>: </a:t>
            </a:r>
            <a:r>
              <a:rPr lang="ko-KR" altLang="en-US" sz="1100" dirty="0"/>
              <a:t>기독교인을 표적으로 한 폭력과 기독교 공동체에 대한 보호 실패로 인해 대규모 국내 난민이 발생했습니다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폭력은 기독교인과 비기독교인 모두에게 영향을 미쳤지만</a:t>
            </a:r>
            <a:r>
              <a:rPr lang="en-US" altLang="ko-KR" sz="1100" dirty="0"/>
              <a:t>, </a:t>
            </a:r>
            <a:r>
              <a:rPr lang="ko-KR" altLang="en-US" sz="1100" dirty="0"/>
              <a:t>기록된 증언에 따르면 </a:t>
            </a:r>
            <a:r>
              <a:rPr lang="ko-KR" altLang="en-US" sz="1100" dirty="0" err="1"/>
              <a:t>보코하람</a:t>
            </a:r>
            <a:r>
              <a:rPr lang="en-US" altLang="ko-KR" sz="1100" dirty="0"/>
              <a:t>, </a:t>
            </a:r>
            <a:r>
              <a:rPr lang="ko-KR" altLang="en-US" sz="1100" dirty="0"/>
              <a:t>서아프리카 이슬람국가</a:t>
            </a:r>
            <a:r>
              <a:rPr lang="en-US" altLang="ko-KR" sz="1100" dirty="0"/>
              <a:t>(ISWAP),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무장단체는 의도적으로 기독교인이나 기독교 공동체</a:t>
            </a:r>
            <a:r>
              <a:rPr lang="en-US" altLang="ko-KR" sz="1100" dirty="0"/>
              <a:t>, </a:t>
            </a:r>
            <a:r>
              <a:rPr lang="ko-KR" altLang="en-US" sz="1100" dirty="0"/>
              <a:t>생업</a:t>
            </a:r>
            <a:r>
              <a:rPr lang="en-US" altLang="ko-KR" sz="1100" dirty="0"/>
              <a:t>, </a:t>
            </a:r>
            <a:r>
              <a:rPr lang="ko-KR" altLang="en-US" sz="1100" dirty="0"/>
              <a:t>신앙 지도자 및 예배 장소를 표적으로 삼았다고 합니다</a:t>
            </a:r>
            <a:r>
              <a:rPr lang="en-US" altLang="ko-KR" sz="1100" dirty="0"/>
              <a:t>.</a:t>
            </a:r>
            <a:r>
              <a:rPr lang="ko-KR" altLang="en-US" sz="1100" dirty="0"/>
              <a:t>나이지리아 국가 보안 요원들은 기독교인에 대한 폭력적인 공격에 효과적으로 적시에 대응하지 못하는 경우가 많았습니다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실패는 기독교인들 사이에서 보안군에 대한 불신을 낳았습니다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폭력 가해자에 대한 국가의 처벌 부재는 폭력과 더 많은 난민이 발생할 수 있고 실제로 발생하는 환경을 조장했습니다</a:t>
            </a:r>
            <a:r>
              <a:rPr lang="en-US" altLang="ko-KR" sz="1100" dirty="0"/>
              <a:t>. 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난민 경험</a:t>
            </a:r>
            <a:r>
              <a:rPr lang="en-US" altLang="ko-KR" sz="1100" dirty="0"/>
              <a:t>: </a:t>
            </a:r>
            <a:r>
              <a:rPr lang="ko-KR" altLang="en-US" sz="1100" dirty="0"/>
              <a:t>부족하고 제대로 분배되지 않은 자원</a:t>
            </a:r>
            <a:r>
              <a:rPr lang="en-US" altLang="ko-KR" sz="1100" dirty="0"/>
              <a:t>, </a:t>
            </a:r>
            <a:r>
              <a:rPr lang="ko-KR" altLang="en-US" sz="1100" dirty="0"/>
              <a:t>종교에 따른 차별</a:t>
            </a:r>
            <a:r>
              <a:rPr lang="en-US" altLang="ko-KR" sz="1100" dirty="0"/>
              <a:t>, </a:t>
            </a:r>
            <a:r>
              <a:rPr lang="ko-KR" altLang="en-US" sz="1100" dirty="0"/>
              <a:t>구체적 난민 경험에 대한 부족한 이해는 기독교인 난민의 취약성을 증가시켰습니다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유엔</a:t>
            </a:r>
            <a:r>
              <a:rPr lang="en-US" altLang="ko-KR" sz="1100" dirty="0"/>
              <a:t>, </a:t>
            </a:r>
            <a:r>
              <a:rPr lang="ko-KR" altLang="en-US" sz="1100" dirty="0"/>
              <a:t>국내 및 국제 활동가들이 나이지리아 북동부에 집중되어 있어 </a:t>
            </a:r>
            <a:r>
              <a:rPr lang="ko-KR" altLang="en-US" sz="1100" dirty="0" err="1"/>
              <a:t>북중부</a:t>
            </a:r>
            <a:r>
              <a:rPr lang="ko-KR" altLang="en-US" sz="1100" dirty="0"/>
              <a:t> 지역의 이재민들은 거의 무시되어 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수요는 현재 국제 사회의 자금 지원 약속을 훨씬 능가합니다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</a:t>
            </a:r>
            <a:r>
              <a:rPr lang="ko-KR" altLang="en-US" sz="1100" dirty="0"/>
              <a:t> 주에서는 종교적 정체성이 기독교인 난민이 피난 중 지원을 받을 수 있는지 여부를 결정하는 요인이었습니다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귀환의 위험</a:t>
            </a:r>
            <a:r>
              <a:rPr lang="en-US" altLang="ko-KR" sz="1100" dirty="0"/>
              <a:t>: </a:t>
            </a:r>
            <a:r>
              <a:rPr lang="ko-KR" altLang="en-US" sz="1100" dirty="0"/>
              <a:t>신앙은 고향으로 돌아가려는 난민 기독교인들의 위험성을 가중시킵니다</a:t>
            </a:r>
            <a:r>
              <a:rPr lang="en-US" altLang="ko-KR" sz="1100" dirty="0"/>
              <a:t>.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무슬림들이 </a:t>
            </a:r>
            <a:r>
              <a:rPr lang="ko-KR" altLang="en-US" sz="1100" dirty="0" err="1"/>
              <a:t>보코하람이나</a:t>
            </a:r>
            <a:r>
              <a:rPr lang="ko-KR" altLang="en-US" sz="1100" dirty="0"/>
              <a:t> </a:t>
            </a:r>
            <a:r>
              <a:rPr lang="en-US" altLang="ko-KR" sz="1100" dirty="0"/>
              <a:t>ISWAP</a:t>
            </a:r>
            <a:r>
              <a:rPr lang="ko-KR" altLang="en-US" sz="1100" dirty="0"/>
              <a:t>의 추가 표적이 되지 않았기 때문에 집으로 돌아가는 것이 상대적으로 더 안전하다고 보고했습니다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또한 주 관리들이 강제적으로 귀환을 강요하고 적절한 준비</a:t>
            </a:r>
            <a:r>
              <a:rPr lang="en-US" altLang="ko-KR" sz="1100" dirty="0"/>
              <a:t>, </a:t>
            </a:r>
            <a:r>
              <a:rPr lang="ko-KR" altLang="en-US" sz="1100" dirty="0"/>
              <a:t>물자</a:t>
            </a:r>
            <a:r>
              <a:rPr lang="en-US" altLang="ko-KR" sz="1100" dirty="0"/>
              <a:t>, </a:t>
            </a:r>
            <a:r>
              <a:rPr lang="ko-KR" altLang="en-US" sz="1100" dirty="0"/>
              <a:t>보안 보호 없이 스스로를 지키도록 내버려 두었다고 말했습니다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무슬림과 기독교인 모두 집으로 돌아갈 때를 포함하여 납치의 위협에 직면했습니다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무장 세력은 기독교인을 표적으로 삼아 무슬림보다 기독교인에게 더 높은 몸값을 요구했으며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 신앙 지도자에게 가장 높은 몸값을 요구했습니다</a:t>
            </a:r>
            <a:r>
              <a:rPr lang="en-US" altLang="ko-KR" sz="1100" dirty="0"/>
              <a:t>.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xmlns="" id="{37A9A899-0E1E-63E5-51FF-4473587B78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5288" y="1567304"/>
            <a:ext cx="3041168" cy="37233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1F0DA74-0C11-B6EE-F3E3-2D4FE0F9D8D2}"/>
              </a:ext>
            </a:extLst>
          </p:cNvPr>
          <p:cNvSpPr txBox="1"/>
          <p:nvPr/>
        </p:nvSpPr>
        <p:spPr>
          <a:xfrm>
            <a:off x="1127597" y="5579388"/>
            <a:ext cx="972750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주여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아프리카 기독교 난민들을 불쌍히 여겨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무장단체들로 부터 보호하여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지켜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각국 정부의 치안이 안정적으로 관리되게 하셔서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가해자들에 대한 적절한 처벌과 규제가 이루어지고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 평화를 회복시켜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집으로 돌아갈 수 있는 길을 열어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무엇보다 신앙이 흔들리지 않고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시험과 환란 가운데 도우시는 하나님의 손길을 경험하여 믿음의 증인으로 온전히 세워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5120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07D80AD-9B8E-3CFF-8E92-B87FDE7A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D8117BB2-920A-E241-3332-30D1A89C4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xmlns="" id="{25D37BF2-4E55-3DE8-E9F0-8F228EAA189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A8F2A45A-4479-5C16-4E07-D150C35C2AA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C750CF30-8701-F9E4-ADDE-710B121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55D8CB7D-C4ED-D08C-B076-C6C8A10FB13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03CEE3F0-F437-2501-1E43-9949D95E030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F22312A4-DFFA-BE75-BF0E-D518064D425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xmlns="" id="{E349603C-1BB2-A05F-679B-6D329EA1A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xmlns="" id="{BF9E0331-ED21-855B-BEE1-9920D2456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770C3B2-7672-9190-F0F7-CC5B545C845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대량 납치를 확인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학살은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확인하지 못함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74A390D3-FA25-DE1B-F8F5-498F9C3A63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4" y="1839742"/>
            <a:ext cx="2730593" cy="15359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3964D4B-D0D0-A565-8748-18E467A83E7D}"/>
              </a:ext>
            </a:extLst>
          </p:cNvPr>
          <p:cNvSpPr txBox="1"/>
          <p:nvPr/>
        </p:nvSpPr>
        <p:spPr>
          <a:xfrm>
            <a:off x="1077361" y="2490878"/>
            <a:ext cx="6676823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사역자는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북키부주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지역의 </a:t>
            </a:r>
            <a:r>
              <a:rPr lang="ko-KR" altLang="en-US" sz="1100" dirty="0" err="1"/>
              <a:t>부템보</a:t>
            </a:r>
            <a:r>
              <a:rPr lang="ko-KR" altLang="en-US" sz="1100" dirty="0"/>
              <a:t> 시에서 </a:t>
            </a:r>
            <a:r>
              <a:rPr lang="en-US" altLang="ko-KR" sz="1100" dirty="0"/>
              <a:t>98km </a:t>
            </a:r>
            <a:r>
              <a:rPr lang="ko-KR" altLang="en-US" sz="1100" dirty="0"/>
              <a:t>떨어진 </a:t>
            </a:r>
            <a:r>
              <a:rPr lang="ko-KR" altLang="en-US" sz="1100" dirty="0" err="1"/>
              <a:t>메이바로</a:t>
            </a:r>
            <a:r>
              <a:rPr lang="ko-KR" altLang="en-US" sz="1100" dirty="0"/>
              <a:t> 출발하여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27</a:t>
            </a:r>
            <a:r>
              <a:rPr lang="ko-KR" altLang="en-US" sz="1100" dirty="0"/>
              <a:t>일에 도착했습니다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비로 인해 상태가 좋지 않은 비포장 도로를 이동하는 동안 그는 민간인에 대한 끊임없는 폭력으로 텅 빈 마을과 마주쳤습니다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도착하자마자 먼저 지역 지도자를 만나러 갔고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ADF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공격을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지도자는 무장 세력이 많은 기독교인들을 납치해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교회에서 인질들과 함께 머물렀다고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많은 지역 주민들이 불안한 상황을 피해 도망쳤기 때문에 정확한 인질 수를 확인할 수 없었고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인질들이 살해되었는지 역시 확인할 수 없었다고 설명했습니다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OD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사역자에게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상황이 여전히 매우 불안하므로 주위에 머물러 있지 말고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메이바에서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7km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떨어진 학살 장소인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가지 말라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충고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조사가 계속 진행되면서 지금까지 납치 피해자 중 최소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시신이 교회 근처 덤불에서 발견되었다는 사실을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시신은 발견 즉시 매장되기 때문에 참수되었는지 여부는 알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지역의 치안이 안정될 때까지 가족들은 실종된 가족의 시신을 찾을 수 없을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장기적인 불안정으로 피해를 입은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기독교 공동체에 주님의 위로와 풍성한 은혜가 임하도록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마야바와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학살이 일어나지 않았다는 소식과 납치된 사람들이 무사히 가족의 품으로 돌아가는 모습을 볼 수 있기를 간절히 소망합니다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사망 소식을 접한 이들이 주님의 위로와 필요를 채우시는 공급을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모든 불확실성과 고난 속에서도 양떼를 계속 돌보려는 목회자들을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그들이 용기를 얻고 성령의 사역을 경험하여 자신이 받은 위로로 다른 사람들을 위로할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긴급 구호를 준비하는 오픈도어 팀과 이 지역의 파트너들이 하나님의 보호를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6F94458F-D474-9EEA-B51E-0D3886CD94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3" y="3517116"/>
            <a:ext cx="2730593" cy="2047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D5DA477-FC43-4D8E-4150-46965DBC6533}"/>
              </a:ext>
            </a:extLst>
          </p:cNvPr>
          <p:cNvSpPr txBox="1"/>
          <p:nvPr/>
        </p:nvSpPr>
        <p:spPr>
          <a:xfrm>
            <a:off x="1077361" y="1635472"/>
            <a:ext cx="6676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지난 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Mayba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발생한 대규모 납치 사건과 이후 인근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</a:t>
            </a:r>
            <a:r>
              <a:rPr lang="ko-KR" altLang="en-US" sz="1100" dirty="0">
                <a:solidFill>
                  <a:srgbClr val="0070C0"/>
                </a:solidFill>
              </a:rPr>
              <a:t> 교회에서 발생한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무장 세력의 학살에 대한 보고를 조사하기 위해 </a:t>
            </a:r>
            <a:r>
              <a:rPr lang="en-US" altLang="ko-KR" sz="1100" dirty="0">
                <a:solidFill>
                  <a:srgbClr val="0070C0"/>
                </a:solidFill>
              </a:rPr>
              <a:t>OD </a:t>
            </a:r>
            <a:r>
              <a:rPr lang="ko-KR" altLang="en-US" sz="1100" dirty="0">
                <a:solidFill>
                  <a:srgbClr val="0070C0"/>
                </a:solidFill>
              </a:rPr>
              <a:t>사역자를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메이바에</a:t>
            </a:r>
            <a:r>
              <a:rPr lang="ko-KR" altLang="en-US" sz="1100" dirty="0">
                <a:solidFill>
                  <a:srgbClr val="0070C0"/>
                </a:solidFill>
              </a:rPr>
              <a:t> 파견했습니다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그는 납치에 대한 확인을 받았지만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계속되는 치안 불안으로 인해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카상가에</a:t>
            </a:r>
            <a:r>
              <a:rPr lang="ko-KR" altLang="en-US" sz="1100" dirty="0">
                <a:solidFill>
                  <a:srgbClr val="0070C0"/>
                </a:solidFill>
              </a:rPr>
              <a:t> 접근할 수 없었기 때문에 학살에 대한 명확한 확인은 아직 하지 못했습니다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D1D705F-CC0F-1FCA-91B2-4E02887A9284}"/>
              </a:ext>
            </a:extLst>
          </p:cNvPr>
          <p:cNvSpPr txBox="1"/>
          <p:nvPr/>
        </p:nvSpPr>
        <p:spPr>
          <a:xfrm>
            <a:off x="8302028" y="5854594"/>
            <a:ext cx="2159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2025.3.11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10853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xmlns="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xmlns="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xmlns="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 smtClean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smtClean="0">
                <a:solidFill>
                  <a:srgbClr val="0070C0"/>
                </a:solidFill>
                <a:ea typeface="맑은 고딕"/>
              </a:rPr>
              <a:t>중앙아시아</a:t>
            </a:r>
            <a:r>
              <a:rPr lang="en-US" altLang="ko-KR" dirty="0" smtClean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b="1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일단</a:t>
            </a:r>
            <a:r>
              <a:rPr lang="en-US" altLang="ko-KR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b="1" kern="100" dirty="0" err="1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Yildan</a:t>
            </a:r>
            <a:r>
              <a:rPr lang="en-US" altLang="ko-KR" b="1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), </a:t>
            </a:r>
            <a:r>
              <a:rPr lang="ko-KR" altLang="en-US" b="1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복음전도와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기독교 출판물 배포로 벌금형 선고 받아 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2E1300-16C2-F424-7A63-EBF36F0A67F5}"/>
              </a:ext>
            </a:extLst>
          </p:cNvPr>
          <p:cNvSpPr txBox="1"/>
          <p:nvPr/>
        </p:nvSpPr>
        <p:spPr>
          <a:xfrm>
            <a:off x="1213163" y="1633931"/>
            <a:ext cx="5821375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2025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4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중앙아시아에서 축복받으며</a:t>
            </a:r>
            <a:r>
              <a:rPr lang="en-US" altLang="ko-KR" sz="1100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집사 안수를 받은 일단* 형제의 삶에서 예기치 못한 사건이 일어났습니다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일단 형제는 자신의 도시에 사는 사람들에게 복음을 전하고 기독교 서적을 배포하기 시작했습니다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그러나 일부 사람들은 </a:t>
            </a:r>
            <a:r>
              <a:rPr lang="ko-KR" altLang="en-US" sz="1100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그를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인정하지 </a:t>
            </a:r>
            <a:r>
              <a:rPr lang="ko-KR" altLang="en-US" sz="1100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않고</a:t>
            </a:r>
            <a:r>
              <a:rPr lang="en-US" altLang="ko-KR" sz="1100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당국에 신고했습니다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 smtClean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지방당국은 </a:t>
            </a:r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그를 비밀경찰에 알렸습니다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513" y="1741957"/>
            <a:ext cx="3213487" cy="42846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28D8011-ED47-EC64-120E-EDB02C67F10C}"/>
              </a:ext>
            </a:extLst>
          </p:cNvPr>
          <p:cNvSpPr txBox="1"/>
          <p:nvPr/>
        </p:nvSpPr>
        <p:spPr>
          <a:xfrm>
            <a:off x="1213167" y="5073063"/>
            <a:ext cx="5821371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 smtClean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베드로는 옥에 갇혔고 교회는 그를 위하여 간절히 하나님께 기도하더라</a:t>
            </a:r>
            <a:r>
              <a:rPr lang="en-US" altLang="ko-KR" sz="1100" kern="100" dirty="0" smtClean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ko-KR" altLang="en-US" sz="1100" kern="100" dirty="0" smtClean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행</a:t>
            </a:r>
            <a:r>
              <a:rPr lang="en-US" altLang="ko-KR" sz="1100" kern="100" dirty="0" smtClean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12:5)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당국의 감시 아래 있는 일단과 그의 가족들을 지켜주시기를 기도합니다</a:t>
            </a:r>
            <a:r>
              <a:rPr lang="en-US" altLang="ko-KR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두려워하지 않고</a:t>
            </a:r>
            <a:r>
              <a:rPr lang="en-US" altLang="ko-KR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오직 믿음으로 주님을 신뢰하며</a:t>
            </a:r>
            <a:r>
              <a:rPr lang="en-US" altLang="ko-KR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err="1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담대하라</a:t>
            </a: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내가 세상을 </a:t>
            </a:r>
            <a:r>
              <a:rPr lang="ko-KR" altLang="en-US" sz="1100" kern="100" dirty="0" err="1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이기었노라는</a:t>
            </a: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주님의 말씀을 날마다 고백하게 하옵소서</a:t>
            </a:r>
            <a:endParaRPr lang="en-US" altLang="ko-KR" sz="1100" kern="100" dirty="0" smtClean="0">
              <a:solidFill>
                <a:schemeClr val="bg1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일단의 담대한 복음전도를 통해서 중앙아시아 교회가 더욱 든든히 서가게 하시고</a:t>
            </a:r>
            <a:r>
              <a:rPr lang="en-US" altLang="ko-KR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하나님의 교회가 서로 돌아보아 격려하며</a:t>
            </a:r>
            <a:r>
              <a:rPr lang="en-US" altLang="ko-KR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그리스도의 증인으로 온전히 세워지기를 기도합니다</a:t>
            </a:r>
            <a:r>
              <a:rPr lang="en-US" altLang="ko-KR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 smtClean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100" kern="100" dirty="0" smtClean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3162" y="2515435"/>
            <a:ext cx="582137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smtClean="0"/>
              <a:t>얼마 후 비밀경찰은 그를 </a:t>
            </a:r>
            <a:r>
              <a:rPr lang="ko-KR" altLang="en-US" sz="1100" dirty="0"/>
              <a:t>데려가 </a:t>
            </a:r>
            <a:r>
              <a:rPr lang="ko-KR" altLang="en-US" sz="1100" dirty="0" smtClean="0"/>
              <a:t>배경</a:t>
            </a:r>
            <a:r>
              <a:rPr lang="en-US" altLang="ko-KR" sz="1100" dirty="0"/>
              <a:t>, </a:t>
            </a:r>
            <a:r>
              <a:rPr lang="ko-KR" altLang="en-US" sz="1100" dirty="0"/>
              <a:t>직업</a:t>
            </a:r>
            <a:r>
              <a:rPr lang="en-US" altLang="ko-KR" sz="1100" dirty="0"/>
              <a:t>, </a:t>
            </a:r>
            <a:r>
              <a:rPr lang="ko-KR" altLang="en-US" sz="1100" dirty="0"/>
              <a:t>활동 등에 대해 심문했습니다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심문은 곧 그가 왜 기독교 서적을 배포하고 예수 그리스도의 메시지를 전하는지에 초점이 맞춰졌습니다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일단은 자신이 기독교인이며 사람들이 참되고 살아계신 하나님과 하나님이 인류를 위해 </a:t>
            </a:r>
            <a:r>
              <a:rPr lang="ko-KR" altLang="en-US" sz="1100" dirty="0" smtClean="0"/>
              <a:t>그의 아들을 </a:t>
            </a:r>
            <a:r>
              <a:rPr lang="ko-KR" altLang="en-US" sz="1100" dirty="0"/>
              <a:t>통해 행하신 일에 대해 알기를 원한다고 설명했습니다</a:t>
            </a:r>
            <a:r>
              <a:rPr lang="en-US" altLang="ko-KR" sz="1100" dirty="0" smtClean="0"/>
              <a:t>.</a:t>
            </a:r>
          </a:p>
          <a:p>
            <a:pPr algn="just"/>
            <a:endParaRPr lang="en-US" altLang="ko-KR" sz="1100" dirty="0" smtClean="0"/>
          </a:p>
          <a:p>
            <a:pPr algn="just"/>
            <a:r>
              <a:rPr lang="ko-KR" altLang="en-US" sz="1100" dirty="0"/>
              <a:t>다행히 물리적 폭력은 없었지만 비밀경찰 수사관은 일단에게 거친 말을 퍼부었습니다</a:t>
            </a:r>
            <a:r>
              <a:rPr lang="en-US" altLang="ko-KR" sz="1100" dirty="0"/>
              <a:t>. </a:t>
            </a:r>
            <a:r>
              <a:rPr lang="ko-KR" altLang="en-US" sz="1100" dirty="0" smtClean="0"/>
              <a:t>또</a:t>
            </a:r>
            <a:r>
              <a:rPr lang="en-US" altLang="ko-KR" sz="1100" dirty="0" smtClean="0"/>
              <a:t>,</a:t>
            </a:r>
            <a:r>
              <a:rPr lang="ko-KR" altLang="en-US" sz="1100" dirty="0" smtClean="0"/>
              <a:t>조사 </a:t>
            </a:r>
            <a:r>
              <a:rPr lang="ko-KR" altLang="en-US" sz="1100" dirty="0"/>
              <a:t>과정에서 </a:t>
            </a:r>
            <a:r>
              <a:rPr lang="ko-KR" altLang="en-US" sz="1100" dirty="0" smtClean="0"/>
              <a:t>휴대폰이 </a:t>
            </a:r>
            <a:r>
              <a:rPr lang="ko-KR" altLang="en-US" sz="1100" dirty="0"/>
              <a:t>압수되었고</a:t>
            </a:r>
            <a:r>
              <a:rPr lang="en-US" altLang="ko-KR" sz="1100" dirty="0"/>
              <a:t>, </a:t>
            </a:r>
            <a:r>
              <a:rPr lang="ko-KR" altLang="en-US" sz="1100" dirty="0" err="1" smtClean="0"/>
              <a:t>왓츠앱을</a:t>
            </a:r>
            <a:r>
              <a:rPr lang="ko-KR" altLang="en-US" sz="1100" dirty="0" smtClean="0"/>
              <a:t> </a:t>
            </a:r>
            <a:r>
              <a:rPr lang="ko-KR" altLang="en-US" sz="1100" dirty="0"/>
              <a:t>통해 현지어로 된 성경 이미지를 한 형제에게 보낸 사실이 밝혀졌습니다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이로 인해 </a:t>
            </a:r>
            <a:r>
              <a:rPr lang="ko-KR" altLang="en-US" sz="1100" dirty="0" smtClean="0"/>
              <a:t>일단에 </a:t>
            </a:r>
            <a:r>
              <a:rPr lang="ko-KR" altLang="en-US" sz="1100" dirty="0"/>
              <a:t>대한 형사 소송이 시작되어 법정으로 이송되었습니다</a:t>
            </a:r>
            <a:r>
              <a:rPr lang="en-US" altLang="ko-KR" sz="1100" dirty="0" smtClean="0"/>
              <a:t>.</a:t>
            </a:r>
          </a:p>
          <a:p>
            <a:pPr algn="just"/>
            <a:endParaRPr lang="en-US" altLang="ko-KR" sz="1100" dirty="0" smtClean="0"/>
          </a:p>
          <a:p>
            <a:pPr algn="just"/>
            <a:r>
              <a:rPr lang="ko-KR" altLang="en-US" sz="1100" dirty="0"/>
              <a:t>법원은 일단에게 첫 번째 위반으로 </a:t>
            </a:r>
            <a:r>
              <a:rPr lang="en-US" altLang="ko-KR" sz="1100" dirty="0"/>
              <a:t>625</a:t>
            </a:r>
            <a:r>
              <a:rPr lang="ko-KR" altLang="en-US" sz="1100" dirty="0"/>
              <a:t>달러의 벌금을 부과했습니다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또다시 적발되면 극단주의로 간주되어 엄중한 처벌을 받을 수 있다는 </a:t>
            </a:r>
            <a:r>
              <a:rPr lang="ko-KR" altLang="en-US" sz="1100" dirty="0" smtClean="0"/>
              <a:t>경고도 </a:t>
            </a:r>
            <a:r>
              <a:rPr lang="ko-KR" altLang="en-US" sz="1100" dirty="0"/>
              <a:t>받았습니다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현재 당국의 감시를 받고 있는 일단 형제와 그의 가족을 위해 기도해 주세요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그들이 믿음이 강해지고 두려움이 그들을 지배하지 않도록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계속해서 주 예수 그리스도를 따르도록 기도해 주세요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xmlns="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xmlns="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xmlns="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/>
              <a:t>기독교인 어머니</a:t>
            </a:r>
            <a:r>
              <a:rPr lang="en-US" altLang="ko-KR" dirty="0"/>
              <a:t>, </a:t>
            </a:r>
            <a:r>
              <a:rPr lang="ko-KR" altLang="en-US" dirty="0"/>
              <a:t>혐</a:t>
            </a:r>
            <a:r>
              <a:rPr lang="ko-KR" altLang="en-US" dirty="0" smtClean="0"/>
              <a:t>의는 없으나 이란 </a:t>
            </a:r>
            <a:r>
              <a:rPr lang="ko-KR" altLang="en-US" dirty="0"/>
              <a:t>감옥에 </a:t>
            </a:r>
            <a:r>
              <a:rPr lang="ko-KR" altLang="en-US" dirty="0" smtClean="0"/>
              <a:t>남아있음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4DB4111-1C28-AE04-0F53-2AC03DB903CB}"/>
              </a:ext>
            </a:extLst>
          </p:cNvPr>
          <p:cNvSpPr txBox="1"/>
          <p:nvPr/>
        </p:nvSpPr>
        <p:spPr>
          <a:xfrm>
            <a:off x="742384" y="1706786"/>
            <a:ext cx="520475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기독교 개종자이자 두 아이의 엄마인 아이다 </a:t>
            </a:r>
            <a:r>
              <a:rPr lang="ko-KR" altLang="en-US" sz="1100" dirty="0" err="1" smtClean="0"/>
              <a:t>나자플루</a:t>
            </a:r>
            <a:r>
              <a:rPr lang="en-US" altLang="ko-KR" sz="1100" dirty="0" smtClean="0"/>
              <a:t>(</a:t>
            </a:r>
            <a:r>
              <a:rPr lang="en-US" altLang="ko-KR" sz="1100" dirty="0"/>
              <a:t>Aida </a:t>
            </a:r>
            <a:r>
              <a:rPr lang="en-US" altLang="ko-KR" sz="1100" dirty="0" err="1"/>
              <a:t>Najafloo</a:t>
            </a:r>
            <a:r>
              <a:rPr lang="en-US" altLang="ko-KR" sz="1100" dirty="0" smtClean="0"/>
              <a:t>)</a:t>
            </a:r>
            <a:r>
              <a:rPr lang="ko-KR" altLang="en-US" sz="1100" dirty="0" smtClean="0"/>
              <a:t>는 </a:t>
            </a:r>
            <a:r>
              <a:rPr lang="ko-KR" altLang="en-US" sz="1100" dirty="0"/>
              <a:t>이란의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교도소에 </a:t>
            </a:r>
            <a:r>
              <a:rPr lang="en-US" altLang="ko-KR" sz="1100" dirty="0"/>
              <a:t>4</a:t>
            </a:r>
            <a:r>
              <a:rPr lang="ko-KR" altLang="en-US" sz="1100" dirty="0"/>
              <a:t>개월 가까이 정식 기소 없이 구금되어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심문은 끝났지만 당국으로부터 명확한 해명을 듣지 못한 채 계속 구금되어 있는 상태입니다</a:t>
            </a:r>
            <a:r>
              <a:rPr lang="en-US" altLang="ko-KR" sz="1100" dirty="0" smtClean="0"/>
              <a:t>.</a:t>
            </a:r>
          </a:p>
          <a:p>
            <a:pPr algn="just"/>
            <a:endParaRPr lang="en-US" altLang="ko-KR" sz="1100" dirty="0" smtClean="0"/>
          </a:p>
          <a:p>
            <a:pPr algn="just"/>
            <a:r>
              <a:rPr lang="ko-KR" altLang="en-US" sz="1100" dirty="0" err="1" smtClean="0"/>
              <a:t>아이다는</a:t>
            </a:r>
            <a:r>
              <a:rPr lang="ko-KR" altLang="en-US" sz="1100" dirty="0" smtClean="0"/>
              <a:t> </a:t>
            </a:r>
            <a:r>
              <a:rPr lang="en-US" altLang="ko-KR" sz="1100" dirty="0"/>
              <a:t>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테헤란에서 이란 정보부 요원들에게 체포되었습니다</a:t>
            </a:r>
            <a:r>
              <a:rPr lang="en-US" altLang="ko-KR" sz="1100" dirty="0"/>
              <a:t>. </a:t>
            </a:r>
            <a:r>
              <a:rPr lang="ko-KR" altLang="en-US" sz="1100" dirty="0" smtClean="0"/>
              <a:t>처음에는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 내 보안 병동으로 이송되어 여러 차례 심문을 받았습니다</a:t>
            </a:r>
            <a:r>
              <a:rPr lang="en-US" altLang="ko-KR" sz="1100" dirty="0"/>
              <a:t>. 4</a:t>
            </a:r>
            <a:r>
              <a:rPr lang="ko-KR" altLang="en-US" sz="1100" dirty="0"/>
              <a:t>월에는 여성 일반 병동으로 옮겨졌습니다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이후로 공식적인 혐의는 발표되지 않았고</a:t>
            </a:r>
            <a:r>
              <a:rPr lang="en-US" altLang="ko-KR" sz="1100" dirty="0"/>
              <a:t>, </a:t>
            </a:r>
            <a:r>
              <a:rPr lang="ko-KR" altLang="en-US" sz="1100" dirty="0" smtClean="0"/>
              <a:t>여전히 </a:t>
            </a:r>
            <a:r>
              <a:rPr lang="ko-KR" altLang="en-US" sz="1100" dirty="0"/>
              <a:t>법적 불확실성 속에 </a:t>
            </a:r>
            <a:r>
              <a:rPr lang="ko-KR" altLang="en-US" sz="1100" dirty="0" smtClean="0"/>
              <a:t>남아 있습니다</a:t>
            </a:r>
            <a:r>
              <a:rPr lang="en-US" altLang="ko-KR" sz="1100" dirty="0"/>
              <a:t>.</a:t>
            </a:r>
            <a:endParaRPr lang="en-US" altLang="ko-KR" sz="1100" dirty="0"/>
          </a:p>
          <a:p>
            <a:pPr algn="just"/>
            <a:endParaRPr lang="en-US" altLang="ko-KR" sz="1100" dirty="0" smtClean="0"/>
          </a:p>
          <a:p>
            <a:pPr algn="just"/>
            <a:r>
              <a:rPr lang="ko-KR" altLang="en-US" sz="1100" dirty="0"/>
              <a:t>법원은 그녀의 임시 석방을 위해 </a:t>
            </a:r>
            <a:r>
              <a:rPr lang="en-US" altLang="ko-KR" sz="1100" dirty="0"/>
              <a:t>11</a:t>
            </a:r>
            <a:r>
              <a:rPr lang="ko-KR" altLang="en-US" sz="1100" dirty="0"/>
              <a:t>억 토만</a:t>
            </a:r>
            <a:r>
              <a:rPr lang="en-US" altLang="ko-KR" sz="1100" dirty="0"/>
              <a:t>(</a:t>
            </a:r>
            <a:r>
              <a:rPr lang="ko-KR" altLang="en-US" sz="1100" dirty="0"/>
              <a:t>약 수십만 달러</a:t>
            </a:r>
            <a:r>
              <a:rPr lang="en-US" altLang="ko-KR" sz="1100" dirty="0"/>
              <a:t>)</a:t>
            </a:r>
            <a:r>
              <a:rPr lang="ko-KR" altLang="en-US" sz="1100" dirty="0"/>
              <a:t>이라는 매우 높은 보석금을 요구했습니다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그녀의 가족은 이를 감당할 수 없어 </a:t>
            </a:r>
            <a:r>
              <a:rPr lang="ko-KR" altLang="en-US" sz="1100" dirty="0" err="1"/>
              <a:t>아이다는</a:t>
            </a:r>
            <a:r>
              <a:rPr lang="ko-KR" altLang="en-US" sz="1100" dirty="0"/>
              <a:t> 감옥에 남아있을 수밖에 없었습니다</a:t>
            </a:r>
            <a:r>
              <a:rPr lang="en-US" altLang="ko-KR" sz="1100" dirty="0" smtClean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아이 중 한 명은 건강 상태가 좋지 않아 특별한 보살핌이 필요하기 때문에 </a:t>
            </a:r>
            <a:r>
              <a:rPr lang="ko-KR" altLang="en-US" sz="1100" dirty="0" smtClean="0"/>
              <a:t>아이다의 마음은 더 고통스럽기만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아이다의 부재로 가족은 </a:t>
            </a:r>
            <a:r>
              <a:rPr lang="ko-KR" altLang="en-US" sz="1100" dirty="0" smtClean="0"/>
              <a:t>일상생활과 자</a:t>
            </a:r>
            <a:r>
              <a:rPr lang="ko-KR" altLang="en-US" sz="1100" dirty="0"/>
              <a:t>녀</a:t>
            </a:r>
            <a:r>
              <a:rPr lang="ko-KR" altLang="en-US" sz="1100" dirty="0" smtClean="0"/>
              <a:t>를 돌보는 </a:t>
            </a:r>
            <a:r>
              <a:rPr lang="ko-KR" altLang="en-US" sz="1100" dirty="0"/>
              <a:t>데 어려움을 겪고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게다가 </a:t>
            </a:r>
            <a:r>
              <a:rPr lang="ko-KR" altLang="en-US" sz="1100" dirty="0" smtClean="0"/>
              <a:t>아이다 </a:t>
            </a:r>
            <a:r>
              <a:rPr lang="ko-KR" altLang="en-US" sz="1100" dirty="0"/>
              <a:t>자신도 심각한 건강 문제를 겪고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체포되기 전에 척추 수술을 받았으며 여전히 정기적인 치료가 필요한 상태입니다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감옥에서 </a:t>
            </a:r>
            <a:r>
              <a:rPr lang="ko-KR" altLang="en-US" sz="1100" dirty="0" smtClean="0"/>
              <a:t>필요한 </a:t>
            </a:r>
            <a:r>
              <a:rPr lang="ko-KR" altLang="en-US" sz="1100" dirty="0"/>
              <a:t>치료를 받지 </a:t>
            </a:r>
            <a:r>
              <a:rPr lang="ko-KR" altLang="en-US" sz="1100" dirty="0" smtClean="0"/>
              <a:t>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결과 그녀의 고통은 더욱 악화되었습니다</a:t>
            </a:r>
            <a:r>
              <a:rPr lang="en-US" altLang="ko-KR" sz="1100" dirty="0"/>
              <a:t>.</a:t>
            </a:r>
            <a:endParaRPr lang="en-US" altLang="ko-KR" sz="1100" dirty="0"/>
          </a:p>
          <a:p>
            <a:pPr algn="just"/>
            <a:endParaRPr lang="en-US" altLang="ko-KR" sz="1100" dirty="0" smtClean="0"/>
          </a:p>
          <a:p>
            <a:pPr algn="just"/>
            <a:r>
              <a:rPr lang="ko-KR" altLang="en-US" sz="1100" dirty="0"/>
              <a:t>이 사례는 이슬람을 떠나는 것이 법으로 인정되지 않고 체포와 압박</a:t>
            </a:r>
            <a:r>
              <a:rPr lang="en-US" altLang="ko-KR" sz="1100" dirty="0"/>
              <a:t>, </a:t>
            </a:r>
            <a:r>
              <a:rPr lang="ko-KR" altLang="en-US" sz="1100" dirty="0"/>
              <a:t>투옥으로 처벌받는 이란에서 기독교 개종자들이 직면하는 어려움을 잘 보여줍니다</a:t>
            </a:r>
            <a:r>
              <a:rPr lang="en-US" altLang="ko-KR" sz="1100" dirty="0"/>
              <a:t>. </a:t>
            </a:r>
            <a:endParaRPr lang="en-US" altLang="ko-KR" sz="1100" dirty="0" smtClean="0"/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smtClean="0"/>
              <a:t>이란 </a:t>
            </a:r>
            <a:r>
              <a:rPr lang="ko-KR" altLang="en-US" sz="1100" dirty="0"/>
              <a:t>교도소에 수감되어 있는 고난 받는 우리의 형제 자매들을 기억하고 기도해 주세요</a:t>
            </a:r>
            <a:r>
              <a:rPr lang="en-US" altLang="ko-KR" sz="1100" dirty="0"/>
              <a:t>. 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2196" y="1771584"/>
            <a:ext cx="2608552" cy="15344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BB5F2C4-1446-C369-70BE-2E574781044D}"/>
              </a:ext>
            </a:extLst>
          </p:cNvPr>
          <p:cNvSpPr txBox="1"/>
          <p:nvPr/>
        </p:nvSpPr>
        <p:spPr>
          <a:xfrm>
            <a:off x="6319298" y="4709160"/>
            <a:ext cx="5345795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여호와여 나의 기도를 들으시며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나의 부르짖음에 귀를 </a:t>
            </a:r>
            <a:r>
              <a:rPr lang="ko-KR" altLang="en-US" sz="1100" dirty="0" err="1">
                <a:solidFill>
                  <a:schemeClr val="bg1"/>
                </a:solidFill>
              </a:rPr>
              <a:t>기울이소서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내가 눈물 흘릴 때에 잠잠하지 </a:t>
            </a:r>
            <a:r>
              <a:rPr lang="ko-KR" altLang="en-US" sz="1100" dirty="0" err="1">
                <a:solidFill>
                  <a:schemeClr val="bg1"/>
                </a:solidFill>
              </a:rPr>
              <a:t>마옵소서</a:t>
            </a:r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시</a:t>
            </a:r>
            <a:r>
              <a:rPr lang="en-US" altLang="ko-KR" sz="1100" dirty="0">
                <a:solidFill>
                  <a:schemeClr val="bg1"/>
                </a:solidFill>
              </a:rPr>
              <a:t>39:12).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bg1"/>
                </a:solidFill>
              </a:rPr>
              <a:t>랄레에게</a:t>
            </a:r>
            <a:r>
              <a:rPr lang="ko-KR" altLang="en-US" sz="1100" dirty="0">
                <a:solidFill>
                  <a:schemeClr val="bg1"/>
                </a:solidFill>
              </a:rPr>
              <a:t> 힘과 평화와 인내를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신속히 전문 의료 서비스를 받을 수 있게 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감옥에서 안전하게 석방될 수 있도록 도와주세요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이란에 수감된 형제자매들을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아미르와 같이 믿음을 지키기 위해 투옥된 신자들에게 굳건한 믿음과 용기를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날마다 승리하게 </a:t>
            </a:r>
            <a:r>
              <a:rPr lang="ko-KR" altLang="en-US" sz="1100" dirty="0" err="1">
                <a:solidFill>
                  <a:schemeClr val="bg1"/>
                </a:solidFill>
              </a:rPr>
              <a:t>하옵소서</a:t>
            </a:r>
            <a:r>
              <a:rPr lang="en-US" altLang="ko-KR" sz="1100" dirty="0">
                <a:solidFill>
                  <a:schemeClr val="bg1"/>
                </a:solidFill>
              </a:rPr>
              <a:t>!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bg1"/>
                </a:solidFill>
              </a:rPr>
              <a:t>아이다의 고통을 위로하시고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자녀를 회복시켜주시고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마음의 평강을 주시고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모든 혐의를 벗고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석방되는 은혜가 있기를 기도합니다</a:t>
            </a:r>
            <a:r>
              <a:rPr lang="en-US" altLang="ko-KR" sz="1100" dirty="0" smtClean="0">
                <a:solidFill>
                  <a:schemeClr val="bg1"/>
                </a:solidFill>
              </a:rPr>
              <a:t>.  </a:t>
            </a:r>
            <a:endParaRPr lang="en-US" altLang="ko-KR" sz="1100" dirty="0">
              <a:solidFill>
                <a:schemeClr val="bg1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3B30226-71AF-8327-CF3F-A98DFE9ED0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44866" y="1771584"/>
            <a:ext cx="2608552" cy="153444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319298" y="3580311"/>
            <a:ext cx="2474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/>
              <a:t>아미르</a:t>
            </a:r>
            <a:r>
              <a:rPr lang="ko-KR" altLang="en-US" sz="1100" dirty="0"/>
              <a:t> 알리 </a:t>
            </a:r>
            <a:r>
              <a:rPr lang="ko-KR" altLang="en-US" sz="1100" dirty="0" err="1"/>
              <a:t>미나이</a:t>
            </a:r>
            <a:r>
              <a:rPr lang="en-US" altLang="ko-KR" sz="1100" dirty="0"/>
              <a:t>(31</a:t>
            </a:r>
            <a:r>
              <a:rPr lang="ko-KR" altLang="en-US" sz="1100" dirty="0"/>
              <a:t>세</a:t>
            </a:r>
            <a:r>
              <a:rPr lang="en-US" altLang="ko-KR" sz="1100" dirty="0"/>
              <a:t>, 2024.4)</a:t>
            </a:r>
            <a:r>
              <a:rPr lang="ko-KR" altLang="en-US" sz="1100" dirty="0"/>
              <a:t>는 </a:t>
            </a:r>
            <a:r>
              <a:rPr lang="en-US" altLang="ko-KR" sz="1100" dirty="0"/>
              <a:t>'</a:t>
            </a:r>
            <a:r>
              <a:rPr lang="ko-KR" altLang="en-US" sz="1100" dirty="0"/>
              <a:t>가정 교회 설립을 통한 정권 반대 선전</a:t>
            </a:r>
            <a:r>
              <a:rPr lang="en-US" altLang="ko-KR" sz="1100" dirty="0"/>
              <a:t>' </a:t>
            </a:r>
            <a:r>
              <a:rPr lang="ko-KR" altLang="en-US" sz="1100" dirty="0"/>
              <a:t>혐의로 </a:t>
            </a:r>
            <a:r>
              <a:rPr lang="en-US" altLang="ko-KR" sz="1100" dirty="0"/>
              <a:t>3</a:t>
            </a:r>
            <a:r>
              <a:rPr lang="ko-KR" altLang="en-US" sz="1100" dirty="0"/>
              <a:t>년 </a:t>
            </a:r>
            <a:r>
              <a:rPr lang="en-US" altLang="ko-KR" sz="1100" dirty="0"/>
              <a:t>7</a:t>
            </a:r>
            <a:r>
              <a:rPr lang="ko-KR" altLang="en-US" sz="1100" dirty="0"/>
              <a:t>개월 형을 </a:t>
            </a:r>
            <a:r>
              <a:rPr lang="ko-KR" altLang="en-US" sz="1100" dirty="0" smtClean="0"/>
              <a:t>선고 받고 </a:t>
            </a:r>
            <a:r>
              <a:rPr lang="ko-KR" altLang="en-US" sz="1100" dirty="0"/>
              <a:t>복역 중입니다</a:t>
            </a:r>
            <a:r>
              <a:rPr lang="en-US" altLang="ko-KR" sz="1100" dirty="0"/>
              <a:t>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92195" y="3580311"/>
            <a:ext cx="260855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err="1" smtClean="0"/>
              <a:t>랄레</a:t>
            </a:r>
            <a:r>
              <a:rPr lang="ko-KR" altLang="en-US" sz="1100" dirty="0" smtClean="0"/>
              <a:t> </a:t>
            </a:r>
            <a:r>
              <a:rPr lang="ko-KR" altLang="en-US" sz="1100" dirty="0" err="1"/>
              <a:t>사티</a:t>
            </a:r>
            <a:r>
              <a:rPr lang="en-US" altLang="ko-KR" sz="1100" dirty="0"/>
              <a:t>(</a:t>
            </a:r>
            <a:r>
              <a:rPr lang="en-US" altLang="ko-KR" sz="1100" dirty="0" err="1"/>
              <a:t>Laleh</a:t>
            </a:r>
            <a:r>
              <a:rPr lang="en-US" altLang="ko-KR" sz="1100" dirty="0"/>
              <a:t> </a:t>
            </a:r>
            <a:r>
              <a:rPr lang="en-US" altLang="ko-KR" sz="1100" dirty="0" err="1"/>
              <a:t>Saati</a:t>
            </a:r>
            <a:r>
              <a:rPr lang="en-US" altLang="ko-KR" sz="1100" dirty="0"/>
              <a:t>)</a:t>
            </a:r>
            <a:r>
              <a:rPr lang="ko-KR" altLang="en-US" sz="1100" dirty="0"/>
              <a:t>는 기독교 개종자로 현재 테헤란의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교도소에 수감되어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최근 신체적 부상을 입었음에도 불구하고 전문 의료 서비스를 받지 못하고 있습니다</a:t>
            </a:r>
            <a:r>
              <a:rPr lang="en-US" altLang="ko-KR" sz="1100" dirty="0" smtClean="0"/>
              <a:t>.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xmlns="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xmlns="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xmlns="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xmlns="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xmlns="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xmlns="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xmlns="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 smtClean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 smtClean="0">
                <a:solidFill>
                  <a:srgbClr val="0070C0"/>
                </a:solidFill>
                <a:ea typeface="맑은 고딕"/>
              </a:rPr>
              <a:t>중국</a:t>
            </a:r>
            <a:r>
              <a:rPr lang="en-US" altLang="ko-KR" dirty="0" smtClean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dirty="0"/>
              <a:t>중국 서부의 한 교회</a:t>
            </a:r>
            <a:r>
              <a:rPr lang="en-US" altLang="ko-KR" dirty="0"/>
              <a:t>, </a:t>
            </a:r>
            <a:r>
              <a:rPr lang="ko-KR" altLang="en-US" dirty="0"/>
              <a:t>단속에 직면하다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205101D-7E0D-E25D-A05A-B117D577CD3B}"/>
              </a:ext>
            </a:extLst>
          </p:cNvPr>
          <p:cNvSpPr txBox="1"/>
          <p:nvPr/>
        </p:nvSpPr>
        <p:spPr>
          <a:xfrm>
            <a:off x="1005721" y="1975805"/>
            <a:ext cx="5624245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최근 중국 서부의 한 교회의 고위 지도자인 </a:t>
            </a:r>
            <a:r>
              <a:rPr lang="ko-KR" altLang="en-US" sz="1100" dirty="0" err="1">
                <a:solidFill>
                  <a:srgbClr val="222222"/>
                </a:solidFill>
                <a:latin typeface="NotoSansKR-Regular"/>
              </a:rPr>
              <a:t>하오야오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*가 일부 경찰관들에 의해 자택에서 연행되었습니다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그는 근거 없는 범죄 혐의를 받고 억울하게 구금되었습니다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  <a:endParaRPr lang="en-US" altLang="ko-KR" sz="1100" dirty="0" smtClean="0">
              <a:solidFill>
                <a:srgbClr val="222222"/>
              </a:solidFill>
              <a:latin typeface="NotoSansKR-Regular"/>
            </a:endParaRPr>
          </a:p>
          <a:p>
            <a:pPr algn="just"/>
            <a:endParaRPr lang="en-US" altLang="ko-KR" sz="1100" dirty="0" smtClean="0">
              <a:solidFill>
                <a:srgbClr val="222222"/>
              </a:solidFill>
              <a:latin typeface="NotoSansKR-Regular"/>
            </a:endParaRPr>
          </a:p>
          <a:p>
            <a:pPr algn="just"/>
            <a:r>
              <a:rPr lang="ko-KR" altLang="en-US" sz="1100" dirty="0" smtClean="0">
                <a:solidFill>
                  <a:srgbClr val="222222"/>
                </a:solidFill>
                <a:latin typeface="NotoSansKR-Regular"/>
              </a:rPr>
              <a:t>이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사건 이후 목사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,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장로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,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전도사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,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기타 동료 등 다른 주요 구성원들이 연이어 소환되어 심문을 받았으며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,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이들도 고위 지도자와 비슷한 이유로 구금되었다는 공식 통보를 받았습니다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  <a:endParaRPr lang="en-US" altLang="ko-KR" sz="1100" dirty="0" smtClean="0">
              <a:solidFill>
                <a:srgbClr val="222222"/>
              </a:solidFill>
              <a:latin typeface="NotoSansKR-Regular"/>
            </a:endParaRPr>
          </a:p>
          <a:p>
            <a:pPr algn="just"/>
            <a:endParaRPr lang="en-US" altLang="ko-KR" sz="1100" dirty="0">
              <a:solidFill>
                <a:srgbClr val="222222"/>
              </a:solidFill>
              <a:latin typeface="NotoSansKR-Regular"/>
            </a:endParaRPr>
          </a:p>
          <a:p>
            <a:pPr algn="just"/>
            <a:r>
              <a:rPr lang="ko-KR" altLang="en-US" sz="1100" dirty="0" smtClean="0">
                <a:solidFill>
                  <a:srgbClr val="222222"/>
                </a:solidFill>
                <a:latin typeface="NotoSansKR-Regular"/>
              </a:rPr>
              <a:t>이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가정 교회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(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미등록 교회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)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는 수년 전에 설립되었습니다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이 교회는 해당 도시뿐만 아니라 전국적으로 긍정적인 평판을 유지해 왔습니다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  <a:r>
              <a:rPr lang="ko-KR" altLang="en-US" sz="1100" dirty="0" err="1">
                <a:solidFill>
                  <a:srgbClr val="222222"/>
                </a:solidFill>
                <a:latin typeface="NotoSansKR-Regular"/>
              </a:rPr>
              <a:t>목회팀은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 설교와 가르침을 통해 신자들에게 깊은 영향을 미쳤습니다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  <a:endParaRPr lang="en-US" altLang="ko-KR" sz="1100" dirty="0" smtClean="0">
              <a:solidFill>
                <a:srgbClr val="222222"/>
              </a:solidFill>
              <a:latin typeface="NotoSansKR-Regular"/>
            </a:endParaRPr>
          </a:p>
          <a:p>
            <a:pPr algn="just"/>
            <a:endParaRPr lang="en-US" altLang="ko-KR" sz="1100" kern="100" dirty="0">
              <a:solidFill>
                <a:srgbClr val="222222"/>
              </a:solidFill>
              <a:effectLst/>
              <a:latin typeface="NotoSansKR-Regular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고통 받고 있는 교회와 교인들을 지원하기 위해 여러분의 긴급한 기도가 필요합니다</a:t>
            </a:r>
            <a:r>
              <a:rPr lang="en-US" altLang="ko-KR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xmlns="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125" y="1833516"/>
            <a:ext cx="3783875" cy="252258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E45ABF4-8500-997D-53E7-575DE96480F4}"/>
              </a:ext>
            </a:extLst>
          </p:cNvPr>
          <p:cNvSpPr txBox="1"/>
          <p:nvPr/>
        </p:nvSpPr>
        <p:spPr>
          <a:xfrm>
            <a:off x="1005721" y="4835786"/>
            <a:ext cx="9726149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하나님께서 폭풍우 속에서 </a:t>
            </a:r>
            <a:r>
              <a:rPr lang="ko-KR" altLang="en-US" sz="1100" dirty="0" smtClean="0">
                <a:solidFill>
                  <a:schemeClr val="bg1"/>
                </a:solidFill>
              </a:rPr>
              <a:t>교회의 </a:t>
            </a:r>
            <a:r>
              <a:rPr lang="ko-KR" altLang="en-US" sz="1100" dirty="0">
                <a:solidFill>
                  <a:schemeClr val="bg1"/>
                </a:solidFill>
              </a:rPr>
              <a:t>신자들을 강건하게 해주시고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같은 상황에 처한 이 지역의 다른 교회와 </a:t>
            </a:r>
            <a:r>
              <a:rPr lang="ko-KR" altLang="en-US" sz="1100" dirty="0" smtClean="0">
                <a:solidFill>
                  <a:schemeClr val="bg1"/>
                </a:solidFill>
              </a:rPr>
              <a:t>신자들이 더욱 담대하게 복음의 증인으로 설수 있도록 믿음과 용기를 주시기를 기도합니다</a:t>
            </a:r>
            <a:r>
              <a:rPr lang="en-US" altLang="ko-KR" sz="1100" dirty="0" smtClean="0">
                <a:solidFill>
                  <a:schemeClr val="bg1"/>
                </a:solidFill>
              </a:rPr>
              <a:t>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bg1"/>
                </a:solidFill>
              </a:rPr>
              <a:t>현재 </a:t>
            </a:r>
            <a:r>
              <a:rPr lang="ko-KR" altLang="en-US" sz="1100" dirty="0">
                <a:solidFill>
                  <a:schemeClr val="bg1"/>
                </a:solidFill>
              </a:rPr>
              <a:t>구금되어 있는 목회자와 모든 </a:t>
            </a:r>
            <a:r>
              <a:rPr lang="ko-KR" altLang="en-US" sz="1100" dirty="0" err="1">
                <a:solidFill>
                  <a:schemeClr val="bg1"/>
                </a:solidFill>
              </a:rPr>
              <a:t>사역자들을</a:t>
            </a:r>
            <a:r>
              <a:rPr lang="ko-KR" altLang="en-US" sz="1100" dirty="0">
                <a:solidFill>
                  <a:schemeClr val="bg1"/>
                </a:solidFill>
              </a:rPr>
              <a:t> 위해 </a:t>
            </a:r>
            <a:r>
              <a:rPr lang="ko-KR" altLang="en-US" sz="1100" dirty="0" smtClean="0">
                <a:solidFill>
                  <a:schemeClr val="bg1"/>
                </a:solidFill>
              </a:rPr>
              <a:t>기도합니다</a:t>
            </a:r>
            <a:r>
              <a:rPr lang="en-US" altLang="ko-KR" sz="1100" dirty="0" smtClean="0">
                <a:solidFill>
                  <a:schemeClr val="bg1"/>
                </a:solidFill>
              </a:rPr>
              <a:t>. </a:t>
            </a:r>
            <a:r>
              <a:rPr lang="ko-KR" altLang="en-US" sz="1100" dirty="0" err="1" smtClean="0">
                <a:solidFill>
                  <a:schemeClr val="bg1"/>
                </a:solidFill>
              </a:rPr>
              <a:t>투옥중에도</a:t>
            </a:r>
            <a:r>
              <a:rPr lang="ko-KR" altLang="en-US" sz="1100" dirty="0" smtClean="0">
                <a:solidFill>
                  <a:schemeClr val="bg1"/>
                </a:solidFill>
              </a:rPr>
              <a:t> 하나님의 보호하심을 경험하게 하시고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가족들이 두려워하지 않고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하나님이 행하시는 일을 목도하며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더욱 담대한 신앙인으로 거듭날 수 있도록 기도합니다</a:t>
            </a:r>
            <a:r>
              <a:rPr lang="en-US" altLang="ko-KR" sz="1100" dirty="0" smtClean="0">
                <a:solidFill>
                  <a:schemeClr val="bg1"/>
                </a:solidFill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bg1"/>
                </a:solidFill>
              </a:rPr>
              <a:t>종교를 통제하는 중국당국의 모든 계획을 파하시고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하나님을 대적하여 높아진 모든 권세들을 꺾으시며</a:t>
            </a:r>
            <a:r>
              <a:rPr lang="en-US" altLang="ko-KR" sz="1100" dirty="0" smtClean="0">
                <a:solidFill>
                  <a:schemeClr val="bg1"/>
                </a:solidFill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</a:rPr>
              <a:t>하나님을 인정하는 것이 온 중국 대륙 가운데 높이 들려지기를 기도합니다</a:t>
            </a:r>
            <a:r>
              <a:rPr lang="en-US" altLang="ko-KR" sz="1100" dirty="0" smtClean="0">
                <a:solidFill>
                  <a:schemeClr val="bg1"/>
                </a:solidFill>
              </a:rPr>
              <a:t>. 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xmlns="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xmlns="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xmlns="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xmlns="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xmlns="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김제지역설명회를 은혜가운데 인도하신 주님께 감사를 드립니다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지역을 순회하며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박해 받는 교회와 성도들을 위한 기도는 계속됩니다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(5/29),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(6/17),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(7/17), </a:t>
            </a:r>
            <a:r>
              <a:rPr lang="ko-KR" altLang="en-US" sz="1000" dirty="0">
                <a:latin typeface="맑은 고딕"/>
                <a:ea typeface="맑은 고딕"/>
              </a:rPr>
              <a:t>원주</a:t>
            </a:r>
            <a:r>
              <a:rPr lang="en-US" altLang="ko-KR" sz="1000" dirty="0">
                <a:latin typeface="맑은 고딕"/>
                <a:ea typeface="맑은 고딕"/>
              </a:rPr>
              <a:t>(9/25)</a:t>
            </a:r>
            <a:r>
              <a:rPr lang="ko-KR" altLang="en-US" sz="1000" dirty="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xmlns="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xmlns="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</a:t>
            </a:r>
            <a:r>
              <a:rPr lang="en-US" altLang="ko-KR" sz="1000" dirty="0">
                <a:latin typeface="roboto" panose="02000000000000000000" pitchFamily="2" charset="0"/>
              </a:rPr>
              <a:t>7</a:t>
            </a:r>
            <a:r>
              <a:rPr lang="ko-KR" altLang="en-US" sz="1000" dirty="0">
                <a:latin typeface="roboto" panose="02000000000000000000" pitchFamily="2" charset="0"/>
              </a:rPr>
              <a:t>일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한국교회 북한선교 이해와 통일 준비에 도움이 되고자 하는 목적으로 북한선교학교가 시작되었습니다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준비하는 과정에 주님의 손길이 함께 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xmlns="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xmlns="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xmlns="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5657</TotalTime>
  <Words>1873</Words>
  <Application>Microsoft Office PowerPoint</Application>
  <PresentationFormat>사용자 지정</PresentationFormat>
  <Paragraphs>97</Paragraphs>
  <Slides>11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Prayer Meeting  for Persecuted Church Worldwide 박해받는 교회를 위한 화요기도모임</vt:lpstr>
      <vt:lpstr>순서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eldorado</cp:lastModifiedBy>
  <cp:revision>343</cp:revision>
  <dcterms:created xsi:type="dcterms:W3CDTF">2024-07-08T04:53:18Z</dcterms:created>
  <dcterms:modified xsi:type="dcterms:W3CDTF">2025-05-27T09:44:00Z</dcterms:modified>
</cp:coreProperties>
</file>