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83" r:id="rId4"/>
    <p:sldId id="373" r:id="rId5"/>
    <p:sldId id="282" r:id="rId6"/>
    <p:sldId id="286" r:id="rId7"/>
    <p:sldId id="2528" r:id="rId8"/>
    <p:sldId id="2492" r:id="rId9"/>
    <p:sldId id="2532" r:id="rId10"/>
    <p:sldId id="2525" r:id="rId11"/>
    <p:sldId id="2517" r:id="rId12"/>
    <p:sldId id="2527" r:id="rId13"/>
    <p:sldId id="2505" r:id="rId14"/>
    <p:sldId id="2526" r:id="rId15"/>
    <p:sldId id="2520" r:id="rId16"/>
    <p:sldId id="2462" r:id="rId1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74D423-9E47-E2FF-C4CA-9515B51F9C08}" v="957" dt="2025-07-01T09:48:56.844"/>
    <p1510:client id="{C7558129-3142-7650-370A-C82ECC37B46C}" v="8" dt="2025-07-02T23:32:32.6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12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2025-07-04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7DD1C-73C0-4D14-AF97-0517DB78428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65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54405-CF1F-961D-7E02-0FB6F6DA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6E89266-088C-9EE2-FB5A-B81573BD5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979BE9-C5F2-9032-E388-4605670AC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E7334B-AB03-9846-5D09-B3D12B1BE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568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9295-070A-C5E2-08E6-199D333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DC7E1E-7C01-38BA-D785-5725B4939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9196545-128A-095A-4762-8082FBB42B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8D817C3-4ADE-D016-B97E-1F09053B1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7752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2025-07-04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png"/><Relationship Id="rId16" Type="http://schemas.openxmlformats.org/officeDocument/2006/relationships/image" Target="../media/image17.jpe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19" Type="http://schemas.openxmlformats.org/officeDocument/2006/relationships/image" Target="../media/image20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vesofhealing.org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7월 </a:t>
            </a:r>
            <a:r>
              <a:rPr lang="en-US" altLang="ko-KR" sz="2000" dirty="0">
                <a:latin typeface="맑은 고딕"/>
                <a:ea typeface="맑은 고딕"/>
              </a:rPr>
              <a:t>1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삼상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12:23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23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나는 너희를 위하여 기도하기를 쉬는 죄를 여호와 앞에 결단코 범하지 아니하고...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23</a:t>
            </a:r>
            <a:r>
              <a:rPr lang="en-US" altLang="ko-KR" dirty="0">
                <a:ea typeface="맑은 고딕"/>
              </a:rPr>
              <a:t> "Far be it from me that I should sin against the Lord by failing to pray for you.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B00D6-B0E7-98AB-3F72-49D36030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6F7F6B-614B-2720-D5D6-4EF7AA980F9F}"/>
              </a:ext>
            </a:extLst>
          </p:cNvPr>
          <p:cNvSpPr/>
          <p:nvPr/>
        </p:nvSpPr>
        <p:spPr>
          <a:xfrm>
            <a:off x="-16767" y="4745066"/>
            <a:ext cx="12192000" cy="2112934"/>
          </a:xfrm>
          <a:prstGeom prst="rect">
            <a:avLst/>
          </a:prstGeom>
          <a:solidFill>
            <a:srgbClr val="87BCD2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CDB3CE-21A7-6655-3FC1-4DB0F40B162F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FFB4EF-BA02-D673-E0EB-41640DD8EAAA}"/>
              </a:ext>
            </a:extLst>
          </p:cNvPr>
          <p:cNvSpPr txBox="1"/>
          <p:nvPr/>
        </p:nvSpPr>
        <p:spPr>
          <a:xfrm>
            <a:off x="2380228" y="513161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PRIORITIES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1631E8-A9CD-83E8-F5C0-61CE147007DE}"/>
              </a:ext>
            </a:extLst>
          </p:cNvPr>
          <p:cNvSpPr/>
          <p:nvPr/>
        </p:nvSpPr>
        <p:spPr>
          <a:xfrm>
            <a:off x="1812195" y="4948376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A4B1DB4-9749-767E-B8B2-48DEBE194F6B}"/>
              </a:ext>
            </a:extLst>
          </p:cNvPr>
          <p:cNvSpPr txBox="1"/>
          <p:nvPr/>
        </p:nvSpPr>
        <p:spPr>
          <a:xfrm>
            <a:off x="227369" y="5507944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WHAT WE MUST DO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F246165-8698-8BBF-1AEC-505CF7963F56}"/>
              </a:ext>
            </a:extLst>
          </p:cNvPr>
          <p:cNvSpPr txBox="1"/>
          <p:nvPr/>
        </p:nvSpPr>
        <p:spPr>
          <a:xfrm>
            <a:off x="1087107" y="137504"/>
            <a:ext cx="161283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GLOBAL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STRATEGY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OVERVIEW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A3645A2-47B9-8BBD-EE0E-823B650F08A8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ADF2EA-E989-6041-BD88-420EE6EC0FAB}"/>
              </a:ext>
            </a:extLst>
          </p:cNvPr>
          <p:cNvSpPr txBox="1"/>
          <p:nvPr/>
        </p:nvSpPr>
        <p:spPr>
          <a:xfrm>
            <a:off x="4914695" y="5058635"/>
            <a:ext cx="1956461" cy="463410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1: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Focus on the most persecuted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FF9B7F-741B-5E46-E1A1-48847E07267A}"/>
              </a:ext>
            </a:extLst>
          </p:cNvPr>
          <p:cNvSpPr txBox="1"/>
          <p:nvPr/>
        </p:nvSpPr>
        <p:spPr>
          <a:xfrm>
            <a:off x="7146145" y="5058470"/>
            <a:ext cx="2316678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2: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Grow and deepen connection with the global church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8F763C-A3CC-42E7-2498-34C16E440C9C}"/>
              </a:ext>
            </a:extLst>
          </p:cNvPr>
          <p:cNvSpPr txBox="1"/>
          <p:nvPr/>
        </p:nvSpPr>
        <p:spPr>
          <a:xfrm>
            <a:off x="9657731" y="5058471"/>
            <a:ext cx="2152800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Priority 3: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Create a unified end-to-end ministry.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27" name="Picture 26" descr="A flag on top of a mountain&#10;&#10;Description automatically generated">
            <a:extLst>
              <a:ext uri="{FF2B5EF4-FFF2-40B4-BE49-F238E27FC236}">
                <a16:creationId xmlns:a16="http://schemas.microsoft.com/office/drawing/2014/main" id="{6DF632B6-1524-9B46-8EEA-7E4FFE5AFA4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63" y="4829845"/>
            <a:ext cx="967168" cy="903178"/>
          </a:xfrm>
          <a:prstGeom prst="rect">
            <a:avLst/>
          </a:prstGeom>
        </p:spPr>
      </p:pic>
      <p:sp>
        <p:nvSpPr>
          <p:cNvPr id="44" name="object 2">
            <a:extLst>
              <a:ext uri="{FF2B5EF4-FFF2-40B4-BE49-F238E27FC236}">
                <a16:creationId xmlns:a16="http://schemas.microsoft.com/office/drawing/2014/main" id="{00E31E27-BF06-30F7-8A76-FAF95A4AB4CC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57D570-5996-70B6-2A60-F8C71C84854A}"/>
              </a:ext>
            </a:extLst>
          </p:cNvPr>
          <p:cNvSpPr/>
          <p:nvPr/>
        </p:nvSpPr>
        <p:spPr>
          <a:xfrm>
            <a:off x="-5114" y="3094774"/>
            <a:ext cx="12192000" cy="1655762"/>
          </a:xfrm>
          <a:prstGeom prst="rect">
            <a:avLst/>
          </a:prstGeom>
          <a:solidFill>
            <a:srgbClr val="87BCD2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65EF11-987B-F8CD-D28B-7F0CE8DD0215}"/>
              </a:ext>
            </a:extLst>
          </p:cNvPr>
          <p:cNvSpPr/>
          <p:nvPr/>
        </p:nvSpPr>
        <p:spPr>
          <a:xfrm>
            <a:off x="0" y="1325213"/>
            <a:ext cx="12192000" cy="177693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2B8768-CE26-9EEE-26D0-F0486E624852}"/>
              </a:ext>
            </a:extLst>
          </p:cNvPr>
          <p:cNvSpPr txBox="1"/>
          <p:nvPr/>
        </p:nvSpPr>
        <p:spPr>
          <a:xfrm>
            <a:off x="2380228" y="4244833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CAPABILITIES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221F37-D7B2-8E06-5E65-D5E4C9A20FA6}"/>
              </a:ext>
            </a:extLst>
          </p:cNvPr>
          <p:cNvSpPr txBox="1"/>
          <p:nvPr/>
        </p:nvSpPr>
        <p:spPr>
          <a:xfrm>
            <a:off x="2359554" y="172135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VISION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3A6D4E-ED03-93C3-9D39-AFD8A684E8F6}"/>
              </a:ext>
            </a:extLst>
          </p:cNvPr>
          <p:cNvSpPr/>
          <p:nvPr/>
        </p:nvSpPr>
        <p:spPr>
          <a:xfrm>
            <a:off x="1812195" y="4062288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Picture 35" descr="A black and white barbell&#10;&#10;Description automatically generated">
            <a:extLst>
              <a:ext uri="{FF2B5EF4-FFF2-40B4-BE49-F238E27FC236}">
                <a16:creationId xmlns:a16="http://schemas.microsoft.com/office/drawing/2014/main" id="{DCC85D45-5D51-FAA6-D55A-E746A30851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62" y="4137924"/>
            <a:ext cx="491639" cy="49163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C094D44-47A9-D4F2-26B2-4C1623847802}"/>
              </a:ext>
            </a:extLst>
          </p:cNvPr>
          <p:cNvSpPr txBox="1"/>
          <p:nvPr/>
        </p:nvSpPr>
        <p:spPr>
          <a:xfrm>
            <a:off x="2368783" y="2508567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OUTCOMES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B75134-69E4-690A-991B-8D25B68BEEE2}"/>
              </a:ext>
            </a:extLst>
          </p:cNvPr>
          <p:cNvSpPr/>
          <p:nvPr/>
        </p:nvSpPr>
        <p:spPr>
          <a:xfrm>
            <a:off x="1800750" y="2328574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CB6FEC8-764D-6D55-E17F-677F017B9E48}"/>
              </a:ext>
            </a:extLst>
          </p:cNvPr>
          <p:cNvSpPr/>
          <p:nvPr/>
        </p:nvSpPr>
        <p:spPr>
          <a:xfrm>
            <a:off x="1788782" y="151663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3" name="Picture 42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7F0DA686-2710-C2FC-5910-56C8C779A8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17" y="2421932"/>
            <a:ext cx="478837" cy="478837"/>
          </a:xfrm>
          <a:prstGeom prst="rect">
            <a:avLst/>
          </a:prstGeom>
        </p:spPr>
      </p:pic>
      <p:pic>
        <p:nvPicPr>
          <p:cNvPr id="45" name="Picture 44" descr="A black and white logo&#10;&#10;Description automatically generated">
            <a:extLst>
              <a:ext uri="{FF2B5EF4-FFF2-40B4-BE49-F238E27FC236}">
                <a16:creationId xmlns:a16="http://schemas.microsoft.com/office/drawing/2014/main" id="{EFB01B9E-B455-7C5F-CB55-A011DAA8328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49" y="1603701"/>
            <a:ext cx="488066" cy="48806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695C2C8-0B1D-889E-BE71-6B9A3887D833}"/>
              </a:ext>
            </a:extLst>
          </p:cNvPr>
          <p:cNvSpPr txBox="1"/>
          <p:nvPr/>
        </p:nvSpPr>
        <p:spPr>
          <a:xfrm>
            <a:off x="4932537" y="1634306"/>
            <a:ext cx="6900073" cy="461665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Christians engaged everywhere, strengthening the most persecuted so the global Church remains God’s faithful witness to the world.</a:t>
            </a:r>
            <a:endParaRPr lang="en-GB" sz="1200">
              <a:latin typeface="Gill Sans MT" panose="020B0502020104020203" pitchFamily="34" charset="0"/>
            </a:endParaRPr>
          </a:p>
        </p:txBody>
      </p:sp>
      <p:pic>
        <p:nvPicPr>
          <p:cNvPr id="47" name="Picture 46" descr="A black and white logo&#10;&#10;Description automatically generated">
            <a:extLst>
              <a:ext uri="{FF2B5EF4-FFF2-40B4-BE49-F238E27FC236}">
                <a16:creationId xmlns:a16="http://schemas.microsoft.com/office/drawing/2014/main" id="{B6577A01-36B6-F638-0533-478C9F03293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659" y="2473307"/>
            <a:ext cx="359908" cy="360000"/>
          </a:xfrm>
          <a:prstGeom prst="rect">
            <a:avLst/>
          </a:prstGeom>
        </p:spPr>
      </p:pic>
      <p:pic>
        <p:nvPicPr>
          <p:cNvPr id="48" name="Picture 47" descr="A salt and pepper shaker and a light bulb&#10;&#10;Description automatically generated">
            <a:extLst>
              <a:ext uri="{FF2B5EF4-FFF2-40B4-BE49-F238E27FC236}">
                <a16:creationId xmlns:a16="http://schemas.microsoft.com/office/drawing/2014/main" id="{D62DB2D3-A830-7BFF-8F1D-728D1417515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07" y="2466986"/>
            <a:ext cx="360000" cy="360000"/>
          </a:xfrm>
          <a:prstGeom prst="rect">
            <a:avLst/>
          </a:prstGeom>
        </p:spPr>
      </p:pic>
      <p:pic>
        <p:nvPicPr>
          <p:cNvPr id="50" name="Picture 49" descr="A black and white image of people with arrows&#10;&#10;Description automatically generated">
            <a:extLst>
              <a:ext uri="{FF2B5EF4-FFF2-40B4-BE49-F238E27FC236}">
                <a16:creationId xmlns:a16="http://schemas.microsoft.com/office/drawing/2014/main" id="{1A06AEAD-1B5E-B1D4-2765-CE013111A7E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402" y="2466832"/>
            <a:ext cx="396795" cy="360000"/>
          </a:xfrm>
          <a:prstGeom prst="rect">
            <a:avLst/>
          </a:prstGeom>
        </p:spPr>
      </p:pic>
      <p:pic>
        <p:nvPicPr>
          <p:cNvPr id="52" name="Picture 51" descr="A group of people talking to each other&#10;&#10;Description automatically generated">
            <a:extLst>
              <a:ext uri="{FF2B5EF4-FFF2-40B4-BE49-F238E27FC236}">
                <a16:creationId xmlns:a16="http://schemas.microsoft.com/office/drawing/2014/main" id="{ABF1053E-0A42-49AE-0303-9CCBCB23F12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37" y="2466986"/>
            <a:ext cx="518134" cy="360000"/>
          </a:xfrm>
          <a:prstGeom prst="rect">
            <a:avLst/>
          </a:prstGeom>
        </p:spPr>
      </p:pic>
      <p:pic>
        <p:nvPicPr>
          <p:cNvPr id="54" name="Picture 53" descr="A black and white line drawing of a person with a check mark in a speech bubble&#10;&#10;Description automatically generated">
            <a:extLst>
              <a:ext uri="{FF2B5EF4-FFF2-40B4-BE49-F238E27FC236}">
                <a16:creationId xmlns:a16="http://schemas.microsoft.com/office/drawing/2014/main" id="{CB7D4F72-77AA-04E7-A69D-B1091D00CAD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4206533"/>
            <a:ext cx="360000" cy="360000"/>
          </a:xfrm>
          <a:prstGeom prst="rect">
            <a:avLst/>
          </a:prstGeom>
        </p:spPr>
      </p:pic>
      <p:pic>
        <p:nvPicPr>
          <p:cNvPr id="56" name="Picture 55" descr="A black and white logo&#10;&#10;Description automatically generated">
            <a:extLst>
              <a:ext uri="{FF2B5EF4-FFF2-40B4-BE49-F238E27FC236}">
                <a16:creationId xmlns:a16="http://schemas.microsoft.com/office/drawing/2014/main" id="{01445BE1-4031-7B82-8A5C-1464BC3AC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383" y="4201613"/>
            <a:ext cx="359908" cy="360000"/>
          </a:xfrm>
          <a:prstGeom prst="rect">
            <a:avLst/>
          </a:prstGeom>
        </p:spPr>
      </p:pic>
      <p:pic>
        <p:nvPicPr>
          <p:cNvPr id="57" name="Picture 56" descr="A black and white car&#10;&#10;Description automatically generated">
            <a:extLst>
              <a:ext uri="{FF2B5EF4-FFF2-40B4-BE49-F238E27FC236}">
                <a16:creationId xmlns:a16="http://schemas.microsoft.com/office/drawing/2014/main" id="{CCD91340-1DD3-A746-3056-F59B299452F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254" y="4203370"/>
            <a:ext cx="581315" cy="360000"/>
          </a:xfrm>
          <a:prstGeom prst="rect">
            <a:avLst/>
          </a:prstGeom>
        </p:spPr>
      </p:pic>
      <p:pic>
        <p:nvPicPr>
          <p:cNvPr id="58" name="Picture 57" descr="A black and white symbol&#10;&#10;Description automatically generated">
            <a:extLst>
              <a:ext uri="{FF2B5EF4-FFF2-40B4-BE49-F238E27FC236}">
                <a16:creationId xmlns:a16="http://schemas.microsoft.com/office/drawing/2014/main" id="{D1DBF897-4A72-34BD-DC32-58B7F71465B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104" y="4202058"/>
            <a:ext cx="359908" cy="360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4BB433A8-B895-3CF9-2A16-C007D1A35A1A}"/>
              </a:ext>
            </a:extLst>
          </p:cNvPr>
          <p:cNvSpPr txBox="1"/>
          <p:nvPr/>
        </p:nvSpPr>
        <p:spPr>
          <a:xfrm>
            <a:off x="5448280" y="2414063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Gill Sans MT" panose="020B0502020104020203" pitchFamily="34" charset="0"/>
              </a:rPr>
              <a:t>Salt &amp;</a:t>
            </a:r>
          </a:p>
          <a:p>
            <a:r>
              <a:rPr lang="en-US" sz="1200" dirty="0">
                <a:latin typeface="Gill Sans MT" panose="020B0502020104020203" pitchFamily="34" charset="0"/>
              </a:rPr>
              <a:t>Light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B3C079-10A7-FCDA-DA0D-AC645258AA63}"/>
              </a:ext>
            </a:extLst>
          </p:cNvPr>
          <p:cNvSpPr txBox="1"/>
          <p:nvPr/>
        </p:nvSpPr>
        <p:spPr>
          <a:xfrm>
            <a:off x="8937257" y="2405007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Greater engagement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496EC8B-E861-2948-A31A-39D1802097A2}"/>
              </a:ext>
            </a:extLst>
          </p:cNvPr>
          <p:cNvSpPr txBox="1"/>
          <p:nvPr/>
        </p:nvSpPr>
        <p:spPr>
          <a:xfrm>
            <a:off x="10774586" y="2405007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Speaking </a:t>
            </a:r>
          </a:p>
          <a:p>
            <a:r>
              <a:rPr lang="en-US" sz="1200">
                <a:latin typeface="Gill Sans MT" panose="020B0502020104020203" pitchFamily="34" charset="0"/>
              </a:rPr>
              <a:t>out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401E6F1-6256-9A50-A735-8A8FA151B1D5}"/>
              </a:ext>
            </a:extLst>
          </p:cNvPr>
          <p:cNvSpPr txBox="1"/>
          <p:nvPr/>
        </p:nvSpPr>
        <p:spPr>
          <a:xfrm>
            <a:off x="7068627" y="2409027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Never</a:t>
            </a:r>
          </a:p>
          <a:p>
            <a:r>
              <a:rPr lang="en-US" sz="1200">
                <a:latin typeface="Gill Sans MT" panose="020B0502020104020203" pitchFamily="34" charset="0"/>
              </a:rPr>
              <a:t>alone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9D9BDE-0310-51C8-EF07-FDD397C833F0}"/>
              </a:ext>
            </a:extLst>
          </p:cNvPr>
          <p:cNvSpPr txBox="1"/>
          <p:nvPr/>
        </p:nvSpPr>
        <p:spPr>
          <a:xfrm>
            <a:off x="5465755" y="4137576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Covert presence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C0133D-5E78-AB11-8CF6-5A757E0A217C}"/>
              </a:ext>
            </a:extLst>
          </p:cNvPr>
          <p:cNvSpPr txBox="1"/>
          <p:nvPr/>
        </p:nvSpPr>
        <p:spPr>
          <a:xfrm>
            <a:off x="7083964" y="4137575"/>
            <a:ext cx="79084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Custom agility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C680C8-10EA-0179-7B71-898BFDEAE005}"/>
              </a:ext>
            </a:extLst>
          </p:cNvPr>
          <p:cNvSpPr txBox="1"/>
          <p:nvPr/>
        </p:nvSpPr>
        <p:spPr>
          <a:xfrm>
            <a:off x="8933724" y="4137375"/>
            <a:ext cx="9662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Connection building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B6591D6-F5FA-2962-60F5-325A9BA944B3}"/>
              </a:ext>
            </a:extLst>
          </p:cNvPr>
          <p:cNvSpPr txBox="1"/>
          <p:nvPr/>
        </p:nvSpPr>
        <p:spPr>
          <a:xfrm>
            <a:off x="10786031" y="4133153"/>
            <a:ext cx="10410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Authoritative voice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04FA89-A5A5-4E56-ADDB-3FE09CAF650B}"/>
              </a:ext>
            </a:extLst>
          </p:cNvPr>
          <p:cNvSpPr txBox="1"/>
          <p:nvPr/>
        </p:nvSpPr>
        <p:spPr>
          <a:xfrm>
            <a:off x="189524" y="1935610"/>
            <a:ext cx="1436205" cy="7375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300" normalizeH="0" baseline="0" noProof="0">
                <a:ln>
                  <a:noFill/>
                </a:ln>
                <a:solidFill>
                  <a:srgbClr val="6B3267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CHANGE WE WANT TO SEE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6E6C16-977B-7C5A-D036-6CF9F8F3525D}"/>
              </a:ext>
            </a:extLst>
          </p:cNvPr>
          <p:cNvSpPr txBox="1"/>
          <p:nvPr/>
        </p:nvSpPr>
        <p:spPr>
          <a:xfrm>
            <a:off x="186623" y="3660082"/>
            <a:ext cx="1436205" cy="515901"/>
          </a:xfrm>
          <a:prstGeom prst="rect">
            <a:avLst/>
          </a:prstGeom>
          <a:noFill/>
          <a:ln>
            <a:noFill/>
          </a:ln>
        </p:spPr>
        <p:txBody>
          <a:bodyPr wrap="square" lIns="0" tIns="36000" rIns="0" bIns="36000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cs typeface="Arial" panose="020B0604020202020204" pitchFamily="34" charset="0"/>
              </a:rPr>
              <a:t> </a:t>
            </a:r>
            <a:r>
              <a:rPr lang="en-US" sz="1600" spc="300">
                <a:solidFill>
                  <a:srgbClr val="6B3267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HOW WE EXCEL</a:t>
            </a:r>
            <a:endParaRPr kumimoji="0" lang="en-US" sz="1600" i="0" u="none" strike="noStrike" kern="1200" cap="none" spc="300" normalizeH="0" baseline="0" noProof="0">
              <a:ln>
                <a:noFill/>
              </a:ln>
              <a:solidFill>
                <a:srgbClr val="6B3267"/>
              </a:solidFill>
              <a:effectLst/>
              <a:uLnTx/>
              <a:uFillTx/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7F9B9E-1DBD-F4B7-90BA-0EAB3C803EE3}"/>
              </a:ext>
            </a:extLst>
          </p:cNvPr>
          <p:cNvSpPr txBox="1"/>
          <p:nvPr/>
        </p:nvSpPr>
        <p:spPr>
          <a:xfrm>
            <a:off x="2380228" y="3407869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CULTURE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FC7ED2F-9801-F307-44FF-7A627B21997F}"/>
              </a:ext>
            </a:extLst>
          </p:cNvPr>
          <p:cNvSpPr/>
          <p:nvPr/>
        </p:nvSpPr>
        <p:spPr>
          <a:xfrm>
            <a:off x="1812195" y="3224630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AF6141F8-7AD5-7009-2773-C64CFC2A724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783" y="3354258"/>
            <a:ext cx="727593" cy="388744"/>
          </a:xfrm>
          <a:prstGeom prst="rect">
            <a:avLst/>
          </a:prstGeom>
        </p:spPr>
      </p:pic>
      <p:pic>
        <p:nvPicPr>
          <p:cNvPr id="73" name="Picture 72" descr="A black and white icon of two people with a trophy&#10;&#10;Description automatically generated">
            <a:extLst>
              <a:ext uri="{FF2B5EF4-FFF2-40B4-BE49-F238E27FC236}">
                <a16:creationId xmlns:a16="http://schemas.microsoft.com/office/drawing/2014/main" id="{BC4FDCB2-A9A2-6740-661C-1701CF9A3EDD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68" y="3361906"/>
            <a:ext cx="360092" cy="360000"/>
          </a:xfrm>
          <a:prstGeom prst="rect">
            <a:avLst/>
          </a:prstGeom>
        </p:spPr>
      </p:pic>
      <p:pic>
        <p:nvPicPr>
          <p:cNvPr id="74" name="Picture 73" descr="A black circle with a arrow&#10;&#10;Description automatically generated">
            <a:extLst>
              <a:ext uri="{FF2B5EF4-FFF2-40B4-BE49-F238E27FC236}">
                <a16:creationId xmlns:a16="http://schemas.microsoft.com/office/drawing/2014/main" id="{1BE7B1DB-1BF9-6F4A-6D02-AA14A858E4F9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690" y="3369707"/>
            <a:ext cx="360000" cy="360000"/>
          </a:xfrm>
          <a:prstGeom prst="rect">
            <a:avLst/>
          </a:prstGeom>
        </p:spPr>
      </p:pic>
      <p:pic>
        <p:nvPicPr>
          <p:cNvPr id="75" name="Picture 74" descr="A black and white icon of two people&#10;&#10;Description automatically generated">
            <a:extLst>
              <a:ext uri="{FF2B5EF4-FFF2-40B4-BE49-F238E27FC236}">
                <a16:creationId xmlns:a16="http://schemas.microsoft.com/office/drawing/2014/main" id="{81C07801-B0DB-AFE6-B910-2EFFC8546DE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9199" y="3360897"/>
            <a:ext cx="360092" cy="360000"/>
          </a:xfrm>
          <a:prstGeom prst="rect">
            <a:avLst/>
          </a:prstGeom>
        </p:spPr>
      </p:pic>
      <p:pic>
        <p:nvPicPr>
          <p:cNvPr id="79" name="Picture 78" descr="A black and white cross in a circle&#10;&#10;Description automatically generated">
            <a:extLst>
              <a:ext uri="{FF2B5EF4-FFF2-40B4-BE49-F238E27FC236}">
                <a16:creationId xmlns:a16="http://schemas.microsoft.com/office/drawing/2014/main" id="{6D512595-6407-2C61-B7C1-1613572A9407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911" y="3361906"/>
            <a:ext cx="360000" cy="3600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20B4E562-564D-0332-CD4F-09D5A374E5DA}"/>
              </a:ext>
            </a:extLst>
          </p:cNvPr>
          <p:cNvSpPr txBox="1"/>
          <p:nvPr/>
        </p:nvSpPr>
        <p:spPr>
          <a:xfrm>
            <a:off x="5459241" y="3302003"/>
            <a:ext cx="12632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live our Core Values daily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FF2384-9F34-6AFE-E535-C346B53F7558}"/>
              </a:ext>
            </a:extLst>
          </p:cNvPr>
          <p:cNvSpPr txBox="1"/>
          <p:nvPr/>
        </p:nvSpPr>
        <p:spPr>
          <a:xfrm>
            <a:off x="7081528" y="3214189"/>
            <a:ext cx="127078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seek the success of others and work in unity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2AC5A6-4E36-0A77-3744-EEA8E7E42026}"/>
              </a:ext>
            </a:extLst>
          </p:cNvPr>
          <p:cNvSpPr txBox="1"/>
          <p:nvPr/>
        </p:nvSpPr>
        <p:spPr>
          <a:xfrm>
            <a:off x="8948702" y="3214188"/>
            <a:ext cx="11304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speak the truth in love in every situation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148F16-B2D2-4086-92A4-A574EE49AEE8}"/>
              </a:ext>
            </a:extLst>
          </p:cNvPr>
          <p:cNvSpPr txBox="1"/>
          <p:nvPr/>
        </p:nvSpPr>
        <p:spPr>
          <a:xfrm>
            <a:off x="10786031" y="3207379"/>
            <a:ext cx="104105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>
                <a:latin typeface="Gill Sans MT" panose="020B0502020104020203" pitchFamily="34" charset="0"/>
              </a:rPr>
              <a:t>We simplify complexity in our work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AB29238-A440-5D80-7B7B-B72C3A211ECF}"/>
              </a:ext>
            </a:extLst>
          </p:cNvPr>
          <p:cNvSpPr txBox="1"/>
          <p:nvPr/>
        </p:nvSpPr>
        <p:spPr>
          <a:xfrm>
            <a:off x="2380228" y="601042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spc="300">
                <a:solidFill>
                  <a:schemeClr val="bg1"/>
                </a:solidFill>
                <a:latin typeface="Gill Sans MT" panose="020B0502020104020203" pitchFamily="34" charset="0"/>
              </a:rPr>
              <a:t> CONTRIBUTION</a:t>
            </a:r>
            <a:endParaRPr lang="en-GB" sz="1200" spc="30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F6BA789-8A0D-CED6-014B-9656275C5DBA}"/>
              </a:ext>
            </a:extLst>
          </p:cNvPr>
          <p:cNvSpPr/>
          <p:nvPr/>
        </p:nvSpPr>
        <p:spPr>
          <a:xfrm>
            <a:off x="1800750" y="5810007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0" name="Graphic 89" descr="Puzzle outline">
            <a:extLst>
              <a:ext uri="{FF2B5EF4-FFF2-40B4-BE49-F238E27FC236}">
                <a16:creationId xmlns:a16="http://schemas.microsoft.com/office/drawing/2014/main" id="{3DDBA8FA-F5E4-8463-B698-C2F18C9877D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874152" y="5910748"/>
            <a:ext cx="508009" cy="508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898C9-49FE-030F-2838-1579182740CC}"/>
              </a:ext>
            </a:extLst>
          </p:cNvPr>
          <p:cNvSpPr txBox="1"/>
          <p:nvPr/>
        </p:nvSpPr>
        <p:spPr>
          <a:xfrm>
            <a:off x="4566798" y="5727571"/>
            <a:ext cx="25538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693269"/>
                </a:solidFill>
                <a:latin typeface="Century Gothic" panose="020B0502020202020204" pitchFamily="34" charset="0"/>
              </a:rPr>
              <a:t>Creates missional focus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829911-875A-C890-1F5F-3AE093C33B28}"/>
              </a:ext>
            </a:extLst>
          </p:cNvPr>
          <p:cNvSpPr txBox="1"/>
          <p:nvPr/>
        </p:nvSpPr>
        <p:spPr>
          <a:xfrm>
            <a:off x="6903007" y="5727571"/>
            <a:ext cx="2553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693269"/>
                </a:solidFill>
                <a:latin typeface="Century Gothic" panose="020B0502020202020204" pitchFamily="34" charset="0"/>
              </a:rPr>
              <a:t>Picks up “while preparing all” and is more about what we do vs an outcome of engagement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CC6CF-5264-9D9C-6EA6-3A0AACF63D1D}"/>
              </a:ext>
            </a:extLst>
          </p:cNvPr>
          <p:cNvSpPr txBox="1"/>
          <p:nvPr/>
        </p:nvSpPr>
        <p:spPr>
          <a:xfrm>
            <a:off x="9390257" y="5727571"/>
            <a:ext cx="255381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693269"/>
                </a:solidFill>
                <a:latin typeface="Century Gothic" panose="020B0502020202020204" pitchFamily="34" charset="0"/>
              </a:rPr>
              <a:t>Carries Horizon 1 into Horizon 2 – this is where we continue work on Role Clarity, planning and Overt/Covert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CB7954-9F1C-5B77-1347-6BECA9A6E1AE}"/>
              </a:ext>
            </a:extLst>
          </p:cNvPr>
          <p:cNvSpPr txBox="1"/>
          <p:nvPr/>
        </p:nvSpPr>
        <p:spPr>
          <a:xfrm>
            <a:off x="4188850" y="6109422"/>
            <a:ext cx="2553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693269"/>
                </a:solidFill>
                <a:latin typeface="Century Gothic" panose="020B0502020202020204" pitchFamily="34" charset="0"/>
              </a:rPr>
              <a:t>Notes</a:t>
            </a:r>
          </a:p>
        </p:txBody>
      </p:sp>
    </p:spTree>
    <p:extLst>
      <p:ext uri="{BB962C8B-B14F-4D97-AF65-F5344CB8AC3E}">
        <p14:creationId xmlns:p14="http://schemas.microsoft.com/office/powerpoint/2010/main" val="38008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5486-8240-FAD1-C00F-C26B5014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E9905D5-A106-3D0E-E51A-370C73749106}"/>
              </a:ext>
            </a:extLst>
          </p:cNvPr>
          <p:cNvSpPr/>
          <p:nvPr/>
        </p:nvSpPr>
        <p:spPr>
          <a:xfrm>
            <a:off x="0" y="1353048"/>
            <a:ext cx="12192000" cy="5504952"/>
          </a:xfrm>
          <a:prstGeom prst="rect">
            <a:avLst/>
          </a:prstGeom>
          <a:solidFill>
            <a:srgbClr val="87BC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CA75EA-B7FD-6348-7499-B5C501C960EB}"/>
              </a:ext>
            </a:extLst>
          </p:cNvPr>
          <p:cNvSpPr/>
          <p:nvPr/>
        </p:nvSpPr>
        <p:spPr>
          <a:xfrm>
            <a:off x="0" y="-140245"/>
            <a:ext cx="12192000" cy="1494992"/>
          </a:xfrm>
          <a:prstGeom prst="rect">
            <a:avLst/>
          </a:prstGeom>
          <a:solidFill>
            <a:srgbClr val="87BC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2D0F85-4623-037E-A0FD-1C9A30D5F9BA}"/>
              </a:ext>
            </a:extLst>
          </p:cNvPr>
          <p:cNvSpPr txBox="1"/>
          <p:nvPr/>
        </p:nvSpPr>
        <p:spPr>
          <a:xfrm>
            <a:off x="3398874" y="1650120"/>
            <a:ext cx="7299686" cy="707886"/>
          </a:xfrm>
          <a:prstGeom prst="rect">
            <a:avLst/>
          </a:prstGeom>
          <a:noFill/>
          <a:ln w="12700">
            <a:solidFill>
              <a:srgbClr val="6B3267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Christians engaged everywhere, strengthening the most persecuted so the global Church remains God’s faithful witness to the world.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157E587-7AF9-A7A5-609A-93EB84D920FF}"/>
              </a:ext>
            </a:extLst>
          </p:cNvPr>
          <p:cNvSpPr txBox="1"/>
          <p:nvPr/>
        </p:nvSpPr>
        <p:spPr>
          <a:xfrm>
            <a:off x="10287000" y="330874"/>
            <a:ext cx="19050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VERSION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November 2025</a:t>
            </a: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F25612BE-9062-4813-3B9F-C3B82339234A}"/>
              </a:ext>
            </a:extLst>
          </p:cNvPr>
          <p:cNvSpPr txBox="1">
            <a:spLocks/>
          </p:cNvSpPr>
          <p:nvPr/>
        </p:nvSpPr>
        <p:spPr>
          <a:xfrm>
            <a:off x="4185225" y="0"/>
            <a:ext cx="4542667" cy="1387303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>
            <a:lvl1pPr>
              <a:defRPr sz="1850" b="1" i="0">
                <a:solidFill>
                  <a:srgbClr val="333B34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5080" lvl="0" indent="0" algn="ctr" defTabSz="914400" rtl="0" eaLnBrk="1" fontAlgn="auto" latinLnBrk="0" hangingPunct="1">
              <a:lnSpc>
                <a:spcPct val="8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0" cap="none" spc="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STRENGTH</a:t>
            </a:r>
            <a:r>
              <a:rPr kumimoji="0" lang="en-GB" sz="3600" b="1" i="0" u="none" strike="noStrike" kern="0" cap="none" spc="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E</a:t>
            </a:r>
            <a:r>
              <a:rPr kumimoji="0" lang="en-GB" sz="3600" b="1" i="0" u="none" strike="noStrike" kern="0" cap="none" spc="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j-ea"/>
                <a:cs typeface="Verdana"/>
              </a:rPr>
              <a:t>N  </a:t>
            </a:r>
            <a:r>
              <a:rPr kumimoji="0" lang="en-GB" sz="3600" b="1" i="0" u="none" strike="noStrike" kern="0" cap="none" spc="1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WHAT</a:t>
            </a:r>
            <a:r>
              <a:rPr kumimoji="0" lang="en-GB" sz="3600" b="1" i="0" u="none" strike="noStrike" kern="0" cap="none" spc="-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9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REMAINS </a:t>
            </a:r>
            <a:r>
              <a:rPr kumimoji="0" lang="en-GB" sz="3600" b="1" i="0" u="none" strike="noStrike" kern="0" cap="none" spc="-5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 </a:t>
            </a:r>
            <a:r>
              <a:rPr kumimoji="0" lang="en-GB" sz="3600" b="1" i="0" u="none" strike="noStrike" kern="0" cap="none" spc="-1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j-ea"/>
              </a:rPr>
              <a:t>2030</a:t>
            </a:r>
            <a:endParaRPr kumimoji="0" lang="en-GB" sz="36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0C2E7A-725C-B80B-7BE9-861783AB7600}"/>
              </a:ext>
            </a:extLst>
          </p:cNvPr>
          <p:cNvSpPr txBox="1"/>
          <p:nvPr/>
        </p:nvSpPr>
        <p:spPr>
          <a:xfrm>
            <a:off x="670560" y="1890785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VISION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2F759-F2AF-820A-FA29-83E38D7524E1}"/>
              </a:ext>
            </a:extLst>
          </p:cNvPr>
          <p:cNvSpPr txBox="1"/>
          <p:nvPr/>
        </p:nvSpPr>
        <p:spPr>
          <a:xfrm>
            <a:off x="624498" y="4373256"/>
            <a:ext cx="2160000" cy="276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OUTCOMES</a:t>
            </a:r>
            <a:endParaRPr kumimoji="0" lang="en-GB" sz="12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69ACA-C05E-79D7-8B86-C251FD17A8B4}"/>
              </a:ext>
            </a:extLst>
          </p:cNvPr>
          <p:cNvSpPr/>
          <p:nvPr/>
        </p:nvSpPr>
        <p:spPr>
          <a:xfrm>
            <a:off x="56465" y="4193263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96B559E-3D3B-6E0D-6FFF-F1396E0DB65C}"/>
              </a:ext>
            </a:extLst>
          </p:cNvPr>
          <p:cNvSpPr/>
          <p:nvPr/>
        </p:nvSpPr>
        <p:spPr>
          <a:xfrm>
            <a:off x="99788" y="1686061"/>
            <a:ext cx="648000" cy="64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6B32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Picture 31" descr="A black and white target with an arrow&#10;&#10;Description automatically generated">
            <a:extLst>
              <a:ext uri="{FF2B5EF4-FFF2-40B4-BE49-F238E27FC236}">
                <a16:creationId xmlns:a16="http://schemas.microsoft.com/office/drawing/2014/main" id="{C539B299-C1CB-AD11-224A-7C1B300301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32" y="4286621"/>
            <a:ext cx="478837" cy="478837"/>
          </a:xfrm>
          <a:prstGeom prst="rect">
            <a:avLst/>
          </a:prstGeom>
        </p:spPr>
      </p:pic>
      <p:pic>
        <p:nvPicPr>
          <p:cNvPr id="36" name="Picture 35" descr="A black and white logo&#10;&#10;Description automatically generated">
            <a:extLst>
              <a:ext uri="{FF2B5EF4-FFF2-40B4-BE49-F238E27FC236}">
                <a16:creationId xmlns:a16="http://schemas.microsoft.com/office/drawing/2014/main" id="{622569CC-2590-B986-1B99-5548C8635A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5" y="1773129"/>
            <a:ext cx="488066" cy="4880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976BC5C-4C1C-3C16-4CC9-FE0148C7353F}"/>
              </a:ext>
            </a:extLst>
          </p:cNvPr>
          <p:cNvSpPr txBox="1"/>
          <p:nvPr/>
        </p:nvSpPr>
        <p:spPr>
          <a:xfrm>
            <a:off x="56465" y="169616"/>
            <a:ext cx="3098118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HIGH LEVEL OVERVIEW OF THE </a:t>
            </a:r>
            <a:r>
              <a:rPr kumimoji="0" lang="en-US" sz="16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Arial" panose="020B0604020202020204" pitchFamily="34" charset="0"/>
              </a:rPr>
              <a:t>CHANGE WE WANT TO SEE</a:t>
            </a:r>
            <a:endParaRPr kumimoji="0" lang="en-US" sz="1600" b="0" i="0" u="none" strike="noStrike" kern="1200" cap="none" spc="30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55F2A-0F25-E831-5FFC-5850D89C5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098" y="2411678"/>
            <a:ext cx="4925683" cy="44771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BDB7E2-D751-1EB0-6A5D-2D0AAE83270E}"/>
              </a:ext>
            </a:extLst>
          </p:cNvPr>
          <p:cNvSpPr txBox="1"/>
          <p:nvPr/>
        </p:nvSpPr>
        <p:spPr>
          <a:xfrm>
            <a:off x="9501758" y="3285322"/>
            <a:ext cx="25538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693269"/>
                </a:solidFill>
                <a:latin typeface="Century Gothic" panose="020B0502020202020204" pitchFamily="34" charset="0"/>
              </a:rPr>
              <a:t>DC Feedback:</a:t>
            </a:r>
          </a:p>
          <a:p>
            <a:pPr algn="ctr"/>
            <a:endParaRPr lang="en-US" sz="2800" b="1" dirty="0">
              <a:solidFill>
                <a:srgbClr val="693269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800" b="1" dirty="0">
                <a:solidFill>
                  <a:srgbClr val="693269"/>
                </a:solidFill>
                <a:latin typeface="Century Gothic" panose="020B0502020202020204" pitchFamily="34" charset="0"/>
              </a:rPr>
              <a:t>YES!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407ED-A541-4A33-6CF1-1BD422EA3ACF}"/>
              </a:ext>
            </a:extLst>
          </p:cNvPr>
          <p:cNvSpPr txBox="1"/>
          <p:nvPr/>
        </p:nvSpPr>
        <p:spPr>
          <a:xfrm>
            <a:off x="10611353" y="276958"/>
            <a:ext cx="1429922" cy="646331"/>
          </a:xfrm>
          <a:prstGeom prst="rect">
            <a:avLst/>
          </a:prstGeom>
          <a:solidFill>
            <a:srgbClr val="EBA600"/>
          </a:solidFill>
          <a:ln w="38100">
            <a:solidFill>
              <a:srgbClr val="67306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673062"/>
                </a:solidFill>
                <a:latin typeface="Century Gothic"/>
              </a:rPr>
              <a:t>DC Feedback</a:t>
            </a:r>
            <a:endParaRPr lang="en-US" b="1" dirty="0" err="1">
              <a:solidFill>
                <a:srgbClr val="67306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7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조각상, 벽, 댄스, 실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" b="1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484972" y="1722615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교회를 위한 기도</a:t>
            </a:r>
            <a:endParaRPr lang="en-US" altLang="ko-KR" sz="3200" dirty="0">
              <a:solidFill>
                <a:schemeClr val="bg1"/>
              </a:solidFill>
              <a:ea typeface="맑은 고딕"/>
            </a:endParaRPr>
          </a:p>
          <a:p>
            <a:pPr algn="ctr"/>
            <a:endParaRPr lang="ko-KR" altLang="en-US" sz="3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for Persecuted Church</a:t>
            </a:r>
            <a:endParaRPr lang="ko-KR" altLang="en-US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754584" y="320584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5889EBEF-0376-AFC3-1744-31DBCD5B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2D0FF98F-73B4-510A-3033-9570D700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3B850FF-6169-4056-8077-06FFA93A5366}" type="slidenum">
              <a:rPr lang="en-US" altLang="ko-KR" smtClean="0"/>
              <a:pPr>
                <a:spcAft>
                  <a:spcPts val="600"/>
                </a:spcAft>
              </a:pPr>
              <a:t>9</a:t>
            </a:fld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3826D-D2E0-0FE4-7194-039CEA01FC49}"/>
              </a:ext>
            </a:extLst>
          </p:cNvPr>
          <p:cNvSpPr txBox="1"/>
          <p:nvPr/>
        </p:nvSpPr>
        <p:spPr>
          <a:xfrm>
            <a:off x="936172" y="3608614"/>
            <a:ext cx="5162548" cy="461665"/>
          </a:xfrm>
          <a:prstGeom prst="rect">
            <a:avLst/>
          </a:prstGeom>
          <a:solidFill>
            <a:srgbClr val="FFC0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2400" b="1" dirty="0">
                <a:ea typeface="맑은 고딕"/>
                <a:hlinkClick r:id="rId3"/>
              </a:rPr>
              <a:t>2026년 9월까지 100만명 청원 서명</a:t>
            </a:r>
            <a:endParaRPr lang="ko-KR" altLang="en-US" sz="2400" b="1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1204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#웨스트뱅크,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팔레스틴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solidFill>
                  <a:srgbClr val="0070C0"/>
                </a:solidFill>
                <a:ea typeface="+mn-lt"/>
                <a:cs typeface="+mn-lt"/>
              </a:rPr>
              <a:t>이스라엘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정착민들의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기독교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마을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ea typeface="+mn-lt"/>
                <a:cs typeface="+mn-lt"/>
              </a:rPr>
              <a:t>타이베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주변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공격</a:t>
            </a:r>
            <a:endParaRPr lang="ko-KR" altLang="en-US" sz="1800" b="1" kern="100" dirty="0">
              <a:latin typeface="Helvetica"/>
              <a:ea typeface="맑은 고딕"/>
              <a:cs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13163" y="1633931"/>
            <a:ext cx="5821375" cy="7848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 dirty="0">
                <a:latin typeface="Malgun Gothic"/>
                <a:ea typeface="Malgun Gothic"/>
                <a:cs typeface="+mn-lt"/>
              </a:rPr>
              <a:t>6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월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en-US" sz="1100" kern="100" dirty="0">
                <a:latin typeface="Malgun Gothic"/>
                <a:ea typeface="Malgun Gothic"/>
                <a:cs typeface="+mn-lt"/>
              </a:rPr>
              <a:t>25~26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일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밤</a:t>
            </a:r>
            <a:r>
              <a:rPr lang="en-US" sz="1100" kern="100" dirty="0"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이스라엘 정착민들이 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기독교인이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다수인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sz="1100" kern="100" dirty="0" err="1">
                <a:latin typeface="Malgun Gothic"/>
                <a:ea typeface="Malgun Gothic"/>
                <a:cs typeface="+mn-lt"/>
              </a:rPr>
              <a:t>타이베</a:t>
            </a:r>
            <a:r>
              <a:rPr lang="en-US" altLang="ko-KR" sz="1100" kern="100" dirty="0">
                <a:latin typeface="Malgun Gothic"/>
                <a:ea typeface="Malgun Gothic"/>
                <a:cs typeface="+mn-lt"/>
              </a:rPr>
              <a:t>(</a:t>
            </a:r>
            <a:r>
              <a:rPr lang="en-US" sz="1200" kern="100" dirty="0">
                <a:solidFill>
                  <a:srgbClr val="242424"/>
                </a:solidFill>
                <a:latin typeface="Malgun Gothic"/>
                <a:ea typeface="Malgun Gothic"/>
                <a:cs typeface="+mn-lt"/>
              </a:rPr>
              <a:t>Taybeh</a:t>
            </a:r>
            <a:r>
              <a:rPr lang="en-US" altLang="ko-KR" sz="1100" kern="100" dirty="0">
                <a:latin typeface="Malgun Gothic"/>
                <a:ea typeface="Malgun Gothic"/>
                <a:cs typeface="+mn-lt"/>
              </a:rPr>
              <a:t>)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마을과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 가까운 서안지구의 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팔레스타인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 마을을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공격했습니다</a:t>
            </a:r>
            <a:r>
              <a:rPr lang="en-US" sz="1100" kern="100" dirty="0"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소식통에 따르면 수십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</a:t>
            </a:r>
            <a:r>
              <a:rPr lang="ko-KR" sz="1100" kern="100" dirty="0">
                <a:latin typeface="Malgun Gothic"/>
                <a:ea typeface="Malgun Gothic"/>
                <a:cs typeface="+mn-lt"/>
              </a:rPr>
              <a:t>명의 정착민들이 팔레스타인인들의 재산에 불을 질렀다고 합니다</a:t>
            </a:r>
            <a:r>
              <a:rPr lang="en-US" sz="1100" kern="100" dirty="0">
                <a:latin typeface="Malgun Gothic"/>
                <a:ea typeface="Malgun Gothic"/>
                <a:cs typeface="+mn-lt"/>
              </a:rPr>
              <a:t>.</a:t>
            </a:r>
          </a:p>
          <a:p>
            <a:pPr algn="just"/>
            <a:endParaRPr lang="en-US" altLang="ko-KR" sz="1100" kern="100" dirty="0">
              <a:ea typeface="+mn-lt"/>
              <a:cs typeface="+mn-lt"/>
            </a:endParaRPr>
          </a:p>
        </p:txBody>
      </p:sp>
      <p:pic>
        <p:nvPicPr>
          <p:cNvPr id="16" name="그림 15" descr="야외, 마켓플레이스, 유적지, 하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213" y="1635628"/>
            <a:ext cx="3160641" cy="23665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213167" y="5552756"/>
            <a:ext cx="5821371" cy="769441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내가 누워 자고 깨었으니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여호와께서 나를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붙드심이로다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. 천만인이 나를 에워싸 진 친다 하여도 나는 두려워하지 </a:t>
            </a:r>
            <a:r>
              <a:rPr lang="ko-KR" altLang="en-US" sz="1100" kern="100" dirty="0" err="1">
                <a:solidFill>
                  <a:schemeClr val="bg1"/>
                </a:solidFill>
                <a:ea typeface="+mn-lt"/>
                <a:cs typeface="+mn-lt"/>
              </a:rPr>
              <a:t>아니하리이다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. 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맑은 고딕"/>
                <a:ea typeface="맑은 고딕"/>
                <a:cs typeface="Times New Roman (Body CS)"/>
              </a:rPr>
              <a:t>다윗의 고백이 팔레스타인 성도들의 고백이 되게 하시기를 기도합니다. 흔들리지 않는 믿음과 두려움에서 </a:t>
            </a:r>
            <a:r>
              <a:rPr lang="ko-KR" altLang="en-US" sz="1100" kern="100" dirty="0" err="1">
                <a:solidFill>
                  <a:schemeClr val="bg1"/>
                </a:solidFill>
                <a:latin typeface="맑은 고딕"/>
                <a:ea typeface="맑은 고딕"/>
                <a:cs typeface="Times New Roman (Body CS)"/>
              </a:rPr>
              <a:t>자유케</a:t>
            </a:r>
            <a:r>
              <a:rPr lang="ko-KR" altLang="en-US" sz="1100" kern="100" dirty="0">
                <a:solidFill>
                  <a:schemeClr val="bg1"/>
                </a:solidFill>
                <a:latin typeface="맑은 고딕"/>
                <a:ea typeface="맑은 고딕"/>
                <a:cs typeface="Times New Roman (Body CS)"/>
              </a:rPr>
              <a:t> 하시고, 용기와 평화를 주시기를 기도합니다.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3162" y="2334797"/>
            <a:ext cx="5821376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ea typeface="+mn-lt"/>
                <a:cs typeface="+mn-lt"/>
              </a:rPr>
              <a:t>나중에 정착민과 마을 주민들이 서로 돌을 던지자 이스라엘 군이 개입했습니다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그 후엔 총격이 보고되었습니다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5</a:t>
            </a:r>
            <a:r>
              <a:rPr lang="ko-KR" altLang="en-US" sz="1100" dirty="0">
                <a:ea typeface="+mn-lt"/>
                <a:cs typeface="+mn-lt"/>
              </a:rPr>
              <a:t>명의 이스라엘인이 체포되었습니다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기독교인들이 공유한 사진에는 마을 근처에서 불이 났고</a:t>
            </a:r>
            <a:r>
              <a:rPr lang="en-US" altLang="ko-KR" sz="1100" dirty="0">
                <a:ea typeface="+mn-lt"/>
                <a:cs typeface="+mn-lt"/>
              </a:rPr>
              <a:t>,</a:t>
            </a:r>
            <a:r>
              <a:rPr lang="ko-KR" altLang="en-US" sz="1100" dirty="0">
                <a:ea typeface="+mn-lt"/>
                <a:cs typeface="+mn-lt"/>
              </a:rPr>
              <a:t> 적어도 한 대의 차량이 불타고 있는 것을 볼 수 </a:t>
            </a:r>
            <a:r>
              <a:rPr lang="ko-KR" sz="1100" dirty="0">
                <a:ea typeface="+mn-lt"/>
                <a:cs typeface="+mn-lt"/>
              </a:rPr>
              <a:t>있습니다.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하마스</a:t>
            </a:r>
            <a:r>
              <a:rPr lang="en-US" altLang="ko-KR" sz="1100" dirty="0">
                <a:ea typeface="+mn-lt"/>
                <a:cs typeface="+mn-lt"/>
              </a:rPr>
              <a:t>-</a:t>
            </a:r>
            <a:r>
              <a:rPr lang="ko-KR" altLang="en-US" sz="1100" dirty="0">
                <a:ea typeface="+mn-lt"/>
                <a:cs typeface="+mn-lt"/>
              </a:rPr>
              <a:t>이스라엘 전쟁이 시작된 이후 올해 서안지구에서 이스라엘 정착민의 공격 건수는 월 평균 </a:t>
            </a:r>
            <a:r>
              <a:rPr lang="en-US" altLang="ko-KR" sz="1100" dirty="0">
                <a:ea typeface="+mn-lt"/>
                <a:cs typeface="+mn-lt"/>
              </a:rPr>
              <a:t>100</a:t>
            </a:r>
            <a:r>
              <a:rPr lang="ko-KR" altLang="en-US" sz="1100" dirty="0">
                <a:ea typeface="+mn-lt"/>
                <a:cs typeface="+mn-lt"/>
              </a:rPr>
              <a:t>건 이상으로 증가했습니다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r>
              <a:rPr lang="ko-KR" altLang="en-US" sz="1100" dirty="0" err="1">
                <a:ea typeface="+mn-lt"/>
                <a:cs typeface="+mn-lt"/>
              </a:rPr>
              <a:t>테이베의</a:t>
            </a:r>
            <a:r>
              <a:rPr lang="ko-KR" altLang="en-US" sz="1100" dirty="0">
                <a:ea typeface="+mn-lt"/>
                <a:cs typeface="+mn-lt"/>
              </a:rPr>
              <a:t> 한 기독교인은 </a:t>
            </a:r>
            <a:r>
              <a:rPr lang="en-US" altLang="ko-KR" sz="1100" dirty="0">
                <a:ea typeface="+mn-lt"/>
                <a:cs typeface="+mn-lt"/>
              </a:rPr>
              <a:t>"</a:t>
            </a:r>
            <a:r>
              <a:rPr lang="ko-KR" altLang="en-US" sz="1100" dirty="0">
                <a:ea typeface="+mn-lt"/>
                <a:cs typeface="+mn-lt"/>
              </a:rPr>
              <a:t>어제 저녁</a:t>
            </a:r>
            <a:r>
              <a:rPr 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정착민들이 </a:t>
            </a:r>
            <a:r>
              <a:rPr lang="ko-KR" altLang="en-US" sz="1100" dirty="0" err="1">
                <a:ea typeface="+mn-lt"/>
                <a:cs typeface="+mn-lt"/>
              </a:rPr>
              <a:t>테이베</a:t>
            </a:r>
            <a:r>
              <a:rPr lang="ko-KR" altLang="en-US" sz="1100" dirty="0">
                <a:ea typeface="+mn-lt"/>
                <a:cs typeface="+mn-lt"/>
              </a:rPr>
              <a:t> 마을의 동쪽 입구에 있는 </a:t>
            </a:r>
            <a:r>
              <a:rPr lang="ko-KR" altLang="en-US" sz="1100" dirty="0" err="1">
                <a:ea typeface="+mn-lt"/>
                <a:cs typeface="+mn-lt"/>
              </a:rPr>
              <a:t>카르멜로</a:t>
            </a:r>
            <a:r>
              <a:rPr lang="ko-KR" altLang="en-US" sz="1100" dirty="0">
                <a:ea typeface="+mn-lt"/>
                <a:cs typeface="+mn-lt"/>
              </a:rPr>
              <a:t> 로터리 지역의 주택을 공격했습니다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2</a:t>
            </a:r>
            <a:r>
              <a:rPr lang="ko-KR" altLang="en-US" sz="1100" dirty="0">
                <a:ea typeface="+mn-lt"/>
                <a:cs typeface="+mn-lt"/>
              </a:rPr>
              <a:t>년 넘게 올리브 나무를 파괴하고 농작물용 물탱크를 훔치는 등 정착민들의 공격이 계속되고 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r>
              <a:rPr lang="ko-KR" altLang="en-US" sz="1100" dirty="0">
                <a:ea typeface="+mn-lt"/>
                <a:cs typeface="+mn-lt"/>
              </a:rPr>
              <a:t> 요즘 그들은 타이베의 땅 전체와 집들 사이에서 소를 방목하고 </a:t>
            </a:r>
            <a:r>
              <a:rPr lang="ko-KR" sz="1100" dirty="0">
                <a:ea typeface="+mn-lt"/>
                <a:cs typeface="+mn-lt"/>
              </a:rPr>
              <a:t>있습니다. 이틀</a:t>
            </a:r>
            <a:r>
              <a:rPr lang="ko-KR" altLang="en-US" sz="1100" dirty="0">
                <a:ea typeface="+mn-lt"/>
                <a:cs typeface="+mn-lt"/>
              </a:rPr>
              <a:t> 전에는 마을 동쪽에 신축 중인 집에서 기독교인 한 명을 쫓아냈어요</a:t>
            </a:r>
            <a:r>
              <a:rPr lang="en-US" altLang="ko-KR" sz="1100" dirty="0">
                <a:ea typeface="+mn-lt"/>
                <a:cs typeface="+mn-lt"/>
              </a:rPr>
              <a:t>."</a:t>
            </a:r>
            <a:endParaRPr lang="ko-KR" altLang="en-US" dirty="0"/>
          </a:p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이 남자는 이 정착민들이 이스라엘 군대의 보호를 받고 </a:t>
            </a:r>
            <a:r>
              <a:rPr lang="ko-KR" sz="1100" dirty="0">
                <a:ea typeface="+mn-lt"/>
                <a:cs typeface="+mn-lt"/>
              </a:rPr>
              <a:t>있다고 </a:t>
            </a:r>
            <a:r>
              <a:rPr lang="ko-KR" altLang="en-US" sz="1100" dirty="0">
                <a:ea typeface="+mn-lt"/>
                <a:cs typeface="+mn-lt"/>
              </a:rPr>
              <a:t>말합니다</a:t>
            </a:r>
            <a:r>
              <a:rPr 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한 달 전 이스라엘군은 </a:t>
            </a:r>
            <a:r>
              <a:rPr lang="en-US" altLang="ko-KR" sz="1100" dirty="0">
                <a:ea typeface="+mn-lt"/>
                <a:cs typeface="+mn-lt"/>
              </a:rPr>
              <a:t>"</a:t>
            </a:r>
            <a:r>
              <a:rPr lang="ko-KR" altLang="en-US" sz="1100" dirty="0">
                <a:ea typeface="+mn-lt"/>
                <a:cs typeface="+mn-lt"/>
              </a:rPr>
              <a:t>자정이 넘어서 </a:t>
            </a:r>
            <a:r>
              <a:rPr lang="ko-KR" altLang="en-US" sz="1100" dirty="0" err="1">
                <a:ea typeface="+mn-lt"/>
                <a:cs typeface="+mn-lt"/>
              </a:rPr>
              <a:t>테이베</a:t>
            </a:r>
            <a:r>
              <a:rPr lang="ko-KR" altLang="en-US" sz="1100" dirty="0">
                <a:ea typeface="+mn-lt"/>
                <a:cs typeface="+mn-lt"/>
              </a:rPr>
              <a:t> 마을의 집 문을 부수고 습격하여 어린이와 소녀들의 마음에 공포와 공황을 심어주었습니다</a:t>
            </a:r>
            <a:r>
              <a:rPr lang="ko-KR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그럴 이유가 없습니다</a:t>
            </a:r>
            <a:r>
              <a:rPr lang="en-US" altLang="ko-KR" sz="1100" dirty="0">
                <a:ea typeface="+mn-lt"/>
                <a:cs typeface="+mn-lt"/>
              </a:rPr>
              <a:t>."</a:t>
            </a:r>
            <a:endParaRPr lang="ko-KR" altLang="en-US" dirty="0"/>
          </a:p>
          <a:p>
            <a:pPr algn="just"/>
            <a:r>
              <a:rPr lang="en-US" sz="1100" dirty="0" err="1">
                <a:ea typeface="+mn-lt"/>
                <a:cs typeface="+mn-lt"/>
              </a:rPr>
              <a:t>그는</a:t>
            </a:r>
            <a:r>
              <a:rPr lang="en-US" sz="1100" dirty="0">
                <a:ea typeface="+mn-lt"/>
                <a:cs typeface="+mn-lt"/>
              </a:rPr>
              <a:t> “</a:t>
            </a:r>
            <a:r>
              <a:rPr lang="en-US" sz="1100" dirty="0" err="1">
                <a:ea typeface="+mn-lt"/>
                <a:cs typeface="+mn-lt"/>
              </a:rPr>
              <a:t>요즘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우리는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정착민들의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방화와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만행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en-US" sz="1100" dirty="0" err="1">
                <a:ea typeface="+mn-lt"/>
                <a:cs typeface="+mn-lt"/>
              </a:rPr>
              <a:t>잔인함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속에서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살고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있다”고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결론을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내립니다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/>
          </a:p>
          <a:p>
            <a:pPr algn="just"/>
            <a:r>
              <a:rPr lang="en-US" sz="1100" dirty="0" err="1">
                <a:ea typeface="+mn-lt"/>
                <a:cs typeface="+mn-lt"/>
              </a:rPr>
              <a:t>정착민들의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폭력에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맞서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두려움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속에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살고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수천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명의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기독교인들을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포함하여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서안지구에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살고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사람들을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위해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기도해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주세요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주님께서</a:t>
            </a:r>
            <a:r>
              <a:rPr lang="en-US" sz="1100" dirty="0">
                <a:ea typeface="+mn-lt"/>
                <a:cs typeface="+mn-lt"/>
              </a:rPr>
              <a:t> 현 </a:t>
            </a:r>
            <a:r>
              <a:rPr lang="en-US" sz="1100" dirty="0" err="1">
                <a:ea typeface="+mn-lt"/>
                <a:cs typeface="+mn-lt"/>
              </a:rPr>
              <a:t>상황에서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어떻게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살아야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할지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지혜와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힘을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주시도록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기도해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주세요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4" name="그림 3" descr="야외, 육상 차량, 차량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2DBAE2C-A9FD-07ED-2B4A-58EE2FD8A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8168" y="4034014"/>
            <a:ext cx="3146776" cy="236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49316-85D3-0066-F764-F3FF25006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24E2FD4-0C4C-E4EB-0463-75A6F24BAAA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5F635A-AEFC-E4B8-6574-373C11427513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353D0D0-94FD-2FED-F406-580EF86798F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CC4F3B7-F823-00B7-A793-B539F867BA8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2DE613B-5B25-6AD6-EF68-295585CF00A9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00701A5-74B0-B257-1D8F-CAD7066B206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2C8A0AB-B499-F63F-A408-B4EC09135BE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70C6DB7-0B7B-946D-666D-24247D2DDB46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,Sans-Serif"/>
              <a:buChar char="•"/>
            </a:pPr>
            <a:r>
              <a:rPr lang="en-US" altLang="ko-KR" dirty="0">
                <a:solidFill>
                  <a:srgbClr val="0070C0"/>
                </a:solidFill>
                <a:ea typeface="맑은 고딕"/>
              </a:rPr>
              <a:t>#시리아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sz="1100" dirty="0">
                <a:latin typeface="Malgun Gothic"/>
                <a:ea typeface="Malgun Gothic"/>
              </a:rPr>
              <a:t>세인트 </a:t>
            </a:r>
            <a:r>
              <a:rPr lang="ko-KR" sz="1100" dirty="0" err="1">
                <a:latin typeface="Malgun Gothic"/>
                <a:ea typeface="Malgun Gothic"/>
              </a:rPr>
              <a:t>엘리아스</a:t>
            </a:r>
            <a:r>
              <a:rPr lang="ko-KR" sz="1100" dirty="0">
                <a:latin typeface="Malgun Gothic"/>
                <a:ea typeface="Malgun Gothic"/>
              </a:rPr>
              <a:t> 교회 순교자 9명의 감동적인 장례식</a:t>
            </a:r>
            <a:endParaRPr lang="en-US" altLang="ko-KR" sz="1100" dirty="0">
              <a:latin typeface="Malgun Gothic"/>
              <a:ea typeface="Malgun Gothic"/>
            </a:endParaRPr>
          </a:p>
          <a:p>
            <a:endParaRPr lang="en-US" altLang="ko-KR" sz="1800" dirty="0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04614A-2C49-F782-082E-27CF99034E94}"/>
              </a:ext>
            </a:extLst>
          </p:cNvPr>
          <p:cNvSpPr txBox="1"/>
          <p:nvPr/>
        </p:nvSpPr>
        <p:spPr>
          <a:xfrm>
            <a:off x="1210620" y="1710907"/>
            <a:ext cx="5823918" cy="9387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6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월 </a:t>
            </a:r>
            <a:r>
              <a:rPr lang="en-US" alt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24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일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화요일</a:t>
            </a:r>
            <a:r>
              <a:rPr lang="en-US" alt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세인트 </a:t>
            </a:r>
            <a:r>
              <a:rPr lang="ko-KR" sz="1100" b="1" kern="10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엘리아스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교회에 더 이상 사람이 들어가지 못했습니다</a:t>
            </a:r>
            <a:r>
              <a:rPr 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테러가 발생한 지 이틀 후</a:t>
            </a:r>
            <a:r>
              <a:rPr 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테러로 목숨을 잃은 9명의 관이 수백 명의 가족과 친구들에게 둘러싸여 있습니다</a:t>
            </a:r>
            <a:r>
              <a:rPr lang="en-US" alt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.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다마스쿠스 </a:t>
            </a:r>
            <a:r>
              <a:rPr lang="ko-KR" sz="1100" b="1" kern="10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카사에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있는 </a:t>
            </a:r>
            <a:r>
              <a:rPr lang="ko-KR" sz="1100" b="1" kern="10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홀리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크로스 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교회에서도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장례식이 진행되었습니다. 그 후 테러 공격의 현장이었던 교회에서</a:t>
            </a:r>
            <a:r>
              <a:rPr lang="ko-KR" altLang="en-US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추도</a:t>
            </a:r>
            <a:r>
              <a:rPr 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예배가 이어졌습니다</a:t>
            </a:r>
            <a:r>
              <a:rPr lang="en-US" altLang="ko-KR" sz="1100" b="1" kern="100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.</a:t>
            </a:r>
            <a:endParaRPr lang="ko-KR" altLang="en-US" sz="1100" b="1" kern="100" dirty="0">
              <a:solidFill>
                <a:srgbClr val="0070C0"/>
              </a:solidFill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endParaRPr lang="en-US" altLang="ko-KR" sz="1100" b="1" kern="100" dirty="0">
              <a:solidFill>
                <a:srgbClr val="0070C0"/>
              </a:solidFill>
              <a:ea typeface="+mn-lt"/>
              <a:cs typeface="+mn-lt"/>
            </a:endParaRPr>
          </a:p>
        </p:txBody>
      </p:sp>
      <p:pic>
        <p:nvPicPr>
          <p:cNvPr id="16" name="그림 15" descr="의류, 인간의 얼굴, 사람, 여성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B886E6-7FF6-C6F7-AECA-A911966ED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740" y="3094473"/>
            <a:ext cx="4121814" cy="263949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52F8604-65E3-843C-AF8A-A0520FF3E15F}"/>
              </a:ext>
            </a:extLst>
          </p:cNvPr>
          <p:cNvSpPr txBox="1"/>
          <p:nvPr/>
        </p:nvSpPr>
        <p:spPr>
          <a:xfrm>
            <a:off x="1215280" y="2527991"/>
            <a:ext cx="581021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a typeface="+mn-lt"/>
                <a:cs typeface="+mn-lt"/>
              </a:rPr>
              <a:t>6월22일 자살 폭탄 테러범이 교회당으로 뛰어들어 신도들을 향해 총격을 가하면서 최소 </a:t>
            </a:r>
            <a:r>
              <a:rPr lang="en-US" altLang="ko-KR" sz="1100" kern="100" dirty="0">
                <a:ea typeface="+mn-lt"/>
                <a:cs typeface="+mn-lt"/>
              </a:rPr>
              <a:t>22</a:t>
            </a:r>
            <a:r>
              <a:rPr lang="ko-KR" altLang="en-US" sz="1100" kern="100" dirty="0">
                <a:ea typeface="+mn-lt"/>
                <a:cs typeface="+mn-lt"/>
              </a:rPr>
              <a:t>명의 기독교인이 사망했습니다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그가 착용하고 있던 폭탄 벨트를 터뜨리기까지는 불과 </a:t>
            </a:r>
            <a:r>
              <a:rPr lang="en-US" altLang="ko-KR" sz="1100" kern="100" dirty="0">
                <a:ea typeface="+mn-lt"/>
                <a:cs typeface="+mn-lt"/>
              </a:rPr>
              <a:t>30</a:t>
            </a:r>
            <a:r>
              <a:rPr lang="ko-KR" altLang="en-US" sz="1100" kern="100" dirty="0">
                <a:ea typeface="+mn-lt"/>
                <a:cs typeface="+mn-lt"/>
              </a:rPr>
              <a:t>초밖에 걸리지 않았습니다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짧은 시간 동안 많은 사람이 죽고 더 많은 부상자가 발생했습니다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총 </a:t>
            </a:r>
            <a:r>
              <a:rPr lang="en-US" altLang="ko-KR" sz="1100" kern="100" dirty="0">
                <a:ea typeface="+mn-lt"/>
                <a:cs typeface="+mn-lt"/>
              </a:rPr>
              <a:t>63</a:t>
            </a:r>
            <a:r>
              <a:rPr lang="ko-KR" altLang="en-US" sz="1100" kern="100" dirty="0">
                <a:ea typeface="+mn-lt"/>
                <a:cs typeface="+mn-lt"/>
              </a:rPr>
              <a:t>명의 기독교인이 부상을 입었고</a:t>
            </a:r>
            <a:r>
              <a:rPr 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그중 </a:t>
            </a:r>
            <a:r>
              <a:rPr lang="en-US" altLang="ko-KR" sz="1100" kern="100" dirty="0">
                <a:ea typeface="+mn-lt"/>
                <a:cs typeface="+mn-lt"/>
              </a:rPr>
              <a:t>13</a:t>
            </a:r>
            <a:r>
              <a:rPr lang="ko-KR" altLang="en-US" sz="1100" kern="100" dirty="0">
                <a:ea typeface="+mn-lt"/>
                <a:cs typeface="+mn-lt"/>
              </a:rPr>
              <a:t>명은 위독한 상태로 병원에 입원했습니다</a:t>
            </a:r>
            <a:r>
              <a:rPr lang="ko-KR" sz="1100" kern="100" dirty="0">
                <a:ea typeface="+mn-lt"/>
                <a:cs typeface="+mn-lt"/>
              </a:rPr>
              <a:t>.</a:t>
            </a:r>
            <a:endParaRPr lang="en-US" altLang="ko-KR" sz="1100" kern="100" dirty="0">
              <a:ea typeface="+mn-lt"/>
              <a:cs typeface="+mn-lt"/>
            </a:endParaRPr>
          </a:p>
          <a:p>
            <a:pPr algn="just"/>
            <a:r>
              <a:rPr lang="ko-KR" altLang="en-US" sz="1100" kern="100" dirty="0">
                <a:ea typeface="+mn-lt"/>
                <a:cs typeface="+mn-lt"/>
              </a:rPr>
              <a:t>사망자 중 </a:t>
            </a:r>
            <a:r>
              <a:rPr lang="en-US" altLang="ko-KR" sz="1100" kern="100" dirty="0">
                <a:ea typeface="+mn-lt"/>
                <a:cs typeface="+mn-lt"/>
              </a:rPr>
              <a:t>9</a:t>
            </a:r>
            <a:r>
              <a:rPr lang="ko-KR" altLang="en-US" sz="1100" kern="100" dirty="0">
                <a:ea typeface="+mn-lt"/>
                <a:cs typeface="+mn-lt"/>
              </a:rPr>
              <a:t>명은 이 교회 출신이고 나머지는 다른 마을이나 지역에서 온 사람들입니다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sz="1100" kern="100" dirty="0">
                <a:ea typeface="+mn-lt"/>
                <a:cs typeface="+mn-lt"/>
              </a:rPr>
              <a:t> 그들은 </a:t>
            </a:r>
            <a:r>
              <a:rPr lang="ko-KR" altLang="en-US" sz="1100" kern="100" dirty="0">
                <a:ea typeface="+mn-lt"/>
                <a:cs typeface="+mn-lt"/>
              </a:rPr>
              <a:t>그곳에 묻혔고 고향에 있는 교회에서 장례식을 치렀습니다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>
              <a:buFont typeface="Arial"/>
              <a:buChar char="•"/>
            </a:pPr>
            <a:endParaRPr lang="ko-KR" altLang="en-US"/>
          </a:p>
          <a:p>
            <a:pPr algn="just"/>
            <a:r>
              <a:rPr lang="ko-KR" altLang="en-US" sz="1100" kern="100" dirty="0">
                <a:ea typeface="+mn-lt"/>
                <a:cs typeface="+mn-lt"/>
              </a:rPr>
              <a:t>세인트 </a:t>
            </a:r>
            <a:r>
              <a:rPr lang="ko-KR" altLang="en-US" sz="1100" kern="100" dirty="0" err="1">
                <a:ea typeface="+mn-lt"/>
                <a:cs typeface="+mn-lt"/>
              </a:rPr>
              <a:t>엘리아스</a:t>
            </a:r>
            <a:r>
              <a:rPr lang="ko-KR" altLang="en-US" sz="1100" kern="100" dirty="0">
                <a:ea typeface="+mn-lt"/>
                <a:cs typeface="+mn-lt"/>
              </a:rPr>
              <a:t> 교회는 그 이후로 청소가 완료되었습니다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부서진 벤치를 치웠고 아직 서 있던 벤치도 철거했습니다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그러나 여전히 벽에 구멍이 있고</a:t>
            </a:r>
            <a:r>
              <a:rPr lang="en-US" altLang="ko-KR" sz="1100" kern="100" dirty="0">
                <a:ea typeface="+mn-lt"/>
                <a:cs typeface="+mn-lt"/>
              </a:rPr>
              <a:t>,</a:t>
            </a:r>
            <a:r>
              <a:rPr lang="ko-KR" altLang="en-US" sz="1100" kern="100" dirty="0">
                <a:ea typeface="+mn-lt"/>
                <a:cs typeface="+mn-lt"/>
              </a:rPr>
              <a:t> 아이콘에 구멍이 있고</a:t>
            </a:r>
            <a:r>
              <a:rPr lang="en-US" altLang="ko-KR" sz="1100" kern="100" dirty="0">
                <a:ea typeface="+mn-lt"/>
                <a:cs typeface="+mn-lt"/>
              </a:rPr>
              <a:t>,</a:t>
            </a:r>
            <a:r>
              <a:rPr lang="ko-KR" altLang="en-US" sz="1100" kern="100" dirty="0">
                <a:ea typeface="+mn-lt"/>
                <a:cs typeface="+mn-lt"/>
              </a:rPr>
              <a:t> 천장의 일부가 부서지고</a:t>
            </a:r>
            <a:r>
              <a:rPr lang="en-US" altLang="ko-KR" sz="1100" kern="100" dirty="0">
                <a:ea typeface="+mn-lt"/>
                <a:cs typeface="+mn-lt"/>
              </a:rPr>
              <a:t>,</a:t>
            </a:r>
            <a:r>
              <a:rPr lang="ko-KR" altLang="en-US" sz="1100" kern="100" dirty="0">
                <a:ea typeface="+mn-lt"/>
                <a:cs typeface="+mn-lt"/>
              </a:rPr>
              <a:t> 바닥이 움푹 파여 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r>
              <a:rPr lang="ko-KR" altLang="en-US" sz="1100" kern="100" dirty="0">
                <a:ea typeface="+mn-lt"/>
                <a:cs typeface="+mn-lt"/>
              </a:rPr>
              <a:t>수백 명의 사람들이 매장되기 전에 사랑하는 사람들과 함께 교회에서 이 마지막 순간을 </a:t>
            </a:r>
            <a:r>
              <a:rPr lang="ko-KR" sz="1100" kern="100" dirty="0">
                <a:ea typeface="+mn-lt"/>
                <a:cs typeface="+mn-lt"/>
              </a:rPr>
              <a:t>위해 </a:t>
            </a:r>
            <a:r>
              <a:rPr lang="ko-KR" altLang="en-US" sz="1100" kern="100" dirty="0">
                <a:ea typeface="+mn-lt"/>
                <a:cs typeface="+mn-lt"/>
              </a:rPr>
              <a:t>왔습니다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참석한 모든 이들에게 위로의 말을 전합니다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altLang="en-US" sz="1100" kern="100" dirty="0">
                <a:ea typeface="+mn-lt"/>
                <a:cs typeface="+mn-lt"/>
              </a:rPr>
              <a:t> 일부는 충격으로 절망적인 표정을 짓고 </a:t>
            </a:r>
            <a:r>
              <a:rPr lang="ko-KR" sz="1100" kern="100" dirty="0">
                <a:ea typeface="+mn-lt"/>
                <a:cs typeface="+mn-lt"/>
              </a:rPr>
              <a:t>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r>
              <a:rPr lang="ko-KR" sz="1100" kern="100" dirty="0">
                <a:ea typeface="+mn-lt"/>
                <a:cs typeface="+mn-lt"/>
              </a:rPr>
              <a:t> 몇몇 사람들의 얼굴에는 눈물이 흐르고 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endParaRPr lang="en-US" altLang="ko-KR" sz="1100" kern="100" dirty="0">
              <a:ea typeface="+mn-lt"/>
              <a:cs typeface="+mn-lt"/>
            </a:endParaRPr>
          </a:p>
          <a:p>
            <a:pPr algn="just"/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이번 공격으로 인해 시리아의 기독교인들이 흔들리지 않고 신앙을 굳게 지킬 수 있도록 기도합시다</a:t>
            </a:r>
            <a:r>
              <a:rPr lang="en-US" altLang="ko-KR" sz="1100" kern="100" dirty="0">
                <a:latin typeface="Malgun Gothic"/>
                <a:ea typeface="Malgun Gothic"/>
                <a:cs typeface="+mn-lt"/>
              </a:rPr>
              <a:t>.</a:t>
            </a:r>
            <a:r>
              <a:rPr lang="ko-KR" altLang="en-US" sz="1100" kern="100" dirty="0">
                <a:latin typeface="Malgun Gothic"/>
                <a:ea typeface="Malgun Gothic"/>
                <a:cs typeface="+mn-lt"/>
              </a:rPr>
              <a:t> 총대주교의 말처럼 기독교인들이 굳건함을 통해 모든 두려움과 협박을 거부할 수 있도록 기도해 주세요</a:t>
            </a:r>
            <a:r>
              <a:rPr lang="en-US" altLang="ko-KR" sz="1100" kern="100" dirty="0">
                <a:latin typeface="Malgun Gothic"/>
                <a:ea typeface="Malgun Gothic"/>
                <a:cs typeface="+mn-lt"/>
              </a:rPr>
              <a:t>.</a:t>
            </a:r>
            <a:endParaRPr lang="en-US" sz="1100" kern="100" dirty="0">
              <a:latin typeface="Malgun Gothic"/>
              <a:ea typeface="Malgun Gothic"/>
              <a:cs typeface="+mn-lt"/>
            </a:endParaRPr>
          </a:p>
          <a:p>
            <a:pPr marL="171450" indent="-171450" algn="just">
              <a:buFont typeface="Arial,Sans-Serif"/>
              <a:buChar char="•"/>
            </a:pPr>
            <a:endParaRPr lang="en-US" altLang="ko-KR" sz="1100" kern="100" dirty="0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C22B8-7675-777A-7DDC-DE9FFB18326F}"/>
              </a:ext>
            </a:extLst>
          </p:cNvPr>
          <p:cNvSpPr txBox="1"/>
          <p:nvPr/>
        </p:nvSpPr>
        <p:spPr>
          <a:xfrm>
            <a:off x="7280795" y="1717881"/>
            <a:ext cx="4120815" cy="1277273"/>
          </a:xfrm>
          <a:prstGeom prst="rect">
            <a:avLst/>
          </a:prstGeom>
          <a:solidFill>
            <a:srgbClr val="0070C0"/>
          </a:solidFill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사랑하는 가족, 아들, 아버지, 어머니, 남편, 딸을 잃고 슬퍼하는 사람들을 위해 기도합니다.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하나님께서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위로해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주시고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주변에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이들을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도울 수 있는 선한 사마리아인과 같은 이웃들을 준비시켜 주시기를 기도합니다. 트라우마를 겪은 사람들에게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다가가 따뜻한 사랑을 나눌 수 있는 용기 있는 신자들을 붙여 주시기를 원합니다.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또한 시리아 정부가 시리아의 모든 종교 단체를 보호하기 위해 진지한 조치를 취할 수 있도록 기도합니다.</a:t>
            </a:r>
            <a:endParaRPr lang="ko-KR" sz="1100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67502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#인도네시아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지역</a:t>
            </a:r>
            <a:r>
              <a:rPr lang="en-US" alt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주민들이</a:t>
            </a:r>
            <a:r>
              <a:rPr lang="en-US" alt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기독교</a:t>
            </a:r>
            <a:r>
              <a:rPr lang="en-US" alt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수련회로</a:t>
            </a:r>
            <a:r>
              <a:rPr lang="en-US" alt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사용된</a:t>
            </a:r>
            <a:r>
              <a:rPr lang="en-US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주택을</a:t>
            </a:r>
            <a:r>
              <a:rPr lang="en-US" alt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공격하다</a:t>
            </a:r>
            <a:endParaRPr lang="en-US" altLang="ko-KR" dirty="0">
              <a:solidFill>
                <a:srgbClr val="000000"/>
              </a:solidFill>
              <a:latin typeface="Malgun Gothic"/>
              <a:ea typeface="Malgun Gothic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049643" y="1629729"/>
            <a:ext cx="5804689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2025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6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27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금요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기도회가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끝난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서부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자바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 err="1">
                <a:solidFill>
                  <a:srgbClr val="222222"/>
                </a:solidFill>
                <a:ea typeface="+mn-lt"/>
                <a:cs typeface="+mn-lt"/>
              </a:rPr>
              <a:t>시다후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(</a:t>
            </a:r>
            <a:r>
              <a:rPr lang="ko-KR" sz="1200" dirty="0" err="1">
                <a:solidFill>
                  <a:srgbClr val="242424"/>
                </a:solidFill>
                <a:latin typeface="Malgun Gothic"/>
                <a:ea typeface="Malgun Gothic"/>
                <a:cs typeface="+mn-lt"/>
              </a:rPr>
              <a:t>Cidahu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)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 err="1">
                <a:solidFill>
                  <a:srgbClr val="222222"/>
                </a:solidFill>
                <a:ea typeface="+mn-lt"/>
                <a:cs typeface="+mn-lt"/>
              </a:rPr>
              <a:t>탕킬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(</a:t>
            </a:r>
            <a:r>
              <a:rPr lang="ko-KR" sz="1200" dirty="0" err="1">
                <a:solidFill>
                  <a:srgbClr val="242424"/>
                </a:solidFill>
                <a:latin typeface="Malgun Gothic"/>
                <a:ea typeface="Malgun Gothic"/>
                <a:cs typeface="+mn-lt"/>
              </a:rPr>
              <a:t>Tangkil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)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마을의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200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여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rgbClr val="222222"/>
                </a:solidFill>
                <a:ea typeface="+mn-lt"/>
                <a:cs typeface="+mn-lt"/>
              </a:rPr>
              <a:t>명의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지역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주민들이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한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 주택을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포위하고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공격했습니다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맑은 고딕"/>
                <a:ea typeface="맑은 고딕"/>
                <a:cs typeface="+mn-lt"/>
              </a:rPr>
              <a:t>이들은</a:t>
            </a:r>
            <a:r>
              <a:rPr lang="en-US" altLang="ko-KR" sz="1100" dirty="0">
                <a:solidFill>
                  <a:srgbClr val="222222"/>
                </a:solidFill>
                <a:latin typeface="맑은 고딕"/>
                <a:ea typeface="맑은 고딕"/>
                <a:cs typeface="+mn-lt"/>
              </a:rPr>
              <a:t> 이 </a:t>
            </a:r>
            <a:r>
              <a:rPr lang="en-US" altLang="ko-KR" sz="1100" dirty="0" err="1">
                <a:solidFill>
                  <a:srgbClr val="222222"/>
                </a:solidFill>
                <a:latin typeface="맑은 고딕"/>
                <a:ea typeface="맑은 고딕"/>
                <a:cs typeface="+mn-lt"/>
              </a:rPr>
              <a:t>집이</a:t>
            </a:r>
            <a:r>
              <a:rPr lang="en-US" altLang="ko-KR" sz="1100" dirty="0">
                <a:solidFill>
                  <a:srgbClr val="222222"/>
                </a:solidFill>
                <a:latin typeface="맑은 고딕"/>
                <a:ea typeface="맑은 고딕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지역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사회의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승인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없이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기독교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예배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장소로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자주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사용되고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있다고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100" dirty="0" err="1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주장하며</a:t>
            </a:r>
            <a:r>
              <a:rPr lang="en-US" altLang="ko-KR" sz="1100" dirty="0">
                <a:solidFill>
                  <a:srgbClr val="222222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예배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활동을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중단할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것을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요구했습니다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사건이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발생했을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당시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집에는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기독교인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학생들 65명과 지도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교사 15명이 수련회를 갖고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있었습니다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 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보안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요원은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학생들과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지도교사들을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차량과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함께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안전하게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대피시켰습니다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조치는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충돌과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추가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파괴를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방지하기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위해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취해진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조치였습니다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.</a:t>
            </a:r>
            <a:endParaRPr lang="en-US" dirty="0"/>
          </a:p>
          <a:p>
            <a:pPr algn="just"/>
            <a:endParaRPr lang="ko-KR" altLang="en-US" sz="1100" dirty="0">
              <a:solidFill>
                <a:srgbClr val="222222"/>
              </a:solidFill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지도교사 중 한명은 당시 상황을 이렇게 전했습니다. </a:t>
            </a:r>
            <a:endParaRPr lang="en-US" sz="1100" dirty="0">
              <a:solidFill>
                <a:srgbClr val="222222"/>
              </a:solidFill>
              <a:ea typeface="+mn-lt"/>
              <a:cs typeface="+mn-lt"/>
            </a:endParaRPr>
          </a:p>
          <a:p>
            <a:pPr algn="just"/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"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아이들의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방학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기간에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수련회를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개최하고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있었습니다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참가자의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대부분은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청소년과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어린이들이었습니다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그곳은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교회가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아닌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개인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주택이었고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,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주인은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저희의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지인이었습니다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게임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세션이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진행되는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동안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갑자기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대문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앞에서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소란스러운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소리가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들렸습니다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사람들이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대문을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두드리며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소리를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지르고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있었어요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그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순간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갑자기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돌이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던져져서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저희는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매우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놀랐습니다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그러자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사람들이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직접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와서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'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당장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이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집에서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떠나라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'고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말했어요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저희는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충격에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휩싸였어요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우리는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침착함을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유지하려고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노력했고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아이들을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진정시키려고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노력했습니다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우리는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차에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타기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위해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방을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나섰습니다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모든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일이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순식간에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 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일어났기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때문에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아이들은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옷이나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가방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,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기타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소지품을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챙길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시간이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없었습니다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우리는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아이들을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차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안으로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안내할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수밖에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없었습니다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게이트를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통해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차를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몰고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나가려던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순간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,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우리가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타고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있던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모든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차가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돌에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부딪히고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긁히고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파손되었습니다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우리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아이들에게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정말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충격적인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경험이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en-US" sz="1100" err="1">
                <a:solidFill>
                  <a:srgbClr val="222222"/>
                </a:solidFill>
                <a:ea typeface="+mn-lt"/>
                <a:cs typeface="+mn-lt"/>
              </a:rPr>
              <a:t>되었습니다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."</a:t>
            </a:r>
            <a:endParaRPr lang="en-US" dirty="0">
              <a:ea typeface="맑은 고딕"/>
            </a:endParaRPr>
          </a:p>
          <a:p>
            <a:pPr algn="just"/>
            <a:r>
              <a:rPr lang="ko-KR" sz="1100" err="1">
                <a:solidFill>
                  <a:srgbClr val="222222"/>
                </a:solidFill>
                <a:ea typeface="+mn-lt"/>
                <a:cs typeface="+mn-lt"/>
              </a:rPr>
              <a:t>시다후</a:t>
            </a:r>
            <a:r>
              <a:rPr 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경찰서장은 "</a:t>
            </a:r>
            <a:r>
              <a:rPr lang="ko-KR" altLang="en-US" sz="1100" err="1">
                <a:solidFill>
                  <a:srgbClr val="222222"/>
                </a:solidFill>
                <a:ea typeface="+mn-lt"/>
                <a:cs typeface="+mn-lt"/>
              </a:rPr>
              <a:t>탕킬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마을은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 100%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무슬림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주민으로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구성된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공동체로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,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rgbClr val="222222"/>
                </a:solidFill>
                <a:ea typeface="+mn-lt"/>
                <a:cs typeface="+mn-lt"/>
              </a:rPr>
              <a:t>비무슬림이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rgbClr val="222222"/>
                </a:solidFill>
                <a:ea typeface="+mn-lt"/>
                <a:cs typeface="+mn-lt"/>
              </a:rPr>
              <a:t>허가받지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않은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예배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활동은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쉽게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사회적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긴장으로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이어질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수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err="1">
                <a:solidFill>
                  <a:srgbClr val="222222"/>
                </a:solidFill>
                <a:ea typeface="+mn-lt"/>
                <a:cs typeface="+mn-lt"/>
              </a:rPr>
              <a:t>있다"고</a:t>
            </a:r>
            <a:r>
              <a:rPr lang="en-US" altLang="ko-KR" sz="1100" dirty="0">
                <a:solidFill>
                  <a:srgbClr val="222222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rgbClr val="222222"/>
                </a:solidFill>
                <a:ea typeface="+mn-lt"/>
                <a:cs typeface="+mn-lt"/>
              </a:rPr>
              <a:t>강조했습니다</a:t>
            </a:r>
            <a:r>
              <a:rPr lang="en-US" sz="1100" dirty="0">
                <a:solidFill>
                  <a:srgbClr val="222222"/>
                </a:solidFill>
                <a:ea typeface="+mn-lt"/>
                <a:cs typeface="+mn-lt"/>
              </a:rPr>
              <a:t>.</a:t>
            </a:r>
            <a:endParaRPr lang="en-US" dirty="0">
              <a:ea typeface="맑은 고딕"/>
            </a:endParaRPr>
          </a:p>
        </p:txBody>
      </p:sp>
      <p:pic>
        <p:nvPicPr>
          <p:cNvPr id="5" name="그림 4" descr="의류, 사람, 실내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3843" y="1630424"/>
            <a:ext cx="1705131" cy="28827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1053346" y="5207791"/>
            <a:ext cx="579973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수련회에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참석한 학생들과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집주인을 위해 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 정서적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영적 치유가 있게 하시고,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더 이상의 피해로부터 보호해주시고, 하나님께서 위로를 주시고 잃어버린 것을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회복시켜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주시도록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기도합니다. </a:t>
            </a:r>
            <a:endParaRPr lang="ko-KR" sz="1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경찰과 지역 사회 지도자를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포함한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지역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당국이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지혜와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공정성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정의에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대한 깊은 책임감을 갖도록 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 이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들이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차별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없이 평화를 지키고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민감한 문제를 정직하고 은혜롭게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처리할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수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있도록</a:t>
            </a:r>
            <a:r>
              <a:rPr lang="ko-KR" altLang="en-US" sz="1100" dirty="0">
                <a:solidFill>
                  <a:schemeClr val="bg1"/>
                </a:solidFill>
                <a:ea typeface="+mn-lt"/>
                <a:cs typeface="+mn-lt"/>
              </a:rPr>
              <a:t> 지혜를 주시기를 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sz="1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sz="1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4" name="그림 3" descr="사람들, 사람, 의류, 그룹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822C09-A7FF-9675-780C-2BE622112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306" y="4528608"/>
            <a:ext cx="3477309" cy="1898120"/>
          </a:xfrm>
          <a:prstGeom prst="rect">
            <a:avLst/>
          </a:prstGeom>
        </p:spPr>
      </p:pic>
      <p:pic>
        <p:nvPicPr>
          <p:cNvPr id="7" name="그림 6" descr="텍스트, 야외, 집, 식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9CED2D7-57B0-DCDA-ED23-B91E7BDF5F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8713" y="1506009"/>
            <a:ext cx="1767056" cy="300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C20D-EB22-1555-8D36-836850226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B506865A-C56F-3FCA-E1F0-BAE25E38DC4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2D926DC-6A38-90C6-0DE1-15087DC7861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BFAEC5D-D7F2-DE69-B7F6-75E79F528174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4BBBCCD-B581-F78C-565F-1CD460D0490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0B21F5B-D1C2-E64F-6951-59041AE736A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99FC214-5CDA-A04C-93E0-B18DCECF9AF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1E784F8-2127-6552-3DE9-6216CB11B3E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AA0E9F4C-334A-C68C-712C-B2E99C91855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F5370D1E-45DE-53B7-0111-E56059C2D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627900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9A828-0881-FA1A-E996-10C82EE059C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#인도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폭도들의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공격에 노출된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인도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기독교인들을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dirty="0" err="1">
                <a:solidFill>
                  <a:srgbClr val="0070C0"/>
                </a:solidFill>
                <a:ea typeface="+mn-lt"/>
                <a:cs typeface="+mn-lt"/>
              </a:rPr>
              <a:t>위한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긴급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기도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요청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7E3740-A1FE-C2DF-7B27-1E36A32EAD5E}"/>
              </a:ext>
            </a:extLst>
          </p:cNvPr>
          <p:cNvSpPr txBox="1"/>
          <p:nvPr/>
        </p:nvSpPr>
        <p:spPr>
          <a:xfrm>
            <a:off x="1213163" y="1625465"/>
            <a:ext cx="6837375" cy="17235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100" kern="100" dirty="0">
                <a:ea typeface="+mn-lt"/>
                <a:cs typeface="+mn-lt"/>
              </a:rPr>
              <a:t>2025</a:t>
            </a:r>
            <a:r>
              <a:rPr lang="ko-KR" altLang="en-US" sz="1100" kern="100" dirty="0">
                <a:ea typeface="+mn-lt"/>
                <a:cs typeface="+mn-lt"/>
              </a:rPr>
              <a:t>년</a:t>
            </a:r>
            <a:r>
              <a:rPr lang="en-US" sz="1100" kern="100" dirty="0">
                <a:ea typeface="+mn-lt"/>
                <a:cs typeface="+mn-lt"/>
              </a:rPr>
              <a:t> 6</a:t>
            </a:r>
            <a:r>
              <a:rPr lang="ko-KR" altLang="en-US" sz="1100" kern="100" dirty="0">
                <a:ea typeface="+mn-lt"/>
                <a:cs typeface="+mn-lt"/>
              </a:rPr>
              <a:t>월</a:t>
            </a:r>
            <a:r>
              <a:rPr lang="en-US" sz="1100" kern="100" dirty="0">
                <a:ea typeface="+mn-lt"/>
                <a:cs typeface="+mn-lt"/>
              </a:rPr>
              <a:t> 21</a:t>
            </a:r>
            <a:r>
              <a:rPr lang="ko-KR" altLang="en-US" sz="1100" kern="100" dirty="0">
                <a:ea typeface="+mn-lt"/>
                <a:cs typeface="+mn-lt"/>
              </a:rPr>
              <a:t>일</a:t>
            </a:r>
            <a:r>
              <a:rPr lang="en-US" sz="1100" kern="100" dirty="0">
                <a:ea typeface="+mn-lt"/>
                <a:cs typeface="+mn-lt"/>
              </a:rPr>
              <a:t>,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오디샤주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말칸기리</a:t>
            </a:r>
            <a:r>
              <a:rPr lang="ko-KR" altLang="en-US" sz="1100" kern="100" dirty="0">
                <a:ea typeface="+mn-lt"/>
                <a:cs typeface="+mn-lt"/>
              </a:rPr>
              <a:t>(</a:t>
            </a:r>
            <a:r>
              <a:rPr lang="ko-KR" sz="1100" kern="100" dirty="0" err="1">
                <a:ea typeface="+mn-lt"/>
                <a:cs typeface="+mn-lt"/>
              </a:rPr>
              <a:t>Malkangiri</a:t>
            </a:r>
            <a:r>
              <a:rPr lang="ko-KR" altLang="en-US" sz="1100" kern="100" dirty="0">
                <a:ea typeface="+mn-lt"/>
                <a:cs typeface="+mn-lt"/>
              </a:rPr>
              <a:t>)에서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약</a:t>
            </a:r>
            <a:r>
              <a:rPr lang="en-US" sz="1100" kern="100" dirty="0">
                <a:ea typeface="+mn-lt"/>
                <a:cs typeface="+mn-lt"/>
              </a:rPr>
              <a:t> 1500~2000</a:t>
            </a:r>
            <a:r>
              <a:rPr lang="ko-KR" altLang="en-US" sz="1100" kern="100" dirty="0">
                <a:ea typeface="+mn-lt"/>
                <a:cs typeface="+mn-lt"/>
              </a:rPr>
              <a:t>명의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en-US" altLang="ko-KR" sz="1100" kern="100" dirty="0" err="1">
                <a:ea typeface="+mn-lt"/>
                <a:cs typeface="+mn-lt"/>
              </a:rPr>
              <a:t>힌두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극단주의자들과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인근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마을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주민들이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부족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신앙을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버리고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받아들였다는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이유로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공동체를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공격했습니다</a:t>
            </a:r>
            <a:r>
              <a:rPr lang="en-US" altLang="ko-KR" sz="1100" kern="100" dirty="0">
                <a:ea typeface="+mn-lt"/>
                <a:cs typeface="+mn-lt"/>
              </a:rPr>
              <a:t>. </a:t>
            </a:r>
            <a:r>
              <a:rPr lang="ko-KR" altLang="en-US" sz="1100" kern="100" dirty="0">
                <a:ea typeface="+mn-lt"/>
                <a:cs typeface="+mn-lt"/>
              </a:rPr>
              <a:t>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공격으로</a:t>
            </a:r>
            <a:r>
              <a:rPr lang="en-US" altLang="ko-KR" sz="1100" kern="100" dirty="0">
                <a:ea typeface="+mn-lt"/>
                <a:cs typeface="+mn-lt"/>
              </a:rPr>
              <a:t> 30</a:t>
            </a:r>
            <a:r>
              <a:rPr lang="ko-KR" altLang="en-US" sz="1100" kern="100" dirty="0">
                <a:ea typeface="+mn-lt"/>
                <a:cs typeface="+mn-lt"/>
              </a:rPr>
              <a:t>명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이상의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기독교인이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부상을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입었고</a:t>
            </a:r>
            <a:r>
              <a:rPr lang="en-US" alt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그중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최소</a:t>
            </a:r>
            <a:r>
              <a:rPr lang="en-US" altLang="ko-KR" sz="1100" kern="100" dirty="0">
                <a:ea typeface="+mn-lt"/>
                <a:cs typeface="+mn-lt"/>
              </a:rPr>
              <a:t> 20</a:t>
            </a:r>
            <a:r>
              <a:rPr lang="ko-KR" altLang="en-US" sz="1100" kern="100" dirty="0">
                <a:ea typeface="+mn-lt"/>
                <a:cs typeface="+mn-lt"/>
              </a:rPr>
              <a:t>명이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중상을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입었습니다</a:t>
            </a:r>
            <a:r>
              <a:rPr lang="en-US" altLang="ko-KR" sz="1100" kern="1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endParaRPr lang="ko-KR" altLang="en-US"/>
          </a:p>
          <a:p>
            <a:pPr algn="just"/>
            <a:r>
              <a:rPr lang="ko-KR" altLang="en-US" sz="1100" kern="100" dirty="0">
                <a:ea typeface="+mn-lt"/>
                <a:cs typeface="+mn-lt"/>
              </a:rPr>
              <a:t>지역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목사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중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명이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사건을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경찰에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신고했고</a:t>
            </a:r>
            <a:r>
              <a:rPr lang="en-US" altLang="ko-KR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경찰은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중상을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입은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기독교인들을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지역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병원으로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이송했습니다</a:t>
            </a:r>
            <a:r>
              <a:rPr lang="en-US" sz="1100" kern="100" dirty="0">
                <a:ea typeface="+mn-lt"/>
                <a:cs typeface="+mn-lt"/>
              </a:rPr>
              <a:t>.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다른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신자들은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지역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교회로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피신했습니다</a:t>
            </a:r>
            <a:r>
              <a:rPr lang="en-US" sz="1100" kern="100" dirty="0">
                <a:ea typeface="+mn-lt"/>
                <a:cs typeface="+mn-lt"/>
              </a:rPr>
              <a:t>. </a:t>
            </a:r>
            <a:r>
              <a:rPr lang="ko-KR" altLang="en-US" sz="1100" kern="100" dirty="0">
                <a:ea typeface="+mn-lt"/>
                <a:cs typeface="+mn-lt"/>
              </a:rPr>
              <a:t>오픈도어</a:t>
            </a:r>
            <a:r>
              <a:rPr lang="en-US" altLang="ko-KR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지역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파트너인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프리야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 err="1">
                <a:ea typeface="+mn-lt"/>
                <a:cs typeface="+mn-lt"/>
              </a:rPr>
              <a:t>샤르마</a:t>
            </a:r>
            <a:r>
              <a:rPr lang="en-US" sz="1100" kern="100" dirty="0">
                <a:ea typeface="+mn-lt"/>
                <a:cs typeface="+mn-lt"/>
              </a:rPr>
              <a:t>*</a:t>
            </a:r>
            <a:r>
              <a:rPr lang="ko-KR" altLang="en-US" sz="1100" kern="100" dirty="0">
                <a:ea typeface="+mn-lt"/>
                <a:cs typeface="+mn-lt"/>
              </a:rPr>
              <a:t>는</a:t>
            </a:r>
            <a:r>
              <a:rPr lang="en-US" sz="1100" kern="100" dirty="0">
                <a:ea typeface="+mn-lt"/>
                <a:cs typeface="+mn-lt"/>
              </a:rPr>
              <a:t> “</a:t>
            </a:r>
            <a:r>
              <a:rPr lang="ko-KR" altLang="en-US" sz="1100" kern="100" dirty="0">
                <a:ea typeface="+mn-lt"/>
                <a:cs typeface="+mn-lt"/>
              </a:rPr>
              <a:t>우리는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피해를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입은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기독교인들에게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긴급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구호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및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의료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지원을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제공하고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있으며</a:t>
            </a:r>
            <a:r>
              <a:rPr lang="en-US" sz="1100" kern="100" dirty="0">
                <a:ea typeface="+mn-lt"/>
                <a:cs typeface="+mn-lt"/>
              </a:rPr>
              <a:t>, </a:t>
            </a:r>
            <a:r>
              <a:rPr lang="ko-KR" altLang="en-US" sz="1100" kern="100" dirty="0">
                <a:ea typeface="+mn-lt"/>
                <a:cs typeface="+mn-lt"/>
              </a:rPr>
              <a:t>이런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시기에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기도와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지원을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아끼지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않고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있습니다</a:t>
            </a:r>
            <a:r>
              <a:rPr lang="en-US" sz="1100" kern="100" dirty="0">
                <a:ea typeface="+mn-lt"/>
                <a:cs typeface="+mn-lt"/>
              </a:rPr>
              <a:t>.”</a:t>
            </a:r>
            <a:r>
              <a:rPr lang="ko-KR" altLang="en-US" sz="1100" kern="100" dirty="0" err="1">
                <a:ea typeface="+mn-lt"/>
                <a:cs typeface="+mn-lt"/>
              </a:rPr>
              <a:t>라고</a:t>
            </a:r>
            <a:r>
              <a:rPr lang="en-US" sz="1100" kern="100" dirty="0">
                <a:ea typeface="+mn-lt"/>
                <a:cs typeface="+mn-lt"/>
              </a:rPr>
              <a:t> </a:t>
            </a:r>
            <a:r>
              <a:rPr lang="ko-KR" altLang="en-US" sz="1100" kern="100" dirty="0">
                <a:ea typeface="+mn-lt"/>
                <a:cs typeface="+mn-lt"/>
              </a:rPr>
              <a:t>말했습니다</a:t>
            </a:r>
            <a:r>
              <a:rPr lang="en-US" sz="1100" kern="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sz="1100" kern="100" dirty="0">
              <a:ea typeface="+mn-lt"/>
              <a:cs typeface="+mn-lt"/>
            </a:endParaRPr>
          </a:p>
        </p:txBody>
      </p:sp>
      <p:pic>
        <p:nvPicPr>
          <p:cNvPr id="16" name="그림 15" descr="텍스트, 지도, 아틀라스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D465533-2E2F-9DE1-D54A-A862A7997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7031" y="1506706"/>
            <a:ext cx="3452197" cy="49498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032F4D9-33D6-6E1E-5652-A4EA9C67C81F}"/>
              </a:ext>
            </a:extLst>
          </p:cNvPr>
          <p:cNvSpPr txBox="1"/>
          <p:nvPr/>
        </p:nvSpPr>
        <p:spPr>
          <a:xfrm>
            <a:off x="1212361" y="5326055"/>
            <a:ext cx="6828098" cy="1124929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 algn="just">
              <a:buFont typeface="Arial"/>
              <a:buChar char="•"/>
            </a:pP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말칸기리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공격으로 부상을 입은 기독교인들이 육체적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정서적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영적으로 완전히 치유될 수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있도록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ko-KR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err="1">
                <a:solidFill>
                  <a:schemeClr val="bg1"/>
                </a:solidFill>
                <a:ea typeface="+mn-lt"/>
                <a:cs typeface="+mn-lt"/>
              </a:rPr>
              <a:t>오디샤와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 마디야 프라데시의 기독교인들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, 특히 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적대적인 환경에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살고 있는 기독교인들을 하나님이 보호해 주시기를 기도합니다. </a:t>
            </a:r>
            <a:endParaRPr lang="ko-KR" sz="1100" kern="100" dirty="0">
              <a:solidFill>
                <a:schemeClr val="bg1"/>
              </a:solidFill>
              <a:ea typeface="+mn-lt"/>
              <a:cs typeface="+mn-lt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sz="1100" kern="100" err="1">
                <a:solidFill>
                  <a:schemeClr val="bg1"/>
                </a:solidFill>
                <a:ea typeface="+mn-lt"/>
                <a:cs typeface="+mn-lt"/>
              </a:rPr>
              <a:t>오디샤와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마디야 프라데시의 현지 목회자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지도자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신자들이 담대하고</a:t>
            </a:r>
            <a:r>
              <a:rPr lang="en-US" altLang="ko-KR" sz="1100" kern="100" dirty="0">
                <a:solidFill>
                  <a:schemeClr val="bg1"/>
                </a:solidFill>
                <a:ea typeface="+mn-lt"/>
                <a:cs typeface="+mn-lt"/>
              </a:rPr>
              <a:t>,</a:t>
            </a:r>
            <a:r>
              <a:rPr lang="ko-KR" sz="1100" kern="100" dirty="0">
                <a:solidFill>
                  <a:schemeClr val="bg1"/>
                </a:solidFill>
                <a:ea typeface="+mn-lt"/>
                <a:cs typeface="+mn-lt"/>
              </a:rPr>
              <a:t> 성령의 인도하심에 따라 지혜롭게 잔학 행위에 대응할 </a:t>
            </a:r>
            <a:r>
              <a:rPr lang="ko-KR" sz="1100" kern="100">
                <a:solidFill>
                  <a:schemeClr val="bg1"/>
                </a:solidFill>
                <a:ea typeface="+mn-lt"/>
                <a:cs typeface="+mn-lt"/>
              </a:rPr>
              <a:t>수 있도록 </a:t>
            </a:r>
            <a:r>
              <a:rPr lang="ko-KR" altLang="en-US" sz="1100" kern="100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sz="1100" kern="100">
                <a:solidFill>
                  <a:schemeClr val="bg1"/>
                </a:solidFill>
                <a:ea typeface="+mn-lt"/>
                <a:cs typeface="+mn-lt"/>
              </a:rPr>
              <a:t>.</a:t>
            </a:r>
            <a:r>
              <a:rPr lang="ko-KR" altLang="en-US" sz="1100" kern="1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altLang="ko-KR" sz="1100" kern="100" dirty="0">
              <a:solidFill>
                <a:schemeClr val="bg1"/>
              </a:solidFill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290E31-2F41-ED88-6B99-B21DAE0AA469}"/>
              </a:ext>
            </a:extLst>
          </p:cNvPr>
          <p:cNvSpPr txBox="1"/>
          <p:nvPr/>
        </p:nvSpPr>
        <p:spPr>
          <a:xfrm>
            <a:off x="1213162" y="3143177"/>
            <a:ext cx="6828909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altLang="ko-KR" sz="1100" dirty="0">
              <a:ea typeface="+mn-lt"/>
              <a:cs typeface="+mn-lt"/>
            </a:endParaRPr>
          </a:p>
          <a:p>
            <a:pPr algn="just"/>
            <a:r>
              <a:rPr lang="en-US" altLang="ko-KR" sz="1100" dirty="0">
                <a:ea typeface="+mn-lt"/>
                <a:cs typeface="+mn-lt"/>
              </a:rPr>
              <a:t>2025</a:t>
            </a:r>
            <a:r>
              <a:rPr lang="ko-KR" altLang="en-US" sz="1100" dirty="0">
                <a:ea typeface="+mn-lt"/>
                <a:cs typeface="+mn-lt"/>
              </a:rPr>
              <a:t>년</a:t>
            </a:r>
            <a:r>
              <a:rPr lang="en-US" altLang="ko-KR" sz="1100" dirty="0">
                <a:ea typeface="+mn-lt"/>
                <a:cs typeface="+mn-lt"/>
              </a:rPr>
              <a:t> 5</a:t>
            </a:r>
            <a:r>
              <a:rPr lang="ko-KR" altLang="en-US" sz="1100" dirty="0">
                <a:ea typeface="+mn-lt"/>
                <a:cs typeface="+mn-lt"/>
              </a:rPr>
              <a:t>월</a:t>
            </a:r>
            <a:r>
              <a:rPr lang="en-US" altLang="ko-KR" sz="1100" dirty="0">
                <a:ea typeface="+mn-lt"/>
                <a:cs typeface="+mn-lt"/>
              </a:rPr>
              <a:t> 28</a:t>
            </a:r>
            <a:r>
              <a:rPr lang="ko-KR" altLang="en-US" sz="1100" dirty="0">
                <a:ea typeface="+mn-lt"/>
                <a:cs typeface="+mn-lt"/>
              </a:rPr>
              <a:t>일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 err="1">
                <a:ea typeface="+mn-lt"/>
                <a:cs typeface="+mn-lt"/>
              </a:rPr>
              <a:t>오디샤</a:t>
            </a:r>
            <a:r>
              <a:rPr lang="ko-KR" altLang="en-US" sz="1100" dirty="0">
                <a:ea typeface="+mn-lt"/>
                <a:cs typeface="+mn-lt"/>
              </a:rPr>
              <a:t>(</a:t>
            </a:r>
            <a:r>
              <a:rPr lang="ko-KR" sz="1500" dirty="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Odisha</a:t>
            </a:r>
            <a:r>
              <a:rPr lang="ko-KR" altLang="en-US" sz="1100" dirty="0">
                <a:ea typeface="+mn-lt"/>
                <a:cs typeface="+mn-lt"/>
              </a:rPr>
              <a:t>)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케온자르</a:t>
            </a:r>
            <a:r>
              <a:rPr lang="en-US" sz="1100" dirty="0">
                <a:ea typeface="+mn-lt"/>
                <a:cs typeface="+mn-lt"/>
              </a:rPr>
              <a:t>(</a:t>
            </a:r>
            <a:r>
              <a:rPr lang="en-US" sz="1500" dirty="0" err="1">
                <a:solidFill>
                  <a:srgbClr val="323130"/>
                </a:solidFill>
                <a:latin typeface="Segoe UI"/>
                <a:ea typeface="+mn-lt"/>
                <a:cs typeface="Segoe UI"/>
              </a:rPr>
              <a:t>Keonjhar</a:t>
            </a:r>
            <a:r>
              <a:rPr lang="en-US" sz="1100" dirty="0">
                <a:ea typeface="+mn-lt"/>
                <a:cs typeface="+mn-lt"/>
              </a:rPr>
              <a:t>)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지역에서</a:t>
            </a:r>
            <a:r>
              <a:rPr lang="en-US" altLang="ko-KR" sz="1100" dirty="0">
                <a:ea typeface="+mn-lt"/>
                <a:cs typeface="+mn-lt"/>
              </a:rPr>
              <a:t> 20</a:t>
            </a:r>
            <a:r>
              <a:rPr lang="ko-KR" altLang="en-US" sz="1100" dirty="0">
                <a:ea typeface="+mn-lt"/>
                <a:cs typeface="+mn-lt"/>
              </a:rPr>
              <a:t>명의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가정이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신앙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때문에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사회적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차별에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직면했습니다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마을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상점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주인들이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기독교인들에게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물건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판매나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식료품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제공을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거부하면서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필수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생필품이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부족해졌습니다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이는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특히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대부분이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일용직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근로자인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일상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생활에</a:t>
            </a:r>
            <a:r>
              <a:rPr lang="en-US" sz="1100" dirty="0">
                <a:ea typeface="+mn-lt"/>
                <a:cs typeface="+mn-lt"/>
              </a:rPr>
              <a:t> 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영향을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미치고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en-US" sz="1100" dirty="0" err="1">
                <a:ea typeface="+mn-lt"/>
                <a:cs typeface="+mn-lt"/>
              </a:rPr>
              <a:t>이러한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상황은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이미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생계를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고군분투하고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가족들에게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고통과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어려움을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안겨주고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있습니다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정말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가슴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아픈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일이며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지원과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도움이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절실히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필요한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상황입니다</a:t>
            </a:r>
            <a:r>
              <a:rPr lang="en-US" sz="1100" dirty="0">
                <a:ea typeface="+mn-lt"/>
                <a:cs typeface="+mn-lt"/>
              </a:rPr>
              <a:t>.</a:t>
            </a:r>
          </a:p>
          <a:p>
            <a:pPr algn="just"/>
            <a:endParaRPr lang="en-US" sz="1100" dirty="0">
              <a:ea typeface="맑은 고딕"/>
            </a:endParaRPr>
          </a:p>
          <a:p>
            <a:pPr algn="just"/>
            <a:r>
              <a:rPr lang="en-US" sz="1100" dirty="0">
                <a:ea typeface="+mn-lt"/>
                <a:cs typeface="+mn-lt"/>
              </a:rPr>
              <a:t>2025</a:t>
            </a:r>
            <a:r>
              <a:rPr lang="ko-KR" altLang="en-US" sz="1100" dirty="0">
                <a:ea typeface="+mn-lt"/>
                <a:cs typeface="+mn-lt"/>
              </a:rPr>
              <a:t>년</a:t>
            </a:r>
            <a:r>
              <a:rPr lang="en-US" sz="1100" dirty="0">
                <a:ea typeface="+mn-lt"/>
                <a:cs typeface="+mn-lt"/>
              </a:rPr>
              <a:t> 5</a:t>
            </a:r>
            <a:r>
              <a:rPr lang="ko-KR" altLang="en-US" sz="1100" dirty="0">
                <a:ea typeface="+mn-lt"/>
                <a:cs typeface="+mn-lt"/>
              </a:rPr>
              <a:t>월</a:t>
            </a:r>
            <a:r>
              <a:rPr lang="en-US" sz="1100" dirty="0">
                <a:ea typeface="+mn-lt"/>
                <a:cs typeface="+mn-lt"/>
              </a:rPr>
              <a:t> 18</a:t>
            </a:r>
            <a:r>
              <a:rPr lang="ko-KR" altLang="en-US" sz="1100" dirty="0">
                <a:ea typeface="+mn-lt"/>
                <a:cs typeface="+mn-lt"/>
              </a:rPr>
              <a:t>일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마디야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프라데시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자발푸르에서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예배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중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무리의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종교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극단주의자들이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구호를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외치고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종교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노래를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부르며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예배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진행을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방해했습니다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목사는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지역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기독교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단체와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함께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경찰서에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가해자들에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최초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정보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신고</a:t>
            </a:r>
            <a:r>
              <a:rPr lang="en-US" sz="1100" dirty="0">
                <a:ea typeface="+mn-lt"/>
                <a:cs typeface="+mn-lt"/>
              </a:rPr>
              <a:t>(FIR)</a:t>
            </a:r>
            <a:r>
              <a:rPr lang="ko-KR" altLang="en-US" sz="1100" dirty="0" err="1">
                <a:ea typeface="+mn-lt"/>
                <a:cs typeface="+mn-lt"/>
              </a:rPr>
              <a:t>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제출했습니다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이들은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담당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경찰관에게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이러한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사건의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재발을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방지하고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예배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장소의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안전을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보장하기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범인을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파악하고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적절한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법적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조치를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취할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것을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촉구했습니다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아직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경찰의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조치에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업데이트는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없습니다</a:t>
            </a:r>
            <a:r>
              <a:rPr lang="en-US" sz="1100" dirty="0">
                <a:ea typeface="+mn-lt"/>
                <a:cs typeface="+mn-lt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70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460488" y="1027031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 err="1">
                <a:ea typeface="맑은 고딕"/>
              </a:rPr>
              <a:t>랄레</a:t>
            </a:r>
            <a:r>
              <a:rPr lang="ko-KR" altLang="en-US" sz="1800" dirty="0">
                <a:ea typeface="맑은 고딕"/>
              </a:rPr>
              <a:t> </a:t>
            </a:r>
            <a:r>
              <a:rPr lang="ko-KR" altLang="en-US" sz="1800" dirty="0" err="1">
                <a:ea typeface="맑은 고딕"/>
              </a:rPr>
              <a:t>사티의</a:t>
            </a:r>
            <a:r>
              <a:rPr lang="ko-KR" altLang="en-US" sz="1800" dirty="0">
                <a:ea typeface="맑은 고딕"/>
              </a:rPr>
              <a:t> 석방에 감사를 드립니다</a:t>
            </a:r>
            <a:r>
              <a:rPr lang="en-US" altLang="ko-KR" sz="1800" dirty="0">
                <a:ea typeface="맑은 고딕"/>
              </a:rPr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742384" y="1706786"/>
            <a:ext cx="5204750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 err="1">
                <a:ea typeface="맑은 고딕"/>
              </a:rPr>
              <a:t>랄레</a:t>
            </a:r>
            <a:r>
              <a:rPr lang="ko-KR" altLang="en-US" sz="1100" dirty="0">
                <a:ea typeface="맑은 고딕"/>
              </a:rPr>
              <a:t> </a:t>
            </a:r>
            <a:r>
              <a:rPr lang="ko-KR" altLang="en-US" sz="1100" dirty="0" err="1">
                <a:ea typeface="맑은 고딕"/>
              </a:rPr>
              <a:t>사티</a:t>
            </a:r>
            <a:r>
              <a:rPr lang="en-US" altLang="ko-KR" sz="1100" dirty="0">
                <a:ea typeface="맑은 고딕"/>
              </a:rPr>
              <a:t>(46)</a:t>
            </a:r>
            <a:r>
              <a:rPr lang="ko-KR" altLang="en-US" sz="1100" dirty="0">
                <a:ea typeface="맑은 고딕"/>
              </a:rPr>
              <a:t>가 “‘</a:t>
            </a:r>
            <a:r>
              <a:rPr lang="ko-KR" altLang="en-US" sz="1100" dirty="0" err="1">
                <a:ea typeface="맑은 고딕"/>
              </a:rPr>
              <a:t>시오니스트</a:t>
            </a:r>
            <a:r>
              <a:rPr lang="ko-KR" altLang="en-US" sz="1100" dirty="0">
                <a:ea typeface="맑은 고딕"/>
              </a:rPr>
              <a:t>’ 기독교 단체와 연계하여 국가 안보에 반하는 행동을 했다”는 이유로 </a:t>
            </a:r>
            <a:r>
              <a:rPr lang="en-US" altLang="ko-KR" sz="1100" dirty="0">
                <a:ea typeface="맑은 고딕"/>
              </a:rPr>
              <a:t>2</a:t>
            </a:r>
            <a:r>
              <a:rPr lang="ko-KR" altLang="en-US" sz="1100" dirty="0">
                <a:ea typeface="맑은 고딕"/>
              </a:rPr>
              <a:t>년 징역형을 선고 받았고</a:t>
            </a:r>
            <a:r>
              <a:rPr lang="en-US" altLang="ko-KR" sz="1100" dirty="0">
                <a:ea typeface="맑은 고딕"/>
              </a:rPr>
              <a:t>,</a:t>
            </a:r>
            <a:r>
              <a:rPr lang="ko-KR" altLang="en-US" sz="1100" dirty="0">
                <a:ea typeface="맑은 고딕"/>
              </a:rPr>
              <a:t> </a:t>
            </a:r>
            <a:r>
              <a:rPr lang="en-US" altLang="ko-KR" sz="1100" dirty="0">
                <a:ea typeface="맑은 고딕"/>
              </a:rPr>
              <a:t>15</a:t>
            </a:r>
            <a:r>
              <a:rPr lang="ko-KR" altLang="en-US" sz="1100" dirty="0">
                <a:ea typeface="맑은 고딕"/>
              </a:rPr>
              <a:t>개월여 만에 </a:t>
            </a:r>
            <a:r>
              <a:rPr lang="en-US" altLang="ko-KR" sz="1100" dirty="0">
                <a:ea typeface="맑은 고딕"/>
              </a:rPr>
              <a:t>5</a:t>
            </a:r>
            <a:r>
              <a:rPr lang="ko-KR" altLang="en-US" sz="1100" dirty="0">
                <a:ea typeface="맑은 고딕"/>
              </a:rPr>
              <a:t>월 </a:t>
            </a:r>
            <a:r>
              <a:rPr lang="en-US" altLang="ko-KR" sz="1100" dirty="0">
                <a:ea typeface="맑은 고딕"/>
              </a:rPr>
              <a:t>31</a:t>
            </a:r>
            <a:r>
              <a:rPr lang="ko-KR" altLang="en-US" sz="1100" dirty="0">
                <a:ea typeface="맑은 고딕"/>
              </a:rPr>
              <a:t>일 </a:t>
            </a:r>
            <a:r>
              <a:rPr lang="ko-KR" altLang="en-US" sz="1100" dirty="0" err="1">
                <a:ea typeface="맑은 고딕"/>
              </a:rPr>
              <a:t>에빈</a:t>
            </a:r>
            <a:r>
              <a:rPr lang="ko-KR" altLang="en-US" sz="1100" dirty="0">
                <a:ea typeface="맑은 고딕"/>
              </a:rPr>
              <a:t> 감옥에서 석방되었습니다</a:t>
            </a:r>
            <a:r>
              <a:rPr lang="en-US" altLang="ko-KR" sz="1100" dirty="0">
                <a:ea typeface="맑은 고딕"/>
              </a:rPr>
              <a:t>. </a:t>
            </a:r>
            <a:r>
              <a:rPr lang="ko-KR" altLang="en-US" sz="1100" dirty="0">
                <a:ea typeface="맑은 고딕"/>
              </a:rPr>
              <a:t>주님께 감사드립니다</a:t>
            </a:r>
            <a:r>
              <a:rPr lang="en-US" altLang="ko-KR" sz="1100" dirty="0">
                <a:ea typeface="맑은 고딕"/>
              </a:rPr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>
                <a:ea typeface="맑은 고딕"/>
              </a:rPr>
              <a:t>사티는</a:t>
            </a:r>
            <a:r>
              <a:rPr lang="ko-KR" altLang="en-US" sz="1100" dirty="0">
                <a:ea typeface="맑은 고딕"/>
              </a:rPr>
              <a:t> </a:t>
            </a:r>
            <a:r>
              <a:rPr lang="en-US" altLang="ko-KR" sz="1100" dirty="0">
                <a:ea typeface="맑은 고딕"/>
              </a:rPr>
              <a:t>2</a:t>
            </a:r>
            <a:r>
              <a:rPr lang="ko-KR" altLang="en-US" sz="1100" dirty="0">
                <a:ea typeface="맑은 고딕"/>
              </a:rPr>
              <a:t>년간 여행 금지 처분을 받았으며</a:t>
            </a:r>
            <a:r>
              <a:rPr lang="en-US" altLang="ko-KR" sz="1100" dirty="0">
                <a:ea typeface="맑은 고딕"/>
              </a:rPr>
              <a:t>, </a:t>
            </a:r>
            <a:r>
              <a:rPr lang="ko-KR" altLang="en-US" sz="1100" dirty="0">
                <a:ea typeface="맑은 고딕"/>
              </a:rPr>
              <a:t>언론과의 접촉이나 이란 외부와의 접촉을 자제하는 조건으로 석방된 것으로 알려졌습니다</a:t>
            </a:r>
            <a:r>
              <a:rPr lang="en-US" altLang="ko-KR" sz="1100" dirty="0">
                <a:ea typeface="맑은 고딕"/>
              </a:rPr>
              <a:t>. </a:t>
            </a:r>
            <a:r>
              <a:rPr lang="ko-KR" altLang="en-US" sz="1100" dirty="0" err="1">
                <a:ea typeface="맑은 고딕"/>
              </a:rPr>
              <a:t>랄레는</a:t>
            </a:r>
            <a:r>
              <a:rPr lang="ko-KR" altLang="en-US" sz="1100" dirty="0">
                <a:ea typeface="맑은 고딕"/>
              </a:rPr>
              <a:t> 말레이시아에 망명을 신청했지만 망명 신청 과정에서 시간의 장기화에 좌절감을 느껴 </a:t>
            </a:r>
            <a:r>
              <a:rPr lang="en-US" altLang="ko-KR" sz="1100" dirty="0">
                <a:ea typeface="맑은 고딕"/>
              </a:rPr>
              <a:t>2017</a:t>
            </a:r>
            <a:r>
              <a:rPr lang="ko-KR" altLang="en-US" sz="1100" dirty="0">
                <a:ea typeface="맑은 고딕"/>
              </a:rPr>
              <a:t>년 이란으로 돌아와 노부모와 재회했습니다</a:t>
            </a:r>
            <a:r>
              <a:rPr lang="en-US" altLang="ko-KR" sz="1100" dirty="0">
                <a:ea typeface="맑은 고딕"/>
              </a:rPr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13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사티는</a:t>
            </a:r>
            <a:r>
              <a:rPr lang="ko-KR" altLang="en-US" sz="1100" dirty="0"/>
              <a:t> 테헤란에 있는 아버지의 집에서 체포되어 </a:t>
            </a:r>
            <a:r>
              <a:rPr lang="en-US" altLang="ko-KR" sz="1100" dirty="0"/>
              <a:t>3</a:t>
            </a:r>
            <a:r>
              <a:rPr lang="ko-KR" altLang="en-US" sz="1100" dirty="0"/>
              <a:t>주 동안 강도 높은 심문을 받았습니다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사티가</a:t>
            </a:r>
            <a:r>
              <a:rPr lang="ko-KR" altLang="en-US" sz="1100" dirty="0"/>
              <a:t> 말레이시아에서 세례를 받고 기독교 활동을 한 사진과 동영상은 그녀에게 불리한 증거로 사용되었습니다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후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3</a:t>
            </a:r>
            <a:r>
              <a:rPr lang="ko-KR" altLang="en-US" sz="1100" dirty="0"/>
              <a:t>월 </a:t>
            </a:r>
            <a:r>
              <a:rPr lang="en-US" altLang="ko-KR" sz="1100" dirty="0"/>
              <a:t>16</a:t>
            </a:r>
            <a:r>
              <a:rPr lang="ko-KR" altLang="en-US" sz="1100" dirty="0"/>
              <a:t>일</a:t>
            </a:r>
            <a:r>
              <a:rPr lang="en-US" altLang="ko-KR" sz="1100" dirty="0"/>
              <a:t>, </a:t>
            </a:r>
            <a:r>
              <a:rPr lang="ko-KR" altLang="en-US" sz="1100" dirty="0"/>
              <a:t>그녀는 테헤란 혁명법원 </a:t>
            </a:r>
            <a:r>
              <a:rPr lang="en-US" altLang="ko-KR" sz="1100" dirty="0"/>
              <a:t>26</a:t>
            </a:r>
            <a:r>
              <a:rPr lang="ko-KR" altLang="en-US" sz="1100" dirty="0"/>
              <a:t>지부의 이만 </a:t>
            </a:r>
            <a:r>
              <a:rPr lang="ko-KR" altLang="en-US" sz="1100" dirty="0" err="1"/>
              <a:t>아프샤리</a:t>
            </a:r>
            <a:r>
              <a:rPr lang="ko-KR" altLang="en-US" sz="1100" dirty="0"/>
              <a:t> 판사 앞에 끌려갔고 유죄 판결을 받았습니다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사티는</a:t>
            </a:r>
            <a:r>
              <a:rPr lang="ko-KR" altLang="en-US" sz="1100" dirty="0"/>
              <a:t> 감옥에서 치료를 거부당했으며 현재 그녀의 정신적 육체적 건강에 대한 우려가 제기되고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2196" y="1771584"/>
            <a:ext cx="2608552" cy="15344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594787" y="4643105"/>
            <a:ext cx="5345795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여호와여 나의 기도를 들으시며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나의 부르짖음에 귀를 </a:t>
            </a:r>
            <a:r>
              <a:rPr lang="ko-KR" altLang="en-US" sz="1100" dirty="0" err="1">
                <a:solidFill>
                  <a:schemeClr val="bg1"/>
                </a:solidFill>
              </a:rPr>
              <a:t>기울이소서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내가 눈물 흘릴 때에 잠잠하지 </a:t>
            </a:r>
            <a:r>
              <a:rPr lang="ko-KR" altLang="en-US" sz="1100" dirty="0" err="1">
                <a:solidFill>
                  <a:schemeClr val="bg1"/>
                </a:solidFill>
              </a:rPr>
              <a:t>마옵소서</a:t>
            </a:r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39:12).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사티의</a:t>
            </a:r>
            <a:r>
              <a:rPr lang="ko-KR" altLang="en-US" sz="1100" dirty="0">
                <a:solidFill>
                  <a:schemeClr val="bg1"/>
                </a:solidFill>
              </a:rPr>
              <a:t> 석방에 감사를 드립니다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감옥의 </a:t>
            </a:r>
            <a:r>
              <a:rPr lang="ko-KR" altLang="en-US" sz="1100" dirty="0" err="1">
                <a:solidFill>
                  <a:schemeClr val="bg1"/>
                </a:solidFill>
              </a:rPr>
              <a:t>트라우마</a:t>
            </a:r>
            <a:r>
              <a:rPr lang="ko-KR" altLang="en-US" sz="1100" dirty="0">
                <a:solidFill>
                  <a:schemeClr val="bg1"/>
                </a:solidFill>
              </a:rPr>
              <a:t> 극복과 치료과정의 인내함을 통해 주님께서 </a:t>
            </a:r>
            <a:r>
              <a:rPr lang="ko-KR" altLang="en-US" sz="1100" dirty="0" err="1">
                <a:solidFill>
                  <a:schemeClr val="bg1"/>
                </a:solidFill>
              </a:rPr>
              <a:t>사티를</a:t>
            </a:r>
            <a:r>
              <a:rPr lang="ko-KR" altLang="en-US" sz="1100" dirty="0">
                <a:solidFill>
                  <a:schemeClr val="bg1"/>
                </a:solidFill>
              </a:rPr>
              <a:t> 강하게 하시고 </a:t>
            </a:r>
            <a:r>
              <a:rPr lang="ko-KR" altLang="en-US" sz="1100" dirty="0" err="1">
                <a:solidFill>
                  <a:schemeClr val="bg1"/>
                </a:solidFill>
              </a:rPr>
              <a:t>회복시키</a:t>
            </a:r>
            <a:r>
              <a:rPr lang="ko-KR" altLang="en-US" sz="1100" dirty="0">
                <a:solidFill>
                  <a:schemeClr val="bg1"/>
                </a:solidFill>
              </a:rPr>
              <a:t>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이란에 수감된 형제자매들을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아미르와 같이 믿음을 지키기 위해 투옥된 신자들에게 굳건한 믿음과 용기를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승리하게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아이다의 고통을 위로하시고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자녀를 회복시켜주시고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마음의 평강을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모든 혐의를 벗고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석방되는 은혜가 있기를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3B30226-71AF-8327-CF3F-A98DFE9ED0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4866" y="1771584"/>
            <a:ext cx="2608552" cy="15344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19298" y="3580311"/>
            <a:ext cx="2474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아미르</a:t>
            </a:r>
            <a:r>
              <a:rPr lang="ko-KR" altLang="en-US" sz="1100" dirty="0"/>
              <a:t> 알리 </a:t>
            </a:r>
            <a:r>
              <a:rPr lang="ko-KR" altLang="en-US" sz="1100" dirty="0" err="1"/>
              <a:t>미나이</a:t>
            </a:r>
            <a:r>
              <a:rPr lang="en-US" altLang="ko-KR" sz="1100" dirty="0"/>
              <a:t>(31</a:t>
            </a:r>
            <a:r>
              <a:rPr lang="ko-KR" altLang="en-US" sz="1100" dirty="0"/>
              <a:t>세</a:t>
            </a:r>
            <a:r>
              <a:rPr lang="en-US" altLang="ko-KR" sz="1100" dirty="0"/>
              <a:t>, 2024.4)</a:t>
            </a:r>
            <a:r>
              <a:rPr lang="ko-KR" altLang="en-US" sz="1100" dirty="0"/>
              <a:t>는 </a:t>
            </a:r>
            <a:r>
              <a:rPr lang="en-US" altLang="ko-KR" sz="1100" dirty="0"/>
              <a:t>'</a:t>
            </a:r>
            <a:r>
              <a:rPr lang="ko-KR" altLang="en-US" sz="1100" dirty="0"/>
              <a:t>가정 교회 설립을 통한 정권 반대 선전</a:t>
            </a:r>
            <a:r>
              <a:rPr lang="en-US" altLang="ko-KR" sz="1100" dirty="0"/>
              <a:t>' </a:t>
            </a:r>
            <a:r>
              <a:rPr lang="ko-KR" altLang="en-US" sz="1100" dirty="0"/>
              <a:t>혐의로 </a:t>
            </a:r>
            <a:r>
              <a:rPr lang="en-US" altLang="ko-KR" sz="1100" dirty="0"/>
              <a:t>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개월 형을 선고 받고 복역 중입니다</a:t>
            </a:r>
            <a:r>
              <a:rPr lang="en-US" altLang="ko-KR" sz="1100" dirty="0"/>
              <a:t>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92195" y="3580311"/>
            <a:ext cx="26085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랄레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사티</a:t>
            </a:r>
            <a:r>
              <a:rPr lang="en-US" altLang="ko-KR" sz="1100" dirty="0"/>
              <a:t>(</a:t>
            </a:r>
            <a:r>
              <a:rPr lang="en-US" altLang="ko-KR" sz="1100" dirty="0" err="1"/>
              <a:t>Laleh</a:t>
            </a:r>
            <a:r>
              <a:rPr lang="en-US" altLang="ko-KR" sz="1100" dirty="0"/>
              <a:t> </a:t>
            </a:r>
            <a:r>
              <a:rPr lang="en-US" altLang="ko-KR" sz="1100" dirty="0" err="1"/>
              <a:t>Saati</a:t>
            </a:r>
            <a:r>
              <a:rPr lang="en-US" altLang="ko-KR" sz="1100" dirty="0"/>
              <a:t>)</a:t>
            </a:r>
            <a:r>
              <a:rPr lang="ko-KR" altLang="en-US" sz="1100" dirty="0"/>
              <a:t>는 기독교 개종자로 현재 테헤란의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수감되어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최근 신체적 부상을 입었음에도 불구하고 전문 의료 서비스를 받지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6244865" y="4643105"/>
            <a:ext cx="5355883" cy="144655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o-KR" altLang="en-US" sz="1100" dirty="0">
                <a:solidFill>
                  <a:schemeClr val="tx1"/>
                </a:solidFill>
              </a:rPr>
              <a:t>아이다 </a:t>
            </a:r>
            <a:r>
              <a:rPr lang="ko-KR" altLang="en-US" sz="1100" dirty="0" err="1">
                <a:solidFill>
                  <a:schemeClr val="tx1"/>
                </a:solidFill>
              </a:rPr>
              <a:t>니자플루</a:t>
            </a:r>
            <a:r>
              <a:rPr lang="en-US" altLang="ko-KR" sz="1100" dirty="0">
                <a:solidFill>
                  <a:schemeClr val="tx1"/>
                </a:solidFill>
              </a:rPr>
              <a:t> (Aida </a:t>
            </a:r>
            <a:r>
              <a:rPr lang="en-US" altLang="ko-KR" sz="1100" dirty="0" err="1">
                <a:solidFill>
                  <a:schemeClr val="tx1"/>
                </a:solidFill>
              </a:rPr>
              <a:t>Najafloo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r>
              <a:rPr lang="ko-KR" altLang="en-US" sz="1100" dirty="0">
                <a:solidFill>
                  <a:schemeClr val="tx1"/>
                </a:solidFill>
              </a:rPr>
              <a:t>는 </a:t>
            </a:r>
            <a:r>
              <a:rPr lang="en-US" altLang="ko-KR" sz="1100" dirty="0">
                <a:solidFill>
                  <a:schemeClr val="tx1"/>
                </a:solidFill>
              </a:rPr>
              <a:t>2025</a:t>
            </a:r>
            <a:r>
              <a:rPr lang="ko-KR" altLang="en-US" sz="1100" dirty="0">
                <a:solidFill>
                  <a:schemeClr val="tx1"/>
                </a:solidFill>
              </a:rPr>
              <a:t>년 </a:t>
            </a:r>
            <a:r>
              <a:rPr lang="en-US" altLang="ko-KR" sz="1100" dirty="0">
                <a:solidFill>
                  <a:schemeClr val="tx1"/>
                </a:solidFill>
              </a:rPr>
              <a:t>2</a:t>
            </a:r>
            <a:r>
              <a:rPr lang="ko-KR" altLang="en-US" sz="1100" dirty="0">
                <a:solidFill>
                  <a:schemeClr val="tx1"/>
                </a:solidFill>
              </a:rPr>
              <a:t>월 테헤란에서 이란 정보부 요원들에게 체포되어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 err="1">
                <a:solidFill>
                  <a:schemeClr val="tx1"/>
                </a:solidFill>
              </a:rPr>
              <a:t>에빈교도소에</a:t>
            </a:r>
            <a:r>
              <a:rPr lang="ko-KR" altLang="en-US" sz="1100" dirty="0">
                <a:solidFill>
                  <a:schemeClr val="tx1"/>
                </a:solidFill>
              </a:rPr>
              <a:t> 수감되어 있음</a:t>
            </a:r>
            <a:r>
              <a:rPr lang="en-US" altLang="ko-KR" sz="1100" dirty="0">
                <a:solidFill>
                  <a:schemeClr val="tx1"/>
                </a:solidFill>
              </a:rPr>
              <a:t>.  </a:t>
            </a:r>
            <a:r>
              <a:rPr lang="ko-KR" altLang="en-US" sz="1100" dirty="0">
                <a:solidFill>
                  <a:schemeClr val="tx1"/>
                </a:solidFill>
              </a:rPr>
              <a:t>공식적 혐의는 발표되지 않았고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임시 석방을 위해 </a:t>
            </a:r>
            <a:r>
              <a:rPr lang="en-US" altLang="ko-KR" sz="1100" dirty="0">
                <a:solidFill>
                  <a:schemeClr val="tx1"/>
                </a:solidFill>
              </a:rPr>
              <a:t>11</a:t>
            </a:r>
            <a:r>
              <a:rPr lang="ko-KR" altLang="en-US" sz="1100" dirty="0">
                <a:solidFill>
                  <a:schemeClr val="tx1"/>
                </a:solidFill>
              </a:rPr>
              <a:t>억 토반</a:t>
            </a:r>
            <a:r>
              <a:rPr lang="en-US" altLang="ko-KR" sz="1100" dirty="0">
                <a:solidFill>
                  <a:schemeClr val="tx1"/>
                </a:solidFill>
              </a:rPr>
              <a:t>(</a:t>
            </a:r>
            <a:r>
              <a:rPr lang="ko-KR" altLang="en-US" sz="1100" dirty="0">
                <a:solidFill>
                  <a:schemeClr val="tx1"/>
                </a:solidFill>
              </a:rPr>
              <a:t>약 수십만 달라</a:t>
            </a:r>
            <a:r>
              <a:rPr lang="en-US" altLang="ko-KR" sz="1100" dirty="0">
                <a:solidFill>
                  <a:schemeClr val="tx1"/>
                </a:solidFill>
              </a:rPr>
              <a:t>)</a:t>
            </a:r>
            <a:r>
              <a:rPr lang="ko-KR" altLang="en-US" sz="1100" dirty="0">
                <a:solidFill>
                  <a:schemeClr val="tx1"/>
                </a:solidFill>
              </a:rPr>
              <a:t>를 요구 받았으나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감당할 능력이 없음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 err="1">
                <a:solidFill>
                  <a:schemeClr val="tx1"/>
                </a:solidFill>
              </a:rPr>
              <a:t>체포되기전</a:t>
            </a:r>
            <a:r>
              <a:rPr lang="ko-KR" altLang="en-US" sz="1100" dirty="0">
                <a:solidFill>
                  <a:schemeClr val="tx1"/>
                </a:solidFill>
              </a:rPr>
              <a:t> 척추 수술을 받았으며</a:t>
            </a:r>
            <a:r>
              <a:rPr lang="en-US" altLang="ko-KR" sz="1100" dirty="0">
                <a:solidFill>
                  <a:schemeClr val="tx1"/>
                </a:solidFill>
              </a:rPr>
              <a:t>, </a:t>
            </a:r>
            <a:r>
              <a:rPr lang="ko-KR" altLang="en-US" sz="1100" dirty="0">
                <a:solidFill>
                  <a:schemeClr val="tx1"/>
                </a:solidFill>
              </a:rPr>
              <a:t>정기적인 치료가 필요한 상태임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  <a:endParaRPr lang="ko-KR" alt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김제지역설명회를 은혜가운데 인도하신 주님께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지역을 순회하며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박해 받는 교회와 성도들을 위한 기도는 계속됩니다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en-US" altLang="ko-KR" sz="1000" dirty="0" err="1">
                <a:latin typeface="맑은 고딕"/>
                <a:ea typeface="맑은 고딕"/>
              </a:rPr>
              <a:t>부산</a:t>
            </a:r>
            <a:r>
              <a:rPr lang="en-US" altLang="ko-KR" sz="1000" dirty="0">
                <a:latin typeface="맑은 고딕"/>
                <a:ea typeface="맑은 고딕"/>
              </a:rPr>
              <a:t>(8/28),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5750</TotalTime>
  <Words>1830</Words>
  <Application>Microsoft Office PowerPoint</Application>
  <PresentationFormat>와이드스크린</PresentationFormat>
  <Paragraphs>90</Paragraphs>
  <Slides>16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Prayer Meeting  for Persecuted Church Worldwide 박해받는 교회를 위한 화요기도모임</vt:lpstr>
      <vt:lpstr>순서</vt:lpstr>
      <vt:lpstr>삼상 12:23</vt:lpstr>
      <vt:lpstr>OPEN DOORS CORE VALUE/핵심가치</vt:lpstr>
      <vt:lpstr>PowerPoint 프레젠테이션</vt:lpstr>
      <vt:lpstr>PowerPoint 프레젠테이션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eldorado</cp:lastModifiedBy>
  <cp:revision>1147</cp:revision>
  <dcterms:created xsi:type="dcterms:W3CDTF">2024-07-08T04:53:18Z</dcterms:created>
  <dcterms:modified xsi:type="dcterms:W3CDTF">2025-07-04T08:16:17Z</dcterms:modified>
</cp:coreProperties>
</file>