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83" r:id="rId4"/>
    <p:sldId id="373" r:id="rId5"/>
    <p:sldId id="282" r:id="rId6"/>
    <p:sldId id="286" r:id="rId7"/>
    <p:sldId id="2528" r:id="rId8"/>
    <p:sldId id="2492" r:id="rId9"/>
    <p:sldId id="2532" r:id="rId10"/>
    <p:sldId id="2526" r:id="rId11"/>
    <p:sldId id="2527" r:id="rId12"/>
    <p:sldId id="2505" r:id="rId13"/>
    <p:sldId id="2517" r:id="rId14"/>
    <p:sldId id="2462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BCFE72-E261-825D-659B-344FCBE2182E}" v="2175" dt="2025-07-08T11:58:38.234"/>
    <p1510:client id="{BEE97D41-C076-32CF-D7D9-F67AD7DF110D}" v="573" dt="2025-07-07T08:34:54.049"/>
    <p1510:client id="{C51DA6D0-5E78-DD7E-DFFE-D8324369C064}" v="226" dt="2025-07-07T07:51:18.383"/>
    <p1510:client id="{E794449D-BA65-E717-0B93-3683C7C1B87E}" v="3" dt="2025-07-07T07:51:55.9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2025-07-10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7DD1C-73C0-4D14-AF97-0517DB7842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65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2026</a:t>
            </a:r>
            <a:r>
              <a:rPr lang="ko-KR" altLang="en-US" sz="110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그리고 향후 </a:t>
            </a:r>
            <a:r>
              <a:rPr lang="en-US" altLang="ko-KR" sz="1100">
                <a:cs typeface="함초롬바탕" panose="02030604000101010101" pitchFamily="18" charset="-127"/>
              </a:rPr>
              <a:t>4</a:t>
            </a:r>
            <a:r>
              <a:rPr lang="ko-KR" altLang="en-US" sz="110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>
                <a:cs typeface="함초롬바탕" panose="02030604000101010101" pitchFamily="18" charset="-127"/>
              </a:rPr>
              <a:t>400</a:t>
            </a:r>
            <a:r>
              <a:rPr lang="ko-KR" altLang="en-US" sz="110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물질적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>
                <a:cs typeface="함초롬바탕" panose="02030604000101010101" pitchFamily="18" charset="-127"/>
              </a:rPr>
              <a:t>.</a:t>
            </a:r>
            <a:endParaRPr lang="ko-KR" altLang="en-US" sz="1100">
              <a:cs typeface="함초롬바탕" panose="02030604000101010101" pitchFamily="18" charset="-127"/>
            </a:endParaRPr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9295-070A-C5E2-08E6-199D333E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DC7E1E-7C01-38BA-D785-5725B4939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9196545-128A-095A-4762-8082FBB42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D817C3-4ADE-D016-B97E-1F09053B1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75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54405-CF1F-961D-7E02-0FB6F6DA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6E89266-088C-9EE2-FB5A-B81573BD5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979BE9-C5F2-9032-E388-4605670AC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E7334B-AB03-9846-5D09-B3D12B1BE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568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/>
              <a:t>제1-3조- 이스라엘/미국에 대한 정보, 금융, 사이버 또는 물류 지원 또는 이란 인프라를 해칠 목적으로 </a:t>
            </a:r>
            <a:r>
              <a:rPr lang="ko-KR" err="1"/>
              <a:t>드론</a:t>
            </a:r>
            <a:r>
              <a:rPr lang="ko-KR"/>
              <a:t>/폭발물을 제조한 경우 사형.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제4조 - 단순히 외국 행위자로부터 자금이나 암호화폐를 받은 경우 5~15년(또는 위와 결합된 경우 사형), “국가 안보를 해치는” “</a:t>
            </a:r>
            <a:r>
              <a:rPr lang="ko-KR" err="1"/>
              <a:t>선전”을</a:t>
            </a:r>
            <a:r>
              <a:rPr lang="ko-KR"/>
              <a:t> 한 경우 10~15년 + 평생 취업 금지.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제6조- “공공의 사기를 약화시킬 수 있는” 사진이나 동영상을 해외로 전송한 경우 2~5년.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제7조- 전시 중 파업 또는 시위 시 5-10년.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제8조- 스타링크 단말기, 위성 전화 또는 기타 ‘승인되지 않은’ 통신 장비를 수입하거나 사용하는 경우 최대 10년.</a:t>
            </a:r>
            <a:endParaRPr lang="en-US" altLang="ko-KR">
              <a:solidFill>
                <a:srgbClr val="444444"/>
              </a:solidFill>
            </a:endParaRPr>
          </a:p>
          <a:p>
            <a:r>
              <a:rPr lang="ko-KR"/>
              <a:t> 제9조- 소급 조항을 통해 검찰은 법이 통과되기 전에 저지른 행위에 대해서도 이 법을 적용할 수 있습니다.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png"/><Relationship Id="rId16" Type="http://schemas.openxmlformats.org/officeDocument/2006/relationships/image" Target="../media/image17.jpe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vesofhealing.org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2025</a:t>
            </a:r>
            <a:r>
              <a:rPr lang="ko-KR" altLang="en-US" sz="2000">
                <a:latin typeface="맑은 고딕"/>
                <a:ea typeface="맑은 고딕"/>
              </a:rPr>
              <a:t>년 7월 8일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solidFill>
                  <a:schemeClr val="tx1"/>
                </a:solidFill>
              </a:rPr>
              <a:t>회의 </a:t>
            </a:r>
            <a:r>
              <a:rPr lang="en-US" altLang="ko-KR" sz="2000">
                <a:solidFill>
                  <a:schemeClr val="tx1"/>
                </a:solidFill>
              </a:rPr>
              <a:t>ID 4286956103</a:t>
            </a:r>
            <a:endParaRPr lang="ko-KR" altLang="en-US" sz="200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>
                <a:ea typeface="맑은 고딕"/>
              </a:rPr>
              <a:t>찬양 </a:t>
            </a:r>
            <a:r>
              <a:rPr lang="en-US" altLang="ko-KR" sz="1600">
                <a:ea typeface="맑은 고딕"/>
              </a:rPr>
              <a:t>5’</a:t>
            </a:r>
            <a:r>
              <a:rPr lang="ko-KR" altLang="ko-KR" sz="1600">
                <a:ea typeface="맑은 고딕"/>
              </a:rPr>
              <a:t> </a:t>
            </a:r>
            <a:r>
              <a:rPr lang="en-US" altLang="ko-KR" sz="1600">
                <a:ea typeface="맑은 고딕"/>
              </a:rPr>
              <a:t> </a:t>
            </a:r>
            <a:endParaRPr lang="en-US" altLang="ko-KR" sz="160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>
                <a:ea typeface="맑은 고딕"/>
              </a:rPr>
              <a:t>오늘의 말씀</a:t>
            </a:r>
            <a:r>
              <a:rPr lang="ko-KR" altLang="ko-KR" sz="1600">
                <a:ea typeface="맑은 고딕"/>
              </a:rPr>
              <a:t> </a:t>
            </a:r>
            <a:r>
              <a:rPr lang="en-US" altLang="ko-KR" sz="160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>
                <a:ea typeface="맑은 고딕"/>
              </a:rPr>
              <a:t>전세계 박해 받는 교회를 </a:t>
            </a:r>
            <a:r>
              <a:rPr lang="ko-KR" altLang="ko-KR" sz="1600">
                <a:ea typeface="맑은 고딕"/>
              </a:rPr>
              <a:t>위한 기도</a:t>
            </a:r>
            <a:r>
              <a:rPr lang="en-US" altLang="ko-KR" sz="1600">
                <a:ea typeface="맑은 고딕"/>
              </a:rPr>
              <a:t>(30’)</a:t>
            </a:r>
            <a:endParaRPr lang="ko-KR" altLang="en-US" sz="160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요 11:25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25 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예수께서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이르시되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나는 부활이요, 생명이니 나를 믿는 자는 죽어도 살겠고, </a:t>
            </a:r>
            <a:r>
              <a:rPr lang="ko-KR" altLang="en-US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26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무릇 살아서 나를 믿는 자는 영원히 죽지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아니하리니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이것을 네가 믿느냐?  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>
                <a:ea typeface="맑은 고딕"/>
              </a:rPr>
              <a:t>25</a:t>
            </a:r>
            <a:r>
              <a:rPr lang="en-US" altLang="ko-KR">
                <a:ea typeface="맑은 고딕"/>
              </a:rPr>
              <a:t> Jesus said to her, "I am the resurrection and the life, He who believe in me will live, even though he dies; </a:t>
            </a:r>
            <a:r>
              <a:rPr lang="en-US" altLang="ko-KR" sz="1100">
                <a:ea typeface="맑은 고딕"/>
              </a:rPr>
              <a:t>26</a:t>
            </a:r>
            <a:r>
              <a:rPr lang="en-US" altLang="ko-KR">
                <a:ea typeface="맑은 고딕"/>
              </a:rPr>
              <a:t>and whoever lives and believes in me will never die. Do you believe this?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B00D6-B0E7-98AB-3F72-49D36030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6F7F6B-614B-2720-D5D6-4EF7AA980F9F}"/>
              </a:ext>
            </a:extLst>
          </p:cNvPr>
          <p:cNvSpPr/>
          <p:nvPr/>
        </p:nvSpPr>
        <p:spPr>
          <a:xfrm>
            <a:off x="-16767" y="4745066"/>
            <a:ext cx="12192000" cy="2112934"/>
          </a:xfrm>
          <a:prstGeom prst="rect">
            <a:avLst/>
          </a:prstGeom>
          <a:solidFill>
            <a:srgbClr val="87BCD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DB3CE-21A7-6655-3FC1-4DB0F40B162F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FFB4EF-BA02-D673-E0EB-41640DD8EAAA}"/>
              </a:ext>
            </a:extLst>
          </p:cNvPr>
          <p:cNvSpPr txBox="1"/>
          <p:nvPr/>
        </p:nvSpPr>
        <p:spPr>
          <a:xfrm>
            <a:off x="2380228" y="513161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PRIORITIES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1631E8-A9CD-83E8-F5C0-61CE147007DE}"/>
              </a:ext>
            </a:extLst>
          </p:cNvPr>
          <p:cNvSpPr/>
          <p:nvPr/>
        </p:nvSpPr>
        <p:spPr>
          <a:xfrm>
            <a:off x="1812195" y="4948376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A4B1DB4-9749-767E-B8B2-48DEBE194F6B}"/>
              </a:ext>
            </a:extLst>
          </p:cNvPr>
          <p:cNvSpPr txBox="1"/>
          <p:nvPr/>
        </p:nvSpPr>
        <p:spPr>
          <a:xfrm>
            <a:off x="227369" y="5507944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WHAT WE MUST DO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F246165-8698-8BBF-1AEC-505CF7963F56}"/>
              </a:ext>
            </a:extLst>
          </p:cNvPr>
          <p:cNvSpPr txBox="1"/>
          <p:nvPr/>
        </p:nvSpPr>
        <p:spPr>
          <a:xfrm>
            <a:off x="1087107" y="137504"/>
            <a:ext cx="1612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OVERVIEW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A3645A2-47B9-8BBD-EE0E-823B650F08A8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ADF2EA-E989-6041-BD88-420EE6EC0FAB}"/>
              </a:ext>
            </a:extLst>
          </p:cNvPr>
          <p:cNvSpPr txBox="1"/>
          <p:nvPr/>
        </p:nvSpPr>
        <p:spPr>
          <a:xfrm>
            <a:off x="4914695" y="5058635"/>
            <a:ext cx="1956461" cy="463410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1: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Focus on the most persecuted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FF9B7F-741B-5E46-E1A1-48847E07267A}"/>
              </a:ext>
            </a:extLst>
          </p:cNvPr>
          <p:cNvSpPr txBox="1"/>
          <p:nvPr/>
        </p:nvSpPr>
        <p:spPr>
          <a:xfrm>
            <a:off x="7146145" y="5058470"/>
            <a:ext cx="2316678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2: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 and deepen connection with the global church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8F763C-A3CC-42E7-2498-34C16E440C9C}"/>
              </a:ext>
            </a:extLst>
          </p:cNvPr>
          <p:cNvSpPr txBox="1"/>
          <p:nvPr/>
        </p:nvSpPr>
        <p:spPr>
          <a:xfrm>
            <a:off x="9657731" y="5058471"/>
            <a:ext cx="2152800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3: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 unified end-to-end ministry.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27" name="Picture 26" descr="A flag on top of a mountain&#10;&#10;Description automatically generated">
            <a:extLst>
              <a:ext uri="{FF2B5EF4-FFF2-40B4-BE49-F238E27FC236}">
                <a16:creationId xmlns:a16="http://schemas.microsoft.com/office/drawing/2014/main" id="{6DF632B6-1524-9B46-8EEA-7E4FFE5AFA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63" y="4829845"/>
            <a:ext cx="967168" cy="903178"/>
          </a:xfrm>
          <a:prstGeom prst="rect">
            <a:avLst/>
          </a:prstGeom>
        </p:spPr>
      </p:pic>
      <p:sp>
        <p:nvSpPr>
          <p:cNvPr id="44" name="object 2">
            <a:extLst>
              <a:ext uri="{FF2B5EF4-FFF2-40B4-BE49-F238E27FC236}">
                <a16:creationId xmlns:a16="http://schemas.microsoft.com/office/drawing/2014/main" id="{00E31E27-BF06-30F7-8A76-FAF95A4AB4CC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57D570-5996-70B6-2A60-F8C71C84854A}"/>
              </a:ext>
            </a:extLst>
          </p:cNvPr>
          <p:cNvSpPr/>
          <p:nvPr/>
        </p:nvSpPr>
        <p:spPr>
          <a:xfrm>
            <a:off x="-5114" y="3094774"/>
            <a:ext cx="12192000" cy="1655762"/>
          </a:xfrm>
          <a:prstGeom prst="rect">
            <a:avLst/>
          </a:prstGeom>
          <a:solidFill>
            <a:srgbClr val="87BCD2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65EF11-987B-F8CD-D28B-7F0CE8DD0215}"/>
              </a:ext>
            </a:extLst>
          </p:cNvPr>
          <p:cNvSpPr/>
          <p:nvPr/>
        </p:nvSpPr>
        <p:spPr>
          <a:xfrm>
            <a:off x="0" y="1325213"/>
            <a:ext cx="12192000" cy="177693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2B8768-CE26-9EEE-26D0-F0486E624852}"/>
              </a:ext>
            </a:extLst>
          </p:cNvPr>
          <p:cNvSpPr txBox="1"/>
          <p:nvPr/>
        </p:nvSpPr>
        <p:spPr>
          <a:xfrm>
            <a:off x="2380228" y="4244833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CAPABILITIES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221F37-D7B2-8E06-5E65-D5E4C9A20FA6}"/>
              </a:ext>
            </a:extLst>
          </p:cNvPr>
          <p:cNvSpPr txBox="1"/>
          <p:nvPr/>
        </p:nvSpPr>
        <p:spPr>
          <a:xfrm>
            <a:off x="2359554" y="172135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VISION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3A6D4E-ED03-93C3-9D39-AFD8A684E8F6}"/>
              </a:ext>
            </a:extLst>
          </p:cNvPr>
          <p:cNvSpPr/>
          <p:nvPr/>
        </p:nvSpPr>
        <p:spPr>
          <a:xfrm>
            <a:off x="1812195" y="4062288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35" descr="A black and white barbell&#10;&#10;Description automatically generated">
            <a:extLst>
              <a:ext uri="{FF2B5EF4-FFF2-40B4-BE49-F238E27FC236}">
                <a16:creationId xmlns:a16="http://schemas.microsoft.com/office/drawing/2014/main" id="{DCC85D45-5D51-FAA6-D55A-E746A30851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62" y="4137924"/>
            <a:ext cx="491639" cy="49163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C094D44-47A9-D4F2-26B2-4C1623847802}"/>
              </a:ext>
            </a:extLst>
          </p:cNvPr>
          <p:cNvSpPr txBox="1"/>
          <p:nvPr/>
        </p:nvSpPr>
        <p:spPr>
          <a:xfrm>
            <a:off x="2368783" y="250856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OUTCOMES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B75134-69E4-690A-991B-8D25B68BEEE2}"/>
              </a:ext>
            </a:extLst>
          </p:cNvPr>
          <p:cNvSpPr/>
          <p:nvPr/>
        </p:nvSpPr>
        <p:spPr>
          <a:xfrm>
            <a:off x="1800750" y="2328574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CB6FEC8-764D-6D55-E17F-677F017B9E48}"/>
              </a:ext>
            </a:extLst>
          </p:cNvPr>
          <p:cNvSpPr/>
          <p:nvPr/>
        </p:nvSpPr>
        <p:spPr>
          <a:xfrm>
            <a:off x="1788782" y="151663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42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7F0DA686-2710-C2FC-5910-56C8C779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17" y="2421932"/>
            <a:ext cx="478837" cy="478837"/>
          </a:xfrm>
          <a:prstGeom prst="rect">
            <a:avLst/>
          </a:prstGeom>
        </p:spPr>
      </p:pic>
      <p:pic>
        <p:nvPicPr>
          <p:cNvPr id="45" name="Picture 44" descr="A black and white logo&#10;&#10;Description automatically generated">
            <a:extLst>
              <a:ext uri="{FF2B5EF4-FFF2-40B4-BE49-F238E27FC236}">
                <a16:creationId xmlns:a16="http://schemas.microsoft.com/office/drawing/2014/main" id="{EFB01B9E-B455-7C5F-CB55-A011DAA832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49" y="1603701"/>
            <a:ext cx="488066" cy="48806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695C2C8-0B1D-889E-BE71-6B9A3887D833}"/>
              </a:ext>
            </a:extLst>
          </p:cNvPr>
          <p:cNvSpPr txBox="1"/>
          <p:nvPr/>
        </p:nvSpPr>
        <p:spPr>
          <a:xfrm>
            <a:off x="4932537" y="1634306"/>
            <a:ext cx="6900073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Christians engaged everywhere, strengthening the most persecuted so the global Church remains God’s faithful witness to the world.</a:t>
            </a:r>
            <a:endParaRPr lang="en-GB" sz="1200">
              <a:latin typeface="Gill Sans MT" panose="020B0502020104020203" pitchFamily="34" charset="0"/>
            </a:endParaRPr>
          </a:p>
        </p:txBody>
      </p:sp>
      <p:pic>
        <p:nvPicPr>
          <p:cNvPr id="47" name="Picture 46" descr="A black and white logo&#10;&#10;Description automatically generated">
            <a:extLst>
              <a:ext uri="{FF2B5EF4-FFF2-40B4-BE49-F238E27FC236}">
                <a16:creationId xmlns:a16="http://schemas.microsoft.com/office/drawing/2014/main" id="{B6577A01-36B6-F638-0533-478C9F03293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659" y="2473307"/>
            <a:ext cx="359908" cy="360000"/>
          </a:xfrm>
          <a:prstGeom prst="rect">
            <a:avLst/>
          </a:prstGeom>
        </p:spPr>
      </p:pic>
      <p:pic>
        <p:nvPicPr>
          <p:cNvPr id="48" name="Picture 47" descr="A salt and pepper shaker and a light bulb&#10;&#10;Description automatically generated">
            <a:extLst>
              <a:ext uri="{FF2B5EF4-FFF2-40B4-BE49-F238E27FC236}">
                <a16:creationId xmlns:a16="http://schemas.microsoft.com/office/drawing/2014/main" id="{D62DB2D3-A830-7BFF-8F1D-728D1417515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007" y="2466986"/>
            <a:ext cx="360000" cy="360000"/>
          </a:xfrm>
          <a:prstGeom prst="rect">
            <a:avLst/>
          </a:prstGeom>
        </p:spPr>
      </p:pic>
      <p:pic>
        <p:nvPicPr>
          <p:cNvPr id="50" name="Picture 49" descr="A black and white image of people with arrows&#10;&#10;Description automatically generated">
            <a:extLst>
              <a:ext uri="{FF2B5EF4-FFF2-40B4-BE49-F238E27FC236}">
                <a16:creationId xmlns:a16="http://schemas.microsoft.com/office/drawing/2014/main" id="{1A06AEAD-1B5E-B1D4-2765-CE013111A7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402" y="2466832"/>
            <a:ext cx="396795" cy="360000"/>
          </a:xfrm>
          <a:prstGeom prst="rect">
            <a:avLst/>
          </a:prstGeom>
        </p:spPr>
      </p:pic>
      <p:pic>
        <p:nvPicPr>
          <p:cNvPr id="52" name="Picture 51" descr="A group of people talking to each other&#10;&#10;Description automatically generated">
            <a:extLst>
              <a:ext uri="{FF2B5EF4-FFF2-40B4-BE49-F238E27FC236}">
                <a16:creationId xmlns:a16="http://schemas.microsoft.com/office/drawing/2014/main" id="{ABF1053E-0A42-49AE-0303-9CCBCB23F12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537" y="2466986"/>
            <a:ext cx="518134" cy="360000"/>
          </a:xfrm>
          <a:prstGeom prst="rect">
            <a:avLst/>
          </a:prstGeom>
        </p:spPr>
      </p:pic>
      <p:pic>
        <p:nvPicPr>
          <p:cNvPr id="54" name="Picture 53" descr="A black and white line drawing of a person with a check mark in a speech bubble&#10;&#10;Description automatically generated">
            <a:extLst>
              <a:ext uri="{FF2B5EF4-FFF2-40B4-BE49-F238E27FC236}">
                <a16:creationId xmlns:a16="http://schemas.microsoft.com/office/drawing/2014/main" id="{CB7D4F72-77AA-04E7-A69D-B1091D00CAD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4206533"/>
            <a:ext cx="360000" cy="360000"/>
          </a:xfrm>
          <a:prstGeom prst="rect">
            <a:avLst/>
          </a:prstGeom>
        </p:spPr>
      </p:pic>
      <p:pic>
        <p:nvPicPr>
          <p:cNvPr id="56" name="Picture 55" descr="A black and white logo&#10;&#10;Description automatically generated">
            <a:extLst>
              <a:ext uri="{FF2B5EF4-FFF2-40B4-BE49-F238E27FC236}">
                <a16:creationId xmlns:a16="http://schemas.microsoft.com/office/drawing/2014/main" id="{01445BE1-4031-7B82-8A5C-1464BC3AC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83" y="4201613"/>
            <a:ext cx="359908" cy="360000"/>
          </a:xfrm>
          <a:prstGeom prst="rect">
            <a:avLst/>
          </a:prstGeom>
        </p:spPr>
      </p:pic>
      <p:pic>
        <p:nvPicPr>
          <p:cNvPr id="57" name="Picture 56" descr="A black and white car&#10;&#10;Description automatically generated">
            <a:extLst>
              <a:ext uri="{FF2B5EF4-FFF2-40B4-BE49-F238E27FC236}">
                <a16:creationId xmlns:a16="http://schemas.microsoft.com/office/drawing/2014/main" id="{CCD91340-1DD3-A746-3056-F59B299452F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54" y="4203370"/>
            <a:ext cx="581315" cy="360000"/>
          </a:xfrm>
          <a:prstGeom prst="rect">
            <a:avLst/>
          </a:prstGeom>
        </p:spPr>
      </p:pic>
      <p:pic>
        <p:nvPicPr>
          <p:cNvPr id="58" name="Picture 57" descr="A black and white symbol&#10;&#10;Description automatically generated">
            <a:extLst>
              <a:ext uri="{FF2B5EF4-FFF2-40B4-BE49-F238E27FC236}">
                <a16:creationId xmlns:a16="http://schemas.microsoft.com/office/drawing/2014/main" id="{D1DBF897-4A72-34BD-DC32-58B7F71465B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04" y="4202058"/>
            <a:ext cx="359908" cy="36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4BB433A8-B895-3CF9-2A16-C007D1A35A1A}"/>
              </a:ext>
            </a:extLst>
          </p:cNvPr>
          <p:cNvSpPr txBox="1"/>
          <p:nvPr/>
        </p:nvSpPr>
        <p:spPr>
          <a:xfrm>
            <a:off x="5448280" y="2414063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Salt &amp;</a:t>
            </a:r>
          </a:p>
          <a:p>
            <a:r>
              <a:rPr lang="en-US" sz="1200">
                <a:latin typeface="Gill Sans MT" panose="020B0502020104020203" pitchFamily="34" charset="0"/>
              </a:rPr>
              <a:t>Light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B3C079-10A7-FCDA-DA0D-AC645258AA63}"/>
              </a:ext>
            </a:extLst>
          </p:cNvPr>
          <p:cNvSpPr txBox="1"/>
          <p:nvPr/>
        </p:nvSpPr>
        <p:spPr>
          <a:xfrm>
            <a:off x="8937257" y="2405007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Greater engagement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496EC8B-E861-2948-A31A-39D1802097A2}"/>
              </a:ext>
            </a:extLst>
          </p:cNvPr>
          <p:cNvSpPr txBox="1"/>
          <p:nvPr/>
        </p:nvSpPr>
        <p:spPr>
          <a:xfrm>
            <a:off x="10774586" y="2405007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Speaking </a:t>
            </a:r>
          </a:p>
          <a:p>
            <a:r>
              <a:rPr lang="en-US" sz="1200">
                <a:latin typeface="Gill Sans MT" panose="020B0502020104020203" pitchFamily="34" charset="0"/>
              </a:rPr>
              <a:t>out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01E6F1-6256-9A50-A735-8A8FA151B1D5}"/>
              </a:ext>
            </a:extLst>
          </p:cNvPr>
          <p:cNvSpPr txBox="1"/>
          <p:nvPr/>
        </p:nvSpPr>
        <p:spPr>
          <a:xfrm>
            <a:off x="7068627" y="2409027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Never</a:t>
            </a:r>
          </a:p>
          <a:p>
            <a:r>
              <a:rPr lang="en-US" sz="1200">
                <a:latin typeface="Gill Sans MT" panose="020B0502020104020203" pitchFamily="34" charset="0"/>
              </a:rPr>
              <a:t>alone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9D9BDE-0310-51C8-EF07-FDD397C833F0}"/>
              </a:ext>
            </a:extLst>
          </p:cNvPr>
          <p:cNvSpPr txBox="1"/>
          <p:nvPr/>
        </p:nvSpPr>
        <p:spPr>
          <a:xfrm>
            <a:off x="5465755" y="4137576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Covert presence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C0133D-5E78-AB11-8CF6-5A757E0A217C}"/>
              </a:ext>
            </a:extLst>
          </p:cNvPr>
          <p:cNvSpPr txBox="1"/>
          <p:nvPr/>
        </p:nvSpPr>
        <p:spPr>
          <a:xfrm>
            <a:off x="7083964" y="4137575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Custom agility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8C680C8-10EA-0179-7B71-898BFDEAE005}"/>
              </a:ext>
            </a:extLst>
          </p:cNvPr>
          <p:cNvSpPr txBox="1"/>
          <p:nvPr/>
        </p:nvSpPr>
        <p:spPr>
          <a:xfrm>
            <a:off x="8933724" y="4137375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Connection building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6591D6-F5FA-2962-60F5-325A9BA944B3}"/>
              </a:ext>
            </a:extLst>
          </p:cNvPr>
          <p:cNvSpPr txBox="1"/>
          <p:nvPr/>
        </p:nvSpPr>
        <p:spPr>
          <a:xfrm>
            <a:off x="10786031" y="4133153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Authoritative voice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04FA89-A5A5-4E56-ADDB-3FE09CAF650B}"/>
              </a:ext>
            </a:extLst>
          </p:cNvPr>
          <p:cNvSpPr txBox="1"/>
          <p:nvPr/>
        </p:nvSpPr>
        <p:spPr>
          <a:xfrm>
            <a:off x="189524" y="1935610"/>
            <a:ext cx="1436205" cy="7375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kumimoji="0" lang="en-US" sz="160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CHANGE WE WANT TO SEE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6E6C16-977B-7C5A-D036-6CF9F8F3525D}"/>
              </a:ext>
            </a:extLst>
          </p:cNvPr>
          <p:cNvSpPr txBox="1"/>
          <p:nvPr/>
        </p:nvSpPr>
        <p:spPr>
          <a:xfrm>
            <a:off x="186623" y="3660082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600" spc="300">
                <a:solidFill>
                  <a:srgbClr val="6B3267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HOW WE EXCEL</a:t>
            </a:r>
            <a:endParaRPr kumimoji="0" lang="en-US" sz="1600" i="0" u="none" strike="noStrike" kern="1200" cap="none" spc="300" normalizeH="0" baseline="0" noProof="0">
              <a:ln>
                <a:noFill/>
              </a:ln>
              <a:solidFill>
                <a:srgbClr val="6B3267"/>
              </a:solidFill>
              <a:effectLst/>
              <a:uLnTx/>
              <a:uFillTx/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7F9B9E-1DBD-F4B7-90BA-0EAB3C803EE3}"/>
              </a:ext>
            </a:extLst>
          </p:cNvPr>
          <p:cNvSpPr txBox="1"/>
          <p:nvPr/>
        </p:nvSpPr>
        <p:spPr>
          <a:xfrm>
            <a:off x="2380228" y="3407869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CULTURE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FC7ED2F-9801-F307-44FF-7A627B21997F}"/>
              </a:ext>
            </a:extLst>
          </p:cNvPr>
          <p:cNvSpPr/>
          <p:nvPr/>
        </p:nvSpPr>
        <p:spPr>
          <a:xfrm>
            <a:off x="1812195" y="3224630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Picture 71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AF6141F8-7AD5-7009-2773-C64CFC2A7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83" y="3354258"/>
            <a:ext cx="727593" cy="388744"/>
          </a:xfrm>
          <a:prstGeom prst="rect">
            <a:avLst/>
          </a:prstGeom>
        </p:spPr>
      </p:pic>
      <p:pic>
        <p:nvPicPr>
          <p:cNvPr id="73" name="Picture 72" descr="A black and white icon of two people with a trophy&#10;&#10;Description automatically generated">
            <a:extLst>
              <a:ext uri="{FF2B5EF4-FFF2-40B4-BE49-F238E27FC236}">
                <a16:creationId xmlns:a16="http://schemas.microsoft.com/office/drawing/2014/main" id="{BC4FDCB2-A9A2-6740-661C-1701CF9A3ED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68" y="3361906"/>
            <a:ext cx="360092" cy="360000"/>
          </a:xfrm>
          <a:prstGeom prst="rect">
            <a:avLst/>
          </a:prstGeom>
        </p:spPr>
      </p:pic>
      <p:pic>
        <p:nvPicPr>
          <p:cNvPr id="74" name="Picture 73" descr="A black circle with a arrow&#10;&#10;Description automatically generated">
            <a:extLst>
              <a:ext uri="{FF2B5EF4-FFF2-40B4-BE49-F238E27FC236}">
                <a16:creationId xmlns:a16="http://schemas.microsoft.com/office/drawing/2014/main" id="{1BE7B1DB-1BF9-6F4A-6D02-AA14A858E4F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3369707"/>
            <a:ext cx="360000" cy="360000"/>
          </a:xfrm>
          <a:prstGeom prst="rect">
            <a:avLst/>
          </a:prstGeom>
        </p:spPr>
      </p:pic>
      <p:pic>
        <p:nvPicPr>
          <p:cNvPr id="75" name="Picture 74" descr="A black and white icon of two people&#10;&#10;Description automatically generated">
            <a:extLst>
              <a:ext uri="{FF2B5EF4-FFF2-40B4-BE49-F238E27FC236}">
                <a16:creationId xmlns:a16="http://schemas.microsoft.com/office/drawing/2014/main" id="{81C07801-B0DB-AFE6-B910-2EFFC8546DE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199" y="3360897"/>
            <a:ext cx="360092" cy="360000"/>
          </a:xfrm>
          <a:prstGeom prst="rect">
            <a:avLst/>
          </a:prstGeom>
        </p:spPr>
      </p:pic>
      <p:pic>
        <p:nvPicPr>
          <p:cNvPr id="79" name="Picture 78" descr="A black and white cross in a circle&#10;&#10;Description automatically generated">
            <a:extLst>
              <a:ext uri="{FF2B5EF4-FFF2-40B4-BE49-F238E27FC236}">
                <a16:creationId xmlns:a16="http://schemas.microsoft.com/office/drawing/2014/main" id="{6D512595-6407-2C61-B7C1-1613572A9407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11" y="3361906"/>
            <a:ext cx="360000" cy="36000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20B4E562-564D-0332-CD4F-09D5A374E5DA}"/>
              </a:ext>
            </a:extLst>
          </p:cNvPr>
          <p:cNvSpPr txBox="1"/>
          <p:nvPr/>
        </p:nvSpPr>
        <p:spPr>
          <a:xfrm>
            <a:off x="5459241" y="3302003"/>
            <a:ext cx="12632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live our Core Values daily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DFF2384-9F34-6AFE-E535-C346B53F7558}"/>
              </a:ext>
            </a:extLst>
          </p:cNvPr>
          <p:cNvSpPr txBox="1"/>
          <p:nvPr/>
        </p:nvSpPr>
        <p:spPr>
          <a:xfrm>
            <a:off x="7081528" y="3214189"/>
            <a:ext cx="12707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seek the success of others and work in unity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B2AC5A6-4E36-0A77-3744-EEA8E7E42026}"/>
              </a:ext>
            </a:extLst>
          </p:cNvPr>
          <p:cNvSpPr txBox="1"/>
          <p:nvPr/>
        </p:nvSpPr>
        <p:spPr>
          <a:xfrm>
            <a:off x="8948702" y="3214188"/>
            <a:ext cx="11304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speak the truth in love in every situation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3148F16-B2D2-4086-92A4-A574EE49AEE8}"/>
              </a:ext>
            </a:extLst>
          </p:cNvPr>
          <p:cNvSpPr txBox="1"/>
          <p:nvPr/>
        </p:nvSpPr>
        <p:spPr>
          <a:xfrm>
            <a:off x="10786031" y="3207379"/>
            <a:ext cx="10410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simplify complexity in our work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AB29238-A440-5D80-7B7B-B72C3A211ECF}"/>
              </a:ext>
            </a:extLst>
          </p:cNvPr>
          <p:cNvSpPr txBox="1"/>
          <p:nvPr/>
        </p:nvSpPr>
        <p:spPr>
          <a:xfrm>
            <a:off x="2380228" y="601042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CONTRIBUTION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F6BA789-8A0D-CED6-014B-9656275C5DBA}"/>
              </a:ext>
            </a:extLst>
          </p:cNvPr>
          <p:cNvSpPr/>
          <p:nvPr/>
        </p:nvSpPr>
        <p:spPr>
          <a:xfrm>
            <a:off x="1800750" y="5810007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0" name="Graphic 89" descr="Puzzle outline">
            <a:extLst>
              <a:ext uri="{FF2B5EF4-FFF2-40B4-BE49-F238E27FC236}">
                <a16:creationId xmlns:a16="http://schemas.microsoft.com/office/drawing/2014/main" id="{3DDBA8FA-F5E4-8463-B698-C2F18C9877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874152" y="5910748"/>
            <a:ext cx="508009" cy="508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6898C9-49FE-030F-2838-1579182740CC}"/>
              </a:ext>
            </a:extLst>
          </p:cNvPr>
          <p:cNvSpPr txBox="1"/>
          <p:nvPr/>
        </p:nvSpPr>
        <p:spPr>
          <a:xfrm>
            <a:off x="4566798" y="5727571"/>
            <a:ext cx="255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Creates missional focus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29911-875A-C890-1F5F-3AE093C33B28}"/>
              </a:ext>
            </a:extLst>
          </p:cNvPr>
          <p:cNvSpPr txBox="1"/>
          <p:nvPr/>
        </p:nvSpPr>
        <p:spPr>
          <a:xfrm>
            <a:off x="6903007" y="5727571"/>
            <a:ext cx="2553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Picks up “while preparing all” and is more about what we do vs an outcome of engagement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CC6CF-5264-9D9C-6EA6-3A0AACF63D1D}"/>
              </a:ext>
            </a:extLst>
          </p:cNvPr>
          <p:cNvSpPr txBox="1"/>
          <p:nvPr/>
        </p:nvSpPr>
        <p:spPr>
          <a:xfrm>
            <a:off x="9390257" y="5727571"/>
            <a:ext cx="25538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rgbClr val="693269"/>
                </a:solidFill>
                <a:latin typeface="Century Gothic" panose="020B0502020202020204" pitchFamily="34" charset="0"/>
              </a:rPr>
              <a:t>Carries Horizon 1 into Horizon 2 – this is where we continue work on Role Clarity, planning and Overt/Covert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B7954-9F1C-5B77-1347-6BECA9A6E1AE}"/>
              </a:ext>
            </a:extLst>
          </p:cNvPr>
          <p:cNvSpPr txBox="1"/>
          <p:nvPr/>
        </p:nvSpPr>
        <p:spPr>
          <a:xfrm>
            <a:off x="4188850" y="6109422"/>
            <a:ext cx="2553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693269"/>
                </a:solidFill>
                <a:latin typeface="Century Gothic" panose="020B0502020202020204" pitchFamily="34" charset="0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38008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5486-8240-FAD1-C00F-C26B50147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9905D5-A106-3D0E-E51A-370C73749106}"/>
              </a:ext>
            </a:extLst>
          </p:cNvPr>
          <p:cNvSpPr/>
          <p:nvPr/>
        </p:nvSpPr>
        <p:spPr>
          <a:xfrm>
            <a:off x="0" y="1353048"/>
            <a:ext cx="12192000" cy="550495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CA75EA-B7FD-6348-7499-B5C501C960EB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2D0F85-4623-037E-A0FD-1C9A30D5F9BA}"/>
              </a:ext>
            </a:extLst>
          </p:cNvPr>
          <p:cNvSpPr txBox="1"/>
          <p:nvPr/>
        </p:nvSpPr>
        <p:spPr>
          <a:xfrm>
            <a:off x="3398874" y="1650120"/>
            <a:ext cx="7299686" cy="707886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Christians engaged everywhere, strengthening the most persecuted so the global Church remains God’s faithful witness to the world.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157E587-7AF9-A7A5-609A-93EB84D920FF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44" name="object 2">
            <a:extLst>
              <a:ext uri="{FF2B5EF4-FFF2-40B4-BE49-F238E27FC236}">
                <a16:creationId xmlns:a16="http://schemas.microsoft.com/office/drawing/2014/main" id="{F25612BE-9062-4813-3B9F-C3B82339234A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0C2E7A-725C-B80B-7BE9-861783AB7600}"/>
              </a:ext>
            </a:extLst>
          </p:cNvPr>
          <p:cNvSpPr txBox="1"/>
          <p:nvPr/>
        </p:nvSpPr>
        <p:spPr>
          <a:xfrm>
            <a:off x="670560" y="189078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VISION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2F759-F2AF-820A-FA29-83E38D7524E1}"/>
              </a:ext>
            </a:extLst>
          </p:cNvPr>
          <p:cNvSpPr txBox="1"/>
          <p:nvPr/>
        </p:nvSpPr>
        <p:spPr>
          <a:xfrm>
            <a:off x="624498" y="437325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OUTCOMES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C69ACA-C05E-79D7-8B86-C251FD17A8B4}"/>
              </a:ext>
            </a:extLst>
          </p:cNvPr>
          <p:cNvSpPr/>
          <p:nvPr/>
        </p:nvSpPr>
        <p:spPr>
          <a:xfrm>
            <a:off x="56465" y="419326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6B559E-3D3B-6E0D-6FFF-F1396E0DB65C}"/>
              </a:ext>
            </a:extLst>
          </p:cNvPr>
          <p:cNvSpPr/>
          <p:nvPr/>
        </p:nvSpPr>
        <p:spPr>
          <a:xfrm>
            <a:off x="99788" y="1686061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C539B299-C1CB-AD11-224A-7C1B300301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" y="4286621"/>
            <a:ext cx="478837" cy="478837"/>
          </a:xfrm>
          <a:prstGeom prst="rect">
            <a:avLst/>
          </a:prstGeom>
        </p:spPr>
      </p:pic>
      <p:pic>
        <p:nvPicPr>
          <p:cNvPr id="36" name="Picture 35" descr="A black and white logo&#10;&#10;Description automatically generated">
            <a:extLst>
              <a:ext uri="{FF2B5EF4-FFF2-40B4-BE49-F238E27FC236}">
                <a16:creationId xmlns:a16="http://schemas.microsoft.com/office/drawing/2014/main" id="{622569CC-2590-B986-1B99-5548C863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5" y="1773129"/>
            <a:ext cx="488066" cy="4880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976BC5C-4C1C-3C16-4CC9-FE0148C7353F}"/>
              </a:ext>
            </a:extLst>
          </p:cNvPr>
          <p:cNvSpPr txBox="1"/>
          <p:nvPr/>
        </p:nvSpPr>
        <p:spPr>
          <a:xfrm>
            <a:off x="56465" y="169616"/>
            <a:ext cx="30981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HIGH LEVEL OVERVIEW OF THE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CHANGE WE WANT TO SEE</a:t>
            </a:r>
            <a:endParaRPr kumimoji="0" lang="en-US" sz="16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55F2A-0F25-E831-5FFC-5850D89C5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098" y="2411678"/>
            <a:ext cx="4925683" cy="44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7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조각상, 벽, 댄스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" b="1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교회를 위한 기도</a:t>
            </a:r>
            <a:endParaRPr lang="en-US" altLang="ko-KR" sz="3200">
              <a:solidFill>
                <a:schemeClr val="bg1"/>
              </a:solidFill>
              <a:ea typeface="맑은 고딕"/>
            </a:endParaRP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for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889EBEF-0376-AFC3-1744-31DBCD5B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2D0FF98F-73B4-510A-3033-9570D700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3B850FF-6169-4056-8077-06FFA93A5366}" type="slidenum">
              <a:rPr lang="en-US" altLang="ko-KR" smtClean="0"/>
              <a:pPr>
                <a:spcAft>
                  <a:spcPts val="600"/>
                </a:spcAft>
              </a:pPr>
              <a:t>9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3826D-D2E0-0FE4-7194-039CEA01FC49}"/>
              </a:ext>
            </a:extLst>
          </p:cNvPr>
          <p:cNvSpPr txBox="1"/>
          <p:nvPr/>
        </p:nvSpPr>
        <p:spPr>
          <a:xfrm>
            <a:off x="936172" y="3608614"/>
            <a:ext cx="5162548" cy="461665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2400" b="1">
                <a:ea typeface="맑은 고딕"/>
                <a:hlinkClick r:id="rId3"/>
              </a:rPr>
              <a:t>2026년 9월까지 100만명 청원 서명</a:t>
            </a:r>
            <a:endParaRPr lang="ko-KR" altLang="en-US" sz="2400" b="1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1204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2C20D-EB22-1555-8D36-836850226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06865A-C56F-3FCA-E1F0-BAE25E38DC4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D926DC-6A38-90C6-0DE1-15087DC7861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BFAEC5D-D7F2-DE69-B7F6-75E79F52817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4BBBCCD-B581-F78C-565F-1CD460D0490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0B21F5B-D1C2-E64F-6951-59041AE736A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99FC214-5CDA-A04C-93E0-B18DCECF9AF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1E784F8-2127-6552-3DE9-6216CB11B3E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89A828-0881-FA1A-E996-10C82EE059C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기독교인이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주류인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베누에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지역에서</a:t>
            </a:r>
            <a:r>
              <a:rPr lang="en-US" altLang="ko-KR">
                <a:ea typeface="+mn-lt"/>
                <a:cs typeface="+mn-lt"/>
              </a:rPr>
              <a:t> 200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이상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사망</a:t>
            </a:r>
            <a:r>
              <a:rPr lang="en-US" altLang="ko-KR">
                <a:ea typeface="+mn-lt"/>
                <a:cs typeface="+mn-lt"/>
              </a:rPr>
              <a:t>,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altLang="ko-KR">
                <a:ea typeface="+mn-lt"/>
                <a:cs typeface="+mn-lt"/>
              </a:rPr>
              <a:t>1000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난민</a:t>
            </a:r>
            <a:r>
              <a:rPr lang="en-US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발생</a:t>
            </a:r>
            <a:endParaRPr lang="en-US" altLang="ko-KR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7E3740-A1FE-C2DF-7B27-1E36A32EAD5E}"/>
              </a:ext>
            </a:extLst>
          </p:cNvPr>
          <p:cNvSpPr txBox="1"/>
          <p:nvPr/>
        </p:nvSpPr>
        <p:spPr>
          <a:xfrm>
            <a:off x="1213163" y="1625465"/>
            <a:ext cx="6837375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 err="1">
                <a:ea typeface="+mn-lt"/>
                <a:cs typeface="+mn-lt"/>
              </a:rPr>
              <a:t>나이지리아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북부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 err="1">
                <a:ea typeface="+mn-lt"/>
                <a:cs typeface="+mn-lt"/>
              </a:rPr>
              <a:t>베누에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주에서</a:t>
            </a:r>
            <a:r>
              <a:rPr lang="en-US" altLang="ko-KR" sz="1100" kern="100">
                <a:ea typeface="+mn-lt"/>
                <a:cs typeface="+mn-lt"/>
              </a:rPr>
              <a:t> 6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altLang="ko-KR" sz="1100" kern="100">
                <a:ea typeface="+mn-lt"/>
                <a:cs typeface="+mn-lt"/>
              </a:rPr>
              <a:t>8</a:t>
            </a:r>
            <a:r>
              <a:rPr lang="ko-KR" altLang="en-US" sz="1100" kern="100">
                <a:ea typeface="+mn-lt"/>
                <a:cs typeface="+mn-lt"/>
              </a:rPr>
              <a:t>일부터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sz="1100" kern="100">
                <a:ea typeface="+mn-lt"/>
                <a:cs typeface="+mn-lt"/>
              </a:rPr>
              <a:t>6</a:t>
            </a:r>
            <a:r>
              <a:rPr lang="ko-KR" altLang="en-US" sz="1100" kern="100">
                <a:ea typeface="+mn-lt"/>
                <a:cs typeface="+mn-lt"/>
              </a:rPr>
              <a:t>월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en-US" altLang="ko-KR" sz="1100" kern="100">
                <a:ea typeface="+mn-lt"/>
                <a:cs typeface="+mn-lt"/>
              </a:rPr>
              <a:t>14</a:t>
            </a:r>
            <a:r>
              <a:rPr lang="ko-KR" altLang="en-US" sz="1100" kern="100">
                <a:ea typeface="+mn-lt"/>
                <a:cs typeface="+mn-lt"/>
              </a:rPr>
              <a:t>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사이에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구마(</a:t>
            </a:r>
            <a:r>
              <a:rPr lang="ko-KR" sz="1100" kern="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Guma</a:t>
            </a:r>
            <a:r>
              <a:rPr lang="ko-KR" altLang="en-US" sz="1100" kern="100">
                <a:ea typeface="+mn-lt"/>
                <a:cs typeface="+mn-lt"/>
              </a:rPr>
              <a:t>)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지방정부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지역</a:t>
            </a:r>
            <a:r>
              <a:rPr lang="en-US" altLang="ko-KR" sz="1100" kern="100">
                <a:ea typeface="+mn-lt"/>
                <a:cs typeface="+mn-lt"/>
              </a:rPr>
              <a:t>(</a:t>
            </a:r>
            <a:r>
              <a:rPr lang="en-US" sz="1100" kern="100">
                <a:ea typeface="+mn-lt"/>
                <a:cs typeface="+mn-lt"/>
              </a:rPr>
              <a:t>LGA</a:t>
            </a:r>
            <a:r>
              <a:rPr lang="en-US" altLang="ko-KR" sz="1100" kern="100">
                <a:ea typeface="+mn-lt"/>
                <a:cs typeface="+mn-lt"/>
              </a:rPr>
              <a:t>)</a:t>
            </a:r>
            <a:r>
              <a:rPr lang="en-US" altLang="ko-KR" sz="1100" kern="100" err="1">
                <a:ea typeface="+mn-lt"/>
                <a:cs typeface="+mn-lt"/>
              </a:rPr>
              <a:t>에서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최소</a:t>
            </a:r>
            <a:r>
              <a:rPr lang="en-US" altLang="ko-KR" sz="1100" kern="100">
                <a:ea typeface="+mn-lt"/>
                <a:cs typeface="+mn-lt"/>
              </a:rPr>
              <a:t> 6건의 </a:t>
            </a:r>
            <a:r>
              <a:rPr lang="en-US" altLang="ko-KR" sz="1100" kern="100" err="1">
                <a:ea typeface="+mn-lt"/>
                <a:cs typeface="+mn-lt"/>
              </a:rPr>
              <a:t>풀라니족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무장세력의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끔찍한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공격이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있었던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것으로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en-US" altLang="ko-KR" sz="1100" kern="100" err="1">
                <a:ea typeface="+mn-lt"/>
                <a:cs typeface="+mn-lt"/>
              </a:rPr>
              <a:t>알려졌습니다</a:t>
            </a:r>
            <a:r>
              <a:rPr lang="en-US" altLang="ko-KR" sz="1100" kern="100">
                <a:ea typeface="+mn-lt"/>
                <a:cs typeface="+mn-lt"/>
              </a:rPr>
              <a:t>.  </a:t>
            </a:r>
            <a:r>
              <a:rPr lang="ko-KR" altLang="en-US" sz="1100" kern="100">
                <a:ea typeface="+mn-lt"/>
                <a:cs typeface="+mn-lt"/>
              </a:rPr>
              <a:t>대부분의 피해자는 기독교인이며, 여성과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어린이를 포함하여 </a:t>
            </a:r>
            <a:r>
              <a:rPr lang="en-US" altLang="ko-KR" sz="1100" kern="100">
                <a:ea typeface="+mn-lt"/>
                <a:cs typeface="+mn-lt"/>
              </a:rPr>
              <a:t>218</a:t>
            </a:r>
            <a:r>
              <a:rPr lang="ko-KR" altLang="en-US" sz="1100" kern="100">
                <a:ea typeface="+mn-lt"/>
                <a:cs typeface="+mn-lt"/>
              </a:rPr>
              <a:t>명</a:t>
            </a:r>
            <a:r>
              <a:rPr lang="en-US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이상이</a:t>
            </a:r>
            <a:r>
              <a:rPr lang="en-US" altLang="ko-KR" sz="1100" kern="100">
                <a:ea typeface="+mn-lt"/>
                <a:cs typeface="+mn-lt"/>
              </a:rPr>
              <a:t> </a:t>
            </a:r>
            <a:r>
              <a:rPr lang="ko-KR" altLang="en-US" sz="1100" kern="100">
                <a:ea typeface="+mn-lt"/>
                <a:cs typeface="+mn-lt"/>
              </a:rPr>
              <a:t>사망하고, 1,000여명이 집을 잃고, 실향민이 되었습니다</a:t>
            </a:r>
            <a:r>
              <a:rPr lang="en-US" sz="1100" kern="1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</p:txBody>
      </p:sp>
      <p:pic>
        <p:nvPicPr>
          <p:cNvPr id="16" name="그림 15" descr="텍스트, 야외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D465533-2E2F-9DE1-D54A-A862A7997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689" y="1620829"/>
            <a:ext cx="3247757" cy="15992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32F4D9-33D6-6E1E-5652-A4EA9C67C81F}"/>
              </a:ext>
            </a:extLst>
          </p:cNvPr>
          <p:cNvSpPr txBox="1"/>
          <p:nvPr/>
        </p:nvSpPr>
        <p:spPr>
          <a:xfrm>
            <a:off x="8219045" y="3225910"/>
            <a:ext cx="3250416" cy="313932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,Sans-Serif"/>
              <a:buChar char="•"/>
            </a:pP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베누에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주의 성도들에게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하나님의 위로가 임하기를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슬픔에 잠긴 사람들에게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주님의 평화와 사랑으로 찾아갈 수 있도록 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계속되는 폭력적인 박해 속에서 희망을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잃지 않게 하시고, 주께서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날마다강하게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하시고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예수님께서 이미 세상을 이기셨다는 진리를 굳게 붙잡을 수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있도록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기도합니다. </a:t>
            </a:r>
          </a:p>
          <a:p>
            <a:pPr marL="228600" indent="-228600" algn="just">
              <a:buFont typeface="Arial"/>
              <a:buChar char="•"/>
            </a:pP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나이지리아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중앙정부와 지방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정부를 위해 기도합니다.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지도자들에게 냉철한 이성과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따뜻한 가슴과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지혜를 주셔서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이 어려움을 슬기롭게 해결하기를 기도합니다.</a:t>
            </a:r>
            <a:endParaRPr lang="ko-KR" sz="1100" kern="100">
              <a:solidFill>
                <a:schemeClr val="bg1"/>
              </a:solidFill>
              <a:ea typeface="+mn-lt"/>
              <a:cs typeface="+mn-lt"/>
            </a:endParaRP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난민들을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 위해 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매일 하나님의 공급하심을 경험하며, 감사한 마음을 잃지 않기를 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 </a:t>
            </a:r>
          </a:p>
          <a:p>
            <a:pPr marL="228600" indent="-228600" algn="just">
              <a:buFont typeface="Arial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가해자들을 위해 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-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그들이 회개하고 하나님께로 돌아와 그분이 구세주이심을 믿게 되기를  기도합니다. </a:t>
            </a:r>
            <a:endParaRPr lang="en-US" altLang="ko-KR" sz="1100" kern="10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290E31-2F41-ED88-6B99-B21DAE0AA469}"/>
              </a:ext>
            </a:extLst>
          </p:cNvPr>
          <p:cNvSpPr txBox="1"/>
          <p:nvPr/>
        </p:nvSpPr>
        <p:spPr>
          <a:xfrm>
            <a:off x="1213162" y="2241787"/>
            <a:ext cx="6828909" cy="39857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ea typeface="+mn-lt"/>
                <a:cs typeface="+mn-lt"/>
              </a:rPr>
              <a:t>최초 공격은</a:t>
            </a:r>
            <a:r>
              <a:rPr lang="en-US" sz="1100">
                <a:ea typeface="+mn-lt"/>
                <a:cs typeface="+mn-lt"/>
              </a:rPr>
              <a:t> 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니예프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Nyiev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우데이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Udei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시작되었습니다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무장한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플라니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목동</a:t>
            </a:r>
            <a:r>
              <a:rPr lang="ko-KR" altLang="en-US" sz="1100">
                <a:ea typeface="+mn-lt"/>
                <a:cs typeface="+mn-lt"/>
              </a:rPr>
              <a:t>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밭에서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일하던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농부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죽였고,</a:t>
            </a:r>
            <a:r>
              <a:rPr lang="en-US" altLang="ko-KR" sz="1100">
                <a:ea typeface="+mn-lt"/>
                <a:cs typeface="+mn-lt"/>
              </a:rPr>
              <a:t> 한 </a:t>
            </a:r>
            <a:r>
              <a:rPr lang="en-US" altLang="ko-KR" sz="1100" err="1">
                <a:ea typeface="+mn-lt"/>
                <a:cs typeface="+mn-lt"/>
              </a:rPr>
              <a:t>주민은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ko-KR" altLang="en-US"/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11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구마</a:t>
            </a:r>
            <a:r>
              <a:rPr lang="en-US" sz="1100">
                <a:ea typeface="+mn-lt"/>
                <a:cs typeface="+mn-lt"/>
              </a:rPr>
              <a:t> LGA</a:t>
            </a:r>
            <a:r>
              <a:rPr lang="ko-KR" altLang="en-US" sz="1100">
                <a:ea typeface="+mn-lt"/>
                <a:cs typeface="+mn-lt"/>
              </a:rPr>
              <a:t>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우농구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Unongu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이보코르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Tse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Ivokor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근처에서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일하던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여성</a:t>
            </a:r>
            <a:r>
              <a:rPr lang="en-US" sz="1100">
                <a:ea typeface="+mn-lt"/>
                <a:cs typeface="+mn-lt"/>
              </a:rPr>
              <a:t> 2</a:t>
            </a:r>
            <a:r>
              <a:rPr lang="ko-KR" altLang="en-US" sz="1100">
                <a:ea typeface="+mn-lt"/>
                <a:cs typeface="+mn-lt"/>
              </a:rPr>
              <a:t>명을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12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마쿠르디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Makurdi</a:t>
            </a:r>
            <a:r>
              <a:rPr lang="ko-KR" altLang="en-US" sz="1100">
                <a:ea typeface="+mn-lt"/>
                <a:cs typeface="+mn-lt"/>
              </a:rPr>
              <a:t>)의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개발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및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평화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재단의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자원봉사자인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아모스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우오라예프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Amos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Uorayev</a:t>
            </a:r>
            <a:r>
              <a:rPr lang="ko-KR" altLang="en-US" sz="1100">
                <a:ea typeface="+mn-lt"/>
                <a:cs typeface="+mn-lt"/>
              </a:rPr>
              <a:t>)는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sz="1100">
                <a:ea typeface="+mn-lt"/>
                <a:cs typeface="+mn-lt"/>
              </a:rPr>
              <a:t> 4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청소년과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함께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시신을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수습하러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나섰다가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오후</a:t>
            </a:r>
            <a:r>
              <a:rPr lang="en-US" sz="1100">
                <a:ea typeface="+mn-lt"/>
                <a:cs typeface="+mn-lt"/>
              </a:rPr>
              <a:t> 4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매복 공격을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받아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살해당했습니다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r>
              <a:rPr lang="en-US" sz="1100">
                <a:ea typeface="+mn-lt"/>
                <a:cs typeface="+mn-lt"/>
              </a:rPr>
              <a:t>6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sz="1100">
                <a:ea typeface="+mn-lt"/>
                <a:cs typeface="+mn-lt"/>
              </a:rPr>
              <a:t> 13</a:t>
            </a:r>
            <a:r>
              <a:rPr lang="ko-KR" altLang="en-US" sz="1100">
                <a:ea typeface="+mn-lt"/>
                <a:cs typeface="+mn-lt"/>
              </a:rPr>
              <a:t>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</a:t>
            </a:r>
            <a:r>
              <a:rPr lang="en-US" sz="1100">
                <a:ea typeface="+mn-lt"/>
                <a:cs typeface="+mn-lt"/>
              </a:rPr>
              <a:t> 1</a:t>
            </a:r>
            <a:r>
              <a:rPr lang="ko-KR" altLang="en-US" sz="1100">
                <a:ea typeface="+mn-lt"/>
                <a:cs typeface="+mn-lt"/>
              </a:rPr>
              <a:t>명과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군인</a:t>
            </a:r>
            <a:r>
              <a:rPr lang="en-US" sz="1100">
                <a:ea typeface="+mn-lt"/>
                <a:cs typeface="+mn-lt"/>
              </a:rPr>
              <a:t> 3</a:t>
            </a:r>
            <a:r>
              <a:rPr lang="ko-KR" altLang="en-US" sz="1100">
                <a:ea typeface="+mn-lt"/>
                <a:cs typeface="+mn-lt"/>
              </a:rPr>
              <a:t>명으로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구성된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수색대가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마주쳐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하지만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그날의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유혈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사태의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시작에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불과했습니다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다음으로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마쿠르디</a:t>
            </a:r>
            <a:r>
              <a:rPr lang="en-US" sz="1100">
                <a:ea typeface="+mn-lt"/>
                <a:cs typeface="+mn-lt"/>
              </a:rPr>
              <a:t> LGA</a:t>
            </a:r>
            <a:r>
              <a:rPr lang="ko-KR" altLang="en-US" sz="1100">
                <a:ea typeface="+mn-lt"/>
                <a:cs typeface="+mn-lt"/>
              </a:rPr>
              <a:t>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아콘두토우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Akondutyough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마을을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공격하여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주민들에게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무차별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가까이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다가오는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살해했습니다</a:t>
            </a:r>
            <a:r>
              <a:rPr lang="en-US" sz="1100">
                <a:ea typeface="+mn-lt"/>
                <a:cs typeface="+mn-lt"/>
              </a:rPr>
              <a:t>. 5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당일 밤</a:t>
            </a:r>
            <a:r>
              <a:rPr lang="en-US" sz="1100">
                <a:ea typeface="+mn-lt"/>
                <a:cs typeface="+mn-lt"/>
              </a:rPr>
              <a:t> 10</a:t>
            </a:r>
            <a:r>
              <a:rPr lang="ko-KR" altLang="en-US" sz="1100">
                <a:ea typeface="+mn-lt"/>
                <a:cs typeface="+mn-lt"/>
              </a:rPr>
              <a:t>시경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공격은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>
                <a:ea typeface="+mn-lt"/>
                <a:cs typeface="+mn-lt"/>
              </a:rPr>
              <a:t>400</a:t>
            </a:r>
            <a:r>
              <a:rPr lang="ko-KR" altLang="en-US" sz="1100">
                <a:ea typeface="+mn-lt"/>
                <a:cs typeface="+mn-lt"/>
              </a:rPr>
              <a:t>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실향민이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대피하고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옐레와타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Yelewata</a:t>
            </a:r>
            <a:r>
              <a:rPr lang="ko-KR" altLang="en-US" sz="1100">
                <a:ea typeface="+mn-lt"/>
                <a:cs typeface="+mn-lt"/>
              </a:rPr>
              <a:t>)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IDP캠프로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확산되었고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군대의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저항에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부딪히자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국내실향민들이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피신해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식량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저장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창고가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옐레와테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메인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후퇴했습니다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건물에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지르고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마체테로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도망치는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쓰러뜨</a:t>
            </a:r>
            <a:r>
              <a:rPr lang="ko-KR" altLang="en-US" sz="1100" err="1">
                <a:ea typeface="+mn-lt"/>
                <a:cs typeface="+mn-lt"/>
              </a:rPr>
              <a:t>렸습니다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목격자들의 증언에 의하면 공격자들은</a:t>
            </a:r>
            <a:r>
              <a:rPr lang="en-US" altLang="ko-KR" sz="1100">
                <a:ea typeface="+mn-lt"/>
                <a:cs typeface="+mn-lt"/>
              </a:rPr>
              <a:t> “</a:t>
            </a:r>
            <a:r>
              <a:rPr lang="ko-KR" altLang="en-US" sz="1100" err="1">
                <a:ea typeface="+mn-lt"/>
                <a:cs typeface="+mn-lt"/>
              </a:rPr>
              <a:t>알라후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아쿠바르</a:t>
            </a:r>
            <a:r>
              <a:rPr lang="en-US" altLang="ko-KR" sz="1100">
                <a:ea typeface="+mn-lt"/>
                <a:cs typeface="+mn-lt"/>
              </a:rPr>
              <a:t>”(</a:t>
            </a:r>
            <a:r>
              <a:rPr lang="en-US" sz="1100">
                <a:ea typeface="+mn-lt"/>
                <a:cs typeface="+mn-lt"/>
              </a:rPr>
              <a:t>Allahu </a:t>
            </a:r>
            <a:r>
              <a:rPr lang="en-US" sz="1100" err="1">
                <a:ea typeface="+mn-lt"/>
                <a:cs typeface="+mn-lt"/>
              </a:rPr>
              <a:t>Akubar</a:t>
            </a:r>
            <a:r>
              <a:rPr lang="en-US" sz="1100">
                <a:ea typeface="+mn-lt"/>
                <a:cs typeface="+mn-lt"/>
              </a:rPr>
              <a:t>: </a:t>
            </a:r>
            <a:r>
              <a:rPr lang="ko-KR" altLang="en-US" sz="1100">
                <a:ea typeface="+mn-lt"/>
                <a:cs typeface="+mn-lt"/>
              </a:rPr>
              <a:t>알라는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위대하다</a:t>
            </a:r>
            <a:r>
              <a:rPr lang="en-US" altLang="ko-KR" sz="1100">
                <a:ea typeface="+mn-lt"/>
                <a:cs typeface="+mn-lt"/>
              </a:rPr>
              <a:t>)</a:t>
            </a:r>
            <a:r>
              <a:rPr lang="ko-KR" altLang="en-US" sz="1100" err="1">
                <a:ea typeface="+mn-lt"/>
                <a:cs typeface="+mn-lt"/>
              </a:rPr>
              <a:t>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외쳤다고</a:t>
            </a:r>
            <a:r>
              <a:rPr lang="en-US" altLang="ko-KR" sz="1100">
                <a:ea typeface="+mn-lt"/>
                <a:cs typeface="+mn-lt"/>
              </a:rPr>
              <a:t> 합</a:t>
            </a:r>
            <a:r>
              <a:rPr lang="ko-KR" altLang="en-US" sz="1100" err="1">
                <a:ea typeface="+mn-lt"/>
                <a:cs typeface="+mn-lt"/>
              </a:rPr>
              <a:t>니다</a:t>
            </a:r>
            <a:r>
              <a:rPr lang="en-US" sz="1100">
                <a:ea typeface="+mn-lt"/>
                <a:cs typeface="+mn-lt"/>
              </a:rPr>
              <a:t>. 200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사망했고, </a:t>
            </a:r>
            <a:r>
              <a:rPr lang="en-US" sz="1100">
                <a:ea typeface="+mn-lt"/>
                <a:cs typeface="+mn-lt"/>
              </a:rPr>
              <a:t>5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부상을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일련의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최소</a:t>
            </a:r>
            <a:r>
              <a:rPr lang="en-US" sz="1100">
                <a:ea typeface="+mn-lt"/>
                <a:cs typeface="+mn-lt"/>
              </a:rPr>
              <a:t> 218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사망하고</a:t>
            </a:r>
            <a:r>
              <a:rPr lang="en-US" sz="1100">
                <a:ea typeface="+mn-lt"/>
                <a:cs typeface="+mn-lt"/>
              </a:rPr>
              <a:t> 6,000</a:t>
            </a:r>
            <a:r>
              <a:rPr lang="ko-KR" altLang="en-US" sz="1100">
                <a:ea typeface="+mn-lt"/>
                <a:cs typeface="+mn-lt"/>
              </a:rPr>
              <a:t>명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이상의</a:t>
            </a:r>
            <a:r>
              <a:rPr lang="en-US" altLang="ko-KR" sz="1100">
                <a:ea typeface="+mn-lt"/>
                <a:cs typeface="+mn-lt"/>
              </a:rPr>
              <a:t> 난</a:t>
            </a:r>
            <a:r>
              <a:rPr lang="ko-KR" altLang="en-US" sz="1100">
                <a:ea typeface="+mn-lt"/>
                <a:cs typeface="+mn-lt"/>
              </a:rPr>
              <a:t>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</a:p>
          <a:p>
            <a:pPr algn="just"/>
            <a:endParaRPr lang="en-US" sz="1100">
              <a:ea typeface="맑은 고딕"/>
            </a:endParaRPr>
          </a:p>
          <a:p>
            <a:pPr algn="just"/>
            <a:r>
              <a:rPr lang="ko-KR" altLang="en-US" sz="1100">
                <a:latin typeface="Malgun Gothic"/>
                <a:ea typeface="Malgun Gothic"/>
              </a:rPr>
              <a:t>오픈도어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대변인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뉴하우스는</a:t>
            </a:r>
            <a:r>
              <a:rPr lang="en-US" sz="1100">
                <a:latin typeface="Malgun Gothic"/>
                <a:ea typeface="Malgun Gothic"/>
              </a:rPr>
              <a:t> "</a:t>
            </a:r>
            <a:r>
              <a:rPr lang="ko-KR" altLang="en-US" sz="1100">
                <a:latin typeface="Malgun Gothic"/>
                <a:ea typeface="Malgun Gothic"/>
              </a:rPr>
              <a:t>오픈도어는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베누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주에서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발생한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공격을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강력하게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규탄합니다</a:t>
            </a:r>
            <a:r>
              <a:rPr lang="en-US" sz="1100">
                <a:latin typeface="Malgun Gothic"/>
                <a:ea typeface="Malgun Gothic"/>
              </a:rPr>
              <a:t>.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기독교인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마을에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이러한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공격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패턴이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아무런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제지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없이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계속되는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것은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절대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용납할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없는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일입니다</a:t>
            </a:r>
            <a:r>
              <a:rPr lang="en-US" sz="1100">
                <a:latin typeface="Malgun Gothic"/>
                <a:ea typeface="Malgun Gothic"/>
              </a:rPr>
              <a:t>.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나이지리아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중부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벨트의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기독교인들은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정부가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인종이나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종교에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관계없이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모든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시민의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안전을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보장하기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위해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필요한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조치를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취할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의무가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있다는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것을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알아야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합니다</a:t>
            </a:r>
            <a:r>
              <a:rPr lang="en-US" sz="1100">
                <a:latin typeface="Malgun Gothic"/>
                <a:ea typeface="Malgun Gothic"/>
              </a:rPr>
              <a:t>."</a:t>
            </a:r>
            <a:r>
              <a:rPr lang="ko-KR" altLang="en-US" sz="1100" err="1">
                <a:latin typeface="Malgun Gothic"/>
                <a:ea typeface="Malgun Gothic"/>
              </a:rPr>
              <a:t>라고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말했습니다.</a:t>
            </a:r>
            <a:endParaRPr lang="en-US" sz="1100">
              <a:latin typeface="Malgun Gothic"/>
              <a:ea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5277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49316-85D3-0066-F764-F3FF25006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24E2FD4-0C4C-E4EB-0463-75A6F24BAAA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5F635A-AEFC-E4B8-6574-373C11427513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353D0D0-94FD-2FED-F406-580EF86798F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CC4F3B7-F823-00B7-A793-B539F867BA8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2DE613B-5B25-6AD6-EF68-295585CF00A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00701A5-74B0-B257-1D8F-CAD7066B206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2C8A0AB-B499-F63F-A408-B4EC09135BE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70C6DB7-0B7B-946D-666D-24247D2DDB46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US" altLang="ko-KR">
                <a:solidFill>
                  <a:srgbClr val="0070C0"/>
                </a:solidFill>
                <a:ea typeface="맑은 고딕"/>
              </a:rPr>
              <a:t>#시리아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>
                <a:ea typeface="+mn-lt"/>
                <a:cs typeface="+mn-lt"/>
              </a:rPr>
              <a:t>교회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테러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피해자</a:t>
            </a:r>
            <a:r>
              <a:rPr lang="en-US" altLang="ko-KR">
                <a:ea typeface="+mn-lt"/>
                <a:cs typeface="+mn-lt"/>
              </a:rPr>
              <a:t> 3</a:t>
            </a:r>
            <a:r>
              <a:rPr lang="ko-KR" altLang="en-US">
                <a:ea typeface="+mn-lt"/>
                <a:cs typeface="+mn-lt"/>
              </a:rPr>
              <a:t>명</a:t>
            </a:r>
            <a:r>
              <a:rPr lang="en-US" altLang="ko-KR">
                <a:ea typeface="+mn-lt"/>
                <a:cs typeface="+mn-lt"/>
              </a:rPr>
              <a:t>, </a:t>
            </a:r>
            <a:r>
              <a:rPr lang="ko-KR" altLang="en-US">
                <a:ea typeface="+mn-lt"/>
                <a:cs typeface="+mn-lt"/>
              </a:rPr>
              <a:t>여전히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중환자실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치료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중</a:t>
            </a:r>
            <a:endParaRPr lang="en-US" altLang="ko-KR" sz="1100">
              <a:latin typeface="Malgun Gothic"/>
              <a:ea typeface="Malgun Gothic"/>
            </a:endParaRPr>
          </a:p>
          <a:p>
            <a:endParaRPr lang="en-US" altLang="ko-KR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4614A-2C49-F782-082E-27CF99034E94}"/>
              </a:ext>
            </a:extLst>
          </p:cNvPr>
          <p:cNvSpPr txBox="1"/>
          <p:nvPr/>
        </p:nvSpPr>
        <p:spPr>
          <a:xfrm>
            <a:off x="1210620" y="1710907"/>
            <a:ext cx="582391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6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22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 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자살 폭탄 테러범이 교회당으로 뛰어들어 신도들을 향해 총격을 가하면서 최소 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22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명의 기독교인이 사망했습니다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그가 착용하고 있던 폭탄 벨트를 터뜨리기까지는 불과 </a:t>
            </a:r>
            <a:r>
              <a:rPr 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30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초밖에 걸리지 않았습니다</a:t>
            </a:r>
            <a:r>
              <a:rPr 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짧은 시간 동안 많은 사람이 죽고 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더 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많은 부상자가 발생했습니다</a:t>
            </a:r>
            <a:r>
              <a:rPr 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총 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63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명의 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기독교인이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부상을 입었고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그중 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13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명은 위독한 상태로 병원에 입원했습니다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</a:p>
          <a:p>
            <a:pPr algn="just"/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사망자 중 </a:t>
            </a:r>
            <a:r>
              <a:rPr lang="en-US" alt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9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명은 이 교회 출신이고 나머지는 다른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마을이나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지역에서 온 사람들입니다</a:t>
            </a:r>
            <a:r>
              <a:rPr 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그들은 그곳에 묻혔고 고향에 </a:t>
            </a:r>
            <a:r>
              <a:rPr lang="ko-KR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있는 교회에서 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장례식을 치렀습니다</a:t>
            </a:r>
            <a:r>
              <a:rPr 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sz="1100" kern="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  <a:p>
            <a:pPr algn="just"/>
            <a:endParaRPr lang="en-US" altLang="ko-KR" sz="1100" b="1" kern="100">
              <a:solidFill>
                <a:srgbClr val="0070C0"/>
              </a:solidFill>
              <a:latin typeface="Malgun Gothic"/>
              <a:ea typeface="Malgun Gothic"/>
              <a:cs typeface="+mn-lt"/>
            </a:endParaRPr>
          </a:p>
        </p:txBody>
      </p:sp>
      <p:pic>
        <p:nvPicPr>
          <p:cNvPr id="16" name="그림 15" descr="실내, 가구, 벽, 예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DB886E6-7FF6-C6F7-AECA-A911966ED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740" y="1800637"/>
            <a:ext cx="3780919" cy="21190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2F8604-65E3-843C-AF8A-A0520FF3E15F}"/>
              </a:ext>
            </a:extLst>
          </p:cNvPr>
          <p:cNvSpPr txBox="1"/>
          <p:nvPr/>
        </p:nvSpPr>
        <p:spPr>
          <a:xfrm>
            <a:off x="1215280" y="3039333"/>
            <a:ext cx="5810216" cy="21390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Wingdings"/>
              <a:buChar char="§"/>
            </a:pPr>
            <a:r>
              <a:rPr lang="en-US" altLang="ko-KR" sz="1200" b="1" kern="100">
                <a:ea typeface="+mn-lt"/>
                <a:cs typeface="+mn-lt"/>
              </a:rPr>
              <a:t>7월 3일 </a:t>
            </a:r>
            <a:r>
              <a:rPr lang="en-US" altLang="ko-KR" sz="1200" b="1" kern="100" err="1">
                <a:ea typeface="+mn-lt"/>
                <a:cs typeface="+mn-lt"/>
              </a:rPr>
              <a:t>최신소식</a:t>
            </a:r>
          </a:p>
          <a:p>
            <a:pPr algn="just"/>
            <a:r>
              <a:rPr lang="ko-KR" sz="1100">
                <a:ea typeface="+mn-lt"/>
                <a:cs typeface="+mn-lt"/>
              </a:rPr>
              <a:t>시리아 다마스쿠스 </a:t>
            </a:r>
            <a:r>
              <a:rPr lang="ko-KR" sz="1100" err="1">
                <a:ea typeface="+mn-lt"/>
                <a:cs typeface="+mn-lt"/>
              </a:rPr>
              <a:t>드웨일라</a:t>
            </a:r>
            <a:r>
              <a:rPr lang="en-US" altLang="ko-KR" sz="1100">
                <a:ea typeface="+mn-lt"/>
                <a:cs typeface="+mn-lt"/>
              </a:rPr>
              <a:t>(</a:t>
            </a:r>
            <a:r>
              <a:rPr lang="en-US" sz="1100" err="1">
                <a:ea typeface="+mn-lt"/>
                <a:cs typeface="+mn-lt"/>
              </a:rPr>
              <a:t>Dweilaa</a:t>
            </a:r>
            <a:r>
              <a:rPr lang="en-US" altLang="ko-KR" sz="1100">
                <a:ea typeface="+mn-lt"/>
                <a:cs typeface="+mn-lt"/>
              </a:rPr>
              <a:t>)</a:t>
            </a:r>
            <a:r>
              <a:rPr lang="ko-KR" sz="1100" err="1">
                <a:ea typeface="+mn-lt"/>
                <a:cs typeface="+mn-lt"/>
              </a:rPr>
              <a:t>에</a:t>
            </a:r>
            <a:r>
              <a:rPr lang="ko-KR" sz="1100">
                <a:ea typeface="+mn-lt"/>
                <a:cs typeface="+mn-lt"/>
              </a:rPr>
              <a:t> 있는 세인트 </a:t>
            </a:r>
            <a:r>
              <a:rPr lang="ko-KR" sz="1100" err="1">
                <a:ea typeface="+mn-lt"/>
                <a:cs typeface="+mn-lt"/>
              </a:rPr>
              <a:t>엘리아스</a:t>
            </a:r>
            <a:r>
              <a:rPr lang="ko-KR" sz="1100">
                <a:ea typeface="+mn-lt"/>
                <a:cs typeface="+mn-lt"/>
              </a:rPr>
              <a:t> 교회에서 테러가 발생한 지 열흘이 넘었지만 부상자 중 3명은 여전히 중환자실에 입원해 있습니다.</a:t>
            </a:r>
            <a:r>
              <a:rPr lang="ko-KR" altLang="en-US" sz="1100">
                <a:ea typeface="+mn-lt"/>
                <a:cs typeface="+mn-lt"/>
              </a:rPr>
              <a:t> </a:t>
            </a:r>
            <a:r>
              <a:rPr lang="ko-KR" sz="1100">
                <a:ea typeface="+mn-lt"/>
                <a:cs typeface="+mn-lt"/>
              </a:rPr>
              <a:t>사망자는 24명이며, 그중 22명은 공격 당시 즉사했고</a:t>
            </a:r>
            <a:r>
              <a:rPr lang="en-US" altLang="ko-KR" sz="1100">
                <a:ea typeface="+mn-lt"/>
                <a:cs typeface="+mn-lt"/>
              </a:rPr>
              <a:t>,</a:t>
            </a:r>
            <a:r>
              <a:rPr lang="ko-KR" sz="1100">
                <a:ea typeface="+mn-lt"/>
                <a:cs typeface="+mn-lt"/>
              </a:rPr>
              <a:t> 나머지 2명은 나중에 부상으로 인해 사망했습니다.</a:t>
            </a:r>
            <a:endParaRPr lang="ko-KR" sz="1100">
              <a:ea typeface="맑은 고딕"/>
            </a:endParaRPr>
          </a:p>
          <a:p>
            <a:pPr algn="just">
              <a:buFont typeface="Wingdings"/>
              <a:buChar char="§"/>
            </a:pPr>
            <a:endParaRPr lang="ko-KR" sz="1100">
              <a:ea typeface="맑은 고딕"/>
            </a:endParaRPr>
          </a:p>
          <a:p>
            <a:pPr algn="just"/>
            <a:r>
              <a:rPr lang="ko-KR" sz="1100">
                <a:ea typeface="+mn-lt"/>
                <a:cs typeface="+mn-lt"/>
              </a:rPr>
              <a:t>아직 집중 치료가 필요한 세 명과 다른 모든 부상자들을 위해 기도해 주세요. 교회에 참석했던 모든 사람들이 이 충격적인 날 이후 필요한 지원을 받을 수 있도록 기도해 주세요.</a:t>
            </a:r>
            <a:endParaRPr lang="ko-KR" sz="1100">
              <a:ea typeface="맑은 고딕"/>
            </a:endParaRPr>
          </a:p>
          <a:p>
            <a:pPr algn="just"/>
            <a:endParaRPr lang="ko-KR" altLang="en-US" sz="1100" kern="100">
              <a:latin typeface="Malgun Gothic"/>
              <a:ea typeface="Malgun Gothic"/>
              <a:cs typeface="+mn-lt"/>
            </a:endParaRPr>
          </a:p>
          <a:p>
            <a:pPr algn="just"/>
            <a:r>
              <a:rPr lang="ko-KR" altLang="en-US" sz="1100" kern="100">
                <a:latin typeface="Malgun Gothic"/>
                <a:ea typeface="Malgun Gothic"/>
                <a:cs typeface="+mn-lt"/>
              </a:rPr>
              <a:t>이번 공격으로 인해 시리아의 기독교인들이 흔들리지 않고 신앙을 굳게 지킬 수 있도록 기도합시다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 총대주교의 말처럼 기독교인들이 굳건함을 통해 모든 두려움과 협박을 거부할 수 있도록 기도해 주세요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.</a:t>
            </a:r>
            <a:endParaRPr lang="en-US" sz="1100" kern="100"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Wingdings"/>
              <a:buChar char="§"/>
            </a:pPr>
            <a:endParaRPr lang="en-US" altLang="ko-KR" sz="1100" kern="100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C22B8-7675-777A-7DDC-DE9FFB18326F}"/>
              </a:ext>
            </a:extLst>
          </p:cNvPr>
          <p:cNvSpPr txBox="1"/>
          <p:nvPr/>
        </p:nvSpPr>
        <p:spPr>
          <a:xfrm>
            <a:off x="1214874" y="5176960"/>
            <a:ext cx="5815262" cy="1107996"/>
          </a:xfrm>
          <a:prstGeom prst="rect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사랑하는 가족, 아들, 아버지, 어머니, 남편, 딸을 잃고 슬퍼하는 사람들을 위해 기도합니다.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하나님께서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위로해 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주시고</a:t>
            </a:r>
            <a:r>
              <a:rPr lang="en-US" altLang="ko-KR" sz="110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주변에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이들을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도울 수 있는 선한 사마리아인과 같은 이웃들을 준비시켜 주시기를 기도합니다. </a:t>
            </a:r>
            <a:endParaRPr lang="ko-KR" altLang="en-US" sz="110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트라우마를 겪은 사람들에게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다가가 따뜻한 사랑을 나눌 수 있는 용기 있는 신자들을 붙여 주시기를 원합니다. 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또한 시리아 정부가 시리아의 모든 종교 단체를 보호하기 위해 진지한 조치를 취할 수 있도록 기도합니다.</a:t>
            </a:r>
            <a:endParaRPr lang="ko-KR" sz="1100">
              <a:solidFill>
                <a:schemeClr val="bg1"/>
              </a:solidFill>
              <a:ea typeface="맑은 고딕"/>
            </a:endParaRPr>
          </a:p>
        </p:txBody>
      </p:sp>
      <p:pic>
        <p:nvPicPr>
          <p:cNvPr id="2" name="그림 1" descr="의류, 하늘, 야외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5D55F1B-4E6A-6402-FF12-748965684C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506" t="22652" r="506"/>
          <a:stretch>
            <a:fillRect/>
          </a:stretch>
        </p:blipFill>
        <p:spPr>
          <a:xfrm>
            <a:off x="7286938" y="4000501"/>
            <a:ext cx="3784305" cy="214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02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</a:rPr>
              <a:t>이란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en-US" err="1">
                <a:latin typeface="Malgun Gothic"/>
                <a:ea typeface="+mn-lt"/>
              </a:rPr>
              <a:t>진행</a:t>
            </a:r>
            <a:r>
              <a:rPr lang="en-US">
                <a:latin typeface="Malgun Gothic"/>
                <a:ea typeface="+mn-lt"/>
              </a:rPr>
              <a:t> </a:t>
            </a:r>
            <a:r>
              <a:rPr lang="ko-KR" altLang="en-US">
                <a:latin typeface="Malgun Gothic"/>
                <a:ea typeface="Malgun Gothic"/>
              </a:rPr>
              <a:t>중인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>
                <a:latin typeface="Malgun Gothic"/>
                <a:ea typeface="Malgun Gothic"/>
                <a:cs typeface="+mn-lt"/>
              </a:rPr>
              <a:t>단속</a:t>
            </a:r>
            <a:r>
              <a:rPr lang="en-US" altLang="ko-KR">
                <a:ea typeface="+mn-lt"/>
                <a:cs typeface="+mn-lt"/>
              </a:rPr>
              <a:t>, </a:t>
            </a:r>
            <a:r>
              <a:rPr lang="ko-KR">
                <a:latin typeface="Malgun Gothic"/>
                <a:ea typeface="Malgun Gothic"/>
                <a:cs typeface="+mn-lt"/>
              </a:rPr>
              <a:t>새로운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차원으로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도약하다</a:t>
            </a:r>
            <a:r>
              <a:rPr lang="en-US" altLang="ko-KR">
                <a:ea typeface="+mn-lt"/>
                <a:cs typeface="+mn-lt"/>
              </a:rPr>
              <a:t> </a:t>
            </a:r>
            <a:endParaRPr lang="ko-KR" altLang="en-US"/>
          </a:p>
          <a:p>
            <a:endParaRPr lang="en-US" altLang="ko-KR" sz="180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979305" y="1629729"/>
            <a:ext cx="5288874" cy="43242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휴전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이란의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국내에서는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국제적인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헤드라인에서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거의 다루지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않는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끔찍한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현실이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펼쳐지고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전쟁의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그늘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속에서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정부는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안보라는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미명하에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수감자를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처형하고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반대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의견을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묵살하며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시민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사회를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질식시키는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등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오랜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기간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공포와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억압을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강화해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왔습니다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</a:p>
          <a:p>
            <a:pPr algn="just"/>
            <a:endParaRPr lang="en-US" altLang="ko-KR" sz="1100">
              <a:solidFill>
                <a:srgbClr val="222222"/>
              </a:solidFill>
              <a:ea typeface="맑은 고딕"/>
            </a:endParaRPr>
          </a:p>
          <a:p>
            <a:pPr algn="just"/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공식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데이터에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따르면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미국의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새로운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제재가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정권의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암거래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은행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네트워크를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강타하면서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인플레이션이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만에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최고치인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34.5%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기록해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임금을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잠식하고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이스라엘의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12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일간의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공습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(6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13~24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)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당국은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대외적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대결에서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대내적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단속으로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전환했습니다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12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동안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700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명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이상의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체포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10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건의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'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간첩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'</a:t>
            </a:r>
            <a:r>
              <a:rPr lang="ko-KR" altLang="en-US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즉결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처형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쿠르드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도시를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우선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대상으로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거리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검문소가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전국으로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확산되었습니다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급하게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이루어지고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심각한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결함이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사건들은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알려진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패턴을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따릅니다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구금자들은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공정한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재판을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받지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못하고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독립적인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변호사를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선임할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없으며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고문을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통해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얻은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자백에만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근거해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유죄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판결을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받는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등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기본적인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법적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권리를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박탈당하고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사법부는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독립적으로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행동하기보다는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점점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보안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기관의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도구로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전락하고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</a:p>
          <a:p>
            <a:pPr algn="just"/>
            <a:endParaRPr lang="en-US" sz="1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  <a:p>
            <a:pPr algn="just"/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게다가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6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18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발생한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전면적인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인터넷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차단으로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국민들은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해외에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거주하는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가족들과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소식을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접할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없게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되었습니다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이러한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강경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기조의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중심에는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6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월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29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마를레스가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서둘러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통과시킨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9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조항의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법안이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있으며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법안은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이스라엘이나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다른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‘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적대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국가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'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와의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거의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모든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접촉을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에프사드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-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-</a:t>
            </a:r>
            <a:r>
              <a:rPr lang="ko-KR" sz="1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아르즈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('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반역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행위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’)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재분류하고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사형을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기본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형량으로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규정하고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있습니다</a:t>
            </a:r>
            <a:r>
              <a:rPr 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:</a:t>
            </a:r>
          </a:p>
          <a:p>
            <a:pPr algn="just"/>
            <a:endParaRPr lang="en-US" sz="1100">
              <a:latin typeface="Malgun Gothic"/>
              <a:ea typeface="Malgun Gothic"/>
            </a:endParaRPr>
          </a:p>
          <a:p>
            <a:pPr algn="just"/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한편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인권 옹호자들은 국가 위기 상황에서 이란 당국이 대중의 공포를 통제하고 반대 세력을 탄압하기 위한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수단으로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사형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집행과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대량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체포를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습관적으로 사용하고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있다고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경고하고</a:t>
            </a:r>
            <a:r>
              <a:rPr 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있습니다</a:t>
            </a:r>
            <a:r>
              <a:rPr lang="en-US" altLang="ko-KR" sz="1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563192" y="1620529"/>
            <a:ext cx="4932223" cy="4493538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,Sans-Serif"/>
              <a:buChar char="•"/>
            </a:pP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“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빛이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어둠에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비추되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어둠이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 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이기지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못하더라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”(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1:5).</a:t>
            </a:r>
            <a:endParaRPr lang="ko-KR" altLang="en-US" sz="1100">
              <a:solidFill>
                <a:schemeClr val="bg1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이란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국민을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위해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하나님께서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슬퍼하는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자들을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위로하시고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두려움에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떠는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자들을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강하게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하시며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무고한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사람들을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부당한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형벌로부터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보호해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주시기를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기도합니다. </a:t>
            </a:r>
            <a:endParaRPr lang="en-US" altLang="ko-KR" sz="110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정의와 자유</a:t>
            </a:r>
            <a:r>
              <a:rPr lang="en-US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,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자비가 이루어지기를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사형 집행이 중단되고 정의와 자비가 이란 사법 시스템에서 공포와 억압을 이길 </a:t>
            </a:r>
            <a:r>
              <a:rPr 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수 있도록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endParaRPr lang="en-US" altLang="ko-KR" sz="110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수감된 사람들과 가족들을 위해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특히 감옥에 갇힌 기독교인들이 하나님의 평화와 보호하심을 경험하기를 원합니다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사랑하는 가족에 대한 소식 없이 침묵하거나 위협을 받거나 고통 속에 방치되어 있는 수감자들의 가족들이 위로를 얻기를 기도합니다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+mn-lt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 </a:t>
            </a:r>
            <a:endParaRPr lang="en-US" altLang="ko-KR" sz="1100">
              <a:solidFill>
                <a:schemeClr val="bg1"/>
              </a:solidFill>
              <a:latin typeface="Malgun Gothic"/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이란의 교회가 굳건하고 용기를 잃지 않고 성령으로 충만하여 계속해서 소금과 빛의 역할을 감당할 수 있도록 기도해주세요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고난의 골짜기를 걸어가는 동안에도 이란 교회가 사랑과 연합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 담대한 증거로 성장하기를 기도해주세요</a:t>
            </a:r>
            <a:r>
              <a:rPr lang="en-US" altLang="ko-KR" sz="1100">
                <a:solidFill>
                  <a:schemeClr val="bg1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10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전쟁이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아닌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자유와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존엄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평화를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위해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. 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국제적</a:t>
            </a:r>
            <a:r>
              <a:rPr lang="en-US" alt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평화뿐만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아니라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이란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국내의 </a:t>
            </a:r>
            <a:r>
              <a:rPr lang="en-US" sz="1100" err="1">
                <a:solidFill>
                  <a:schemeClr val="bg1"/>
                </a:solidFill>
                <a:ea typeface="+mn-lt"/>
                <a:cs typeface="+mn-lt"/>
              </a:rPr>
              <a:t>평화를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소원하는</a:t>
            </a:r>
            <a:r>
              <a:rPr lang="en-US" altLang="ko-KR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이란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국민들의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갈망이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열매를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맺게</a:t>
            </a:r>
            <a:r>
              <a:rPr lang="en-US" sz="1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chemeClr val="bg1"/>
                </a:solidFill>
                <a:ea typeface="+mn-lt"/>
                <a:cs typeface="+mn-lt"/>
              </a:rPr>
              <a:t>하옵소서</a:t>
            </a:r>
            <a:r>
              <a:rPr lang="ko-KR" altLang="en-US" sz="1100">
                <a:solidFill>
                  <a:schemeClr val="bg1"/>
                </a:solidFill>
                <a:ea typeface="+mn-lt"/>
                <a:cs typeface="+mn-lt"/>
              </a:rPr>
              <a:t>! </a:t>
            </a:r>
          </a:p>
          <a:p>
            <a:pPr marL="171450" indent="-171450" algn="just">
              <a:buFont typeface="Arial"/>
              <a:buChar char="•"/>
            </a:pP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이란 전역에 깊은 영적 각성이 일어나 많은 사람들이 불확실성 속에서 예수님 안에서 지속적인 희망을 발견할 수 있도록 기도합니다.</a:t>
            </a:r>
            <a:endParaRPr lang="ko-KR" sz="110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이란의 한 형제는 이렇게 말합니다: "우리는 고통과 시련의 계절을 통해 주님을 더 친밀하게 알게 되었습니다. 결국 사랑은 가장 큰 목소리이자 가장 강력한 증거입니다. 많은 이란인들이 종교와 정치, 공허한 약속에 지쳐 있는 이 시기에 주님께서 사랑과 희망, 구원의 참된 원천이신 자신을 드러내 주시도록 기도해 주세요."</a:t>
            </a:r>
            <a:r>
              <a:rPr lang="ko-KR" sz="1100" err="1">
                <a:solidFill>
                  <a:schemeClr val="bg1"/>
                </a:solidFill>
                <a:ea typeface="+mn-lt"/>
                <a:cs typeface="+mn-lt"/>
              </a:rPr>
              <a:t>라고</a:t>
            </a:r>
            <a:r>
              <a:rPr lang="ko-KR" sz="1100">
                <a:solidFill>
                  <a:schemeClr val="bg1"/>
                </a:solidFill>
                <a:ea typeface="+mn-lt"/>
                <a:cs typeface="+mn-lt"/>
              </a:rPr>
              <a:t> 말합니다.</a:t>
            </a:r>
            <a:endParaRPr lang="ko-KR" altLang="en-US" sz="1100">
              <a:solidFill>
                <a:schemeClr val="bg1"/>
              </a:solidFill>
              <a:latin typeface="맑은 고딕"/>
              <a:ea typeface="맑은 고딕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#방글라데시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en-US">
                <a:ea typeface="+mn-lt"/>
                <a:cs typeface="+mn-lt"/>
              </a:rPr>
              <a:t>MBB </a:t>
            </a:r>
            <a:r>
              <a:rPr lang="ko-KR" altLang="en-US" err="1">
                <a:ea typeface="+mn-lt"/>
                <a:cs typeface="+mn-lt"/>
              </a:rPr>
              <a:t>신자</a:t>
            </a:r>
            <a:r>
              <a:rPr lang="en-US" altLang="ko-KR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교통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사고로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세상을</a:t>
            </a:r>
            <a:r>
              <a:rPr lang="en-US" altLang="ko-KR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떠나다</a:t>
            </a:r>
            <a:endParaRPr lang="ko-KR" altLang="en-US" sz="1800" b="1" kern="100">
              <a:latin typeface="Helvetica"/>
              <a:ea typeface="맑은 고딕"/>
              <a:cs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213163" y="1633931"/>
            <a:ext cx="5821375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err="1">
                <a:latin typeface="Malgun Gothic"/>
                <a:ea typeface="Malgun Gothic"/>
                <a:cs typeface="+mn-lt"/>
              </a:rPr>
              <a:t>크리스텐의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 사랑하는 형제인 아부 </a:t>
            </a:r>
            <a:r>
              <a:rPr lang="ko-KR" altLang="en-US" sz="1100" kern="100" err="1">
                <a:latin typeface="Malgun Gothic"/>
                <a:ea typeface="Malgun Gothic"/>
                <a:cs typeface="+mn-lt"/>
              </a:rPr>
              <a:t>탈렙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(</a:t>
            </a:r>
            <a:r>
              <a:rPr lang="en-US" sz="1100" kern="100">
                <a:latin typeface="Malgun Gothic"/>
                <a:ea typeface="Malgun Gothic"/>
                <a:cs typeface="+mn-lt"/>
              </a:rPr>
              <a:t>Abu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en-US" sz="1100" kern="100">
                <a:latin typeface="Malgun Gothic"/>
                <a:ea typeface="Malgun Gothic"/>
                <a:cs typeface="+mn-lt"/>
              </a:rPr>
              <a:t>Taleb,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가명 </a:t>
            </a:r>
            <a:r>
              <a:rPr lang="ko-KR" altLang="en-US" sz="1100" kern="100" err="1">
                <a:latin typeface="Malgun Gothic"/>
                <a:ea typeface="Malgun Gothic"/>
                <a:cs typeface="+mn-lt"/>
              </a:rPr>
              <a:t>자말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)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의 사망 소식을 전하게 되어 슬픔을 금할 길이 없습니다</a:t>
            </a:r>
            <a:r>
              <a:rPr lang="en-US" sz="1100" kern="100"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 그는 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2025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년 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6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월 </a:t>
            </a:r>
            <a:r>
              <a:rPr lang="en-US" sz="1100" kern="100">
                <a:latin typeface="Malgun Gothic"/>
                <a:ea typeface="Malgun Gothic"/>
                <a:cs typeface="+mn-lt"/>
              </a:rPr>
              <a:t>16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일</a:t>
            </a:r>
            <a:r>
              <a:rPr lang="en-US" sz="1100" kern="100">
                <a:latin typeface="Malgun Gothic"/>
                <a:ea typeface="Malgun Gothic"/>
                <a:cs typeface="+mn-lt"/>
              </a:rPr>
              <a:t>,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35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세의 나이에 교통사고로 안타깝게 목숨을 잃었습니다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. 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아부 </a:t>
            </a:r>
            <a:r>
              <a:rPr lang="ko-KR" sz="1100" kern="100" err="1">
                <a:latin typeface="Malgun Gothic"/>
                <a:ea typeface="Malgun Gothic"/>
                <a:cs typeface="+mn-lt"/>
              </a:rPr>
              <a:t>탈렙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형제는 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6</a:t>
            </a:r>
            <a:r>
              <a:rPr lang="ko-KR" altLang="en-US" sz="1100" kern="100" err="1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살짜리</a:t>
            </a:r>
            <a:r>
              <a:rPr lang="ko-KR" altLang="en-US" sz="1100" kern="10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아이와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임신 6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개월 된 아내를 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남겨두고 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떠났습니다</a:t>
            </a:r>
            <a:r>
              <a:rPr lang="en-US" sz="1100" kern="100">
                <a:latin typeface="Malgun Gothic"/>
                <a:ea typeface="Malgun Gothic"/>
                <a:cs typeface="+mn-lt"/>
              </a:rPr>
              <a:t>.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그의 아내는 방글라데시 북부에 있는</a:t>
            </a:r>
            <a:r>
              <a:rPr lang="ko-KR" sz="1100" kern="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지역 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OD</a:t>
            </a:r>
            <a:r>
              <a:rPr lang="ko-KR" altLang="en-US" sz="1100" kern="100">
                <a:latin typeface="Malgun Gothic"/>
                <a:ea typeface="Malgun Gothic"/>
                <a:cs typeface="+mn-lt"/>
              </a:rPr>
              <a:t> 지원 센터에서 성인 문해력 교사로 일하고 있습니다</a:t>
            </a:r>
            <a:r>
              <a:rPr lang="en-US" altLang="ko-KR" sz="1100" kern="100">
                <a:latin typeface="Malgun Gothic"/>
                <a:ea typeface="Malgun Gothic"/>
                <a:cs typeface="+mn-lt"/>
              </a:rPr>
              <a:t>.</a:t>
            </a:r>
            <a:endParaRPr lang="ko-KR" altLang="en-US" sz="1100" kern="100">
              <a:latin typeface="Malgun Gothic"/>
              <a:ea typeface="Malgun Gothic"/>
              <a:cs typeface="+mn-lt"/>
            </a:endParaRPr>
          </a:p>
          <a:p>
            <a:pPr algn="just"/>
            <a:endParaRPr lang="en-US" sz="1100" kern="100">
              <a:latin typeface="Malgun Gothic"/>
              <a:ea typeface="Malgun Gothic"/>
              <a:cs typeface="+mn-lt"/>
            </a:endParaRPr>
          </a:p>
        </p:txBody>
      </p:sp>
      <p:pic>
        <p:nvPicPr>
          <p:cNvPr id="16" name="그림 15" descr="야외, 나무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042" y="1710151"/>
            <a:ext cx="3913348" cy="21896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213167" y="5292560"/>
            <a:ext cx="5821371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내가 피곤하고 심히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상하였으매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마음이 불안하여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신음하나이다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. 주여 나의 모든 소원이 주 앞에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있사오니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나의 탄식이 주 앞에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감추이지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아니하나이다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.(시38:8-9)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슬픔에 잠긴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 아부 </a:t>
            </a:r>
            <a:r>
              <a:rPr lang="ko-KR" altLang="en-US" sz="1100" kern="100" err="1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탈렙의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가족을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위해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간절한 마음으로 기도합니다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.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신실하신 하나님께서 여호와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이레의 은혜로 아내와 자녀들을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보호하시고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그들의 마음을 위로하시며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,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슬픔과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상심과 허탈감과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두려움이 엄습하는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이 절망적 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시기에 필요한 모든 것을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채워 주시기를</a:t>
            </a:r>
            <a:r>
              <a:rPr lang="ko-KR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 </a:t>
            </a:r>
            <a:r>
              <a:rPr lang="ko-KR" altLang="en-US" sz="1100" kern="100">
                <a:solidFill>
                  <a:schemeClr val="bg1"/>
                </a:solidFill>
                <a:latin typeface="Malgun Gothic"/>
                <a:ea typeface="Malgun Gothic"/>
                <a:cs typeface="Times New Roman (Body CS)"/>
              </a:rPr>
              <a:t>기도합니다</a:t>
            </a:r>
            <a:r>
              <a:rPr lang="en-US" altLang="ko-KR" sz="1100" kern="100">
                <a:solidFill>
                  <a:schemeClr val="bg1"/>
                </a:solidFill>
                <a:latin typeface="Malgun Gothic"/>
                <a:ea typeface="+mn-lt"/>
                <a:cs typeface="Times New Roman (Body CS)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3162" y="2585700"/>
            <a:ext cx="5821376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>
                <a:ea typeface="+mn-lt"/>
                <a:cs typeface="+mn-lt"/>
              </a:rPr>
              <a:t>작년</a:t>
            </a:r>
            <a:r>
              <a:rPr lang="en-US" sz="1100">
                <a:ea typeface="+mn-lt"/>
                <a:cs typeface="+mn-lt"/>
              </a:rPr>
              <a:t> 8</a:t>
            </a:r>
            <a:r>
              <a:rPr lang="ko-KR" altLang="en-US" sz="1100">
                <a:ea typeface="+mn-lt"/>
                <a:cs typeface="+mn-lt"/>
              </a:rPr>
              <a:t>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하시나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총리가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축출된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이후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집이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불타고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파괴되고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기독교인이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소유한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사업체가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파손되어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강제로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문을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닫고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위협과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심문을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예수에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신앙을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포기하도록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강요당했다는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보고가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잇따르고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안타깝게도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이러한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여전히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진행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중입니다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전국적인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폭력의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물결로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생명의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위협을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느껴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숨어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지내야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그러나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최근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몇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숨어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있다가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밖으로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나오면서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기독교인에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표적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증가하고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방글라데시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북부와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서부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농촌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무슬림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배경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</a:t>
            </a:r>
            <a:r>
              <a:rPr lang="en-US" sz="1100">
                <a:ea typeface="+mn-lt"/>
                <a:cs typeface="+mn-lt"/>
              </a:rPr>
              <a:t>(MBB)</a:t>
            </a:r>
            <a:r>
              <a:rPr lang="ko-KR" altLang="en-US" sz="1100">
                <a:ea typeface="+mn-lt"/>
                <a:cs typeface="+mn-lt"/>
              </a:rPr>
              <a:t>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부족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배경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</a:t>
            </a:r>
            <a:r>
              <a:rPr lang="en-US" sz="1100">
                <a:ea typeface="+mn-lt"/>
                <a:cs typeface="+mn-lt"/>
              </a:rPr>
              <a:t>(TBB)</a:t>
            </a:r>
            <a:r>
              <a:rPr lang="ko-KR" altLang="en-US" sz="1100">
                <a:ea typeface="+mn-lt"/>
                <a:cs typeface="+mn-lt"/>
              </a:rPr>
              <a:t>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가장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심각한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영향을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endParaRPr lang="ko-KR" altLang="en-US"/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도시에서도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몇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건의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사건이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산발적으로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정확한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숫자는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확인되지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않았지만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현지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파트너들은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그들의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재산에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직접적인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공격이</a:t>
            </a:r>
            <a:r>
              <a:rPr lang="en-US" sz="1100">
                <a:ea typeface="+mn-lt"/>
                <a:cs typeface="+mn-lt"/>
              </a:rPr>
              <a:t> 36</a:t>
            </a:r>
            <a:r>
              <a:rPr lang="ko-KR" altLang="en-US" sz="1100">
                <a:ea typeface="+mn-lt"/>
                <a:cs typeface="+mn-lt"/>
              </a:rPr>
              <a:t>건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신앙을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포기하라는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압력을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가족이</a:t>
            </a:r>
            <a:r>
              <a:rPr lang="en-US" sz="1100">
                <a:ea typeface="+mn-lt"/>
                <a:cs typeface="+mn-lt"/>
              </a:rPr>
              <a:t> 100</a:t>
            </a:r>
            <a:r>
              <a:rPr lang="ko-KR" altLang="en-US" sz="1100">
                <a:ea typeface="+mn-lt"/>
                <a:cs typeface="+mn-lt"/>
              </a:rPr>
              <a:t>명이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확인되었다고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보고했습니다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그러나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두려움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수치심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문제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등으로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자신의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경험을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공유하지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않았을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있으므로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보고되지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않은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사건은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훨씬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추정됩니다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지금까지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보고된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바에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따르면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협박을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보내거나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공격을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감행한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처벌은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없었습니다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이들은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급진적인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이슬람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단체와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연계되어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있거나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영향을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추정됩니다</a:t>
            </a:r>
            <a:r>
              <a:rPr lang="en-US" sz="1100">
                <a:ea typeface="+mn-lt"/>
                <a:cs typeface="+mn-lt"/>
              </a:rPr>
              <a:t>. </a:t>
            </a:r>
            <a:endParaRPr lang="en-US" sz="1100">
              <a:ea typeface="맑은 고딕"/>
            </a:endParaRPr>
          </a:p>
        </p:txBody>
      </p:sp>
      <p:pic>
        <p:nvPicPr>
          <p:cNvPr id="4" name="그림 3" descr="텍스트, 야외, 나무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DBAE2C-A9FD-07ED-2B4A-58EE2FD8A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9997" y="3974021"/>
            <a:ext cx="3908776" cy="213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어린이 박해지도 세미나를 은혜가운데 인도하신 주님께 감사를 드립니다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  <a:r>
              <a:rPr lang="en-US" altLang="ko-KR" sz="1000" err="1">
                <a:latin typeface="맑은 고딕"/>
                <a:ea typeface="맑은 고딕"/>
              </a:rPr>
              <a:t>다음세대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어린이들이</a:t>
            </a:r>
            <a:r>
              <a:rPr lang="en-US" altLang="ko-KR" sz="1000">
                <a:latin typeface="맑은 고딕"/>
                <a:ea typeface="맑은 고딕"/>
              </a:rPr>
              <a:t> </a:t>
            </a:r>
            <a:r>
              <a:rPr lang="ko-KR" altLang="en-US" sz="1000">
                <a:latin typeface="맑은 고딕"/>
                <a:ea typeface="맑은 고딕"/>
              </a:rPr>
              <a:t>박해 받는 교회와 성도들을 위한 기도용사로 훈련되게 </a:t>
            </a:r>
            <a:r>
              <a:rPr lang="ko-KR" altLang="en-US" sz="1000" err="1">
                <a:latin typeface="맑은 고딕"/>
                <a:ea typeface="맑은 고딕"/>
              </a:rPr>
              <a:t>하옵소서</a:t>
            </a:r>
            <a:r>
              <a:rPr lang="ko-KR" altLang="en-US" sz="1000">
                <a:latin typeface="맑은 고딕"/>
                <a:ea typeface="맑은 고딕"/>
              </a:rPr>
              <a:t>! </a:t>
            </a:r>
            <a:endParaRPr lang="en-US" altLang="ko-KR" sz="1000">
              <a:latin typeface="맑은 고딕"/>
              <a:ea typeface="맑은 고딕"/>
            </a:endParaRPr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광주</a:t>
            </a:r>
            <a:r>
              <a:rPr lang="en-US" altLang="ko-KR" sz="1000">
                <a:latin typeface="맑은 고딕"/>
                <a:ea typeface="맑은 고딕"/>
              </a:rPr>
              <a:t>(7/17), </a:t>
            </a:r>
            <a:r>
              <a:rPr lang="en-US" altLang="ko-KR" sz="1000" err="1">
                <a:latin typeface="맑은 고딕"/>
                <a:ea typeface="맑은 고딕"/>
              </a:rPr>
              <a:t>부산</a:t>
            </a:r>
            <a:r>
              <a:rPr lang="en-US" altLang="ko-KR" sz="1000">
                <a:latin typeface="맑은 고딕"/>
                <a:ea typeface="맑은 고딕"/>
              </a:rPr>
              <a:t>(8/28), </a:t>
            </a:r>
            <a:r>
              <a:rPr lang="ko-KR" altLang="en-US" sz="1000">
                <a:latin typeface="맑은 고딕"/>
                <a:ea typeface="맑은 고딕"/>
              </a:rPr>
              <a:t>원주</a:t>
            </a:r>
            <a:r>
              <a:rPr lang="en-US" altLang="ko-KR" sz="1000">
                <a:latin typeface="맑은 고딕"/>
                <a:ea typeface="맑은 고딕"/>
              </a:rPr>
              <a:t>(9/25)</a:t>
            </a:r>
            <a:r>
              <a:rPr lang="ko-KR" altLang="en-US" sz="100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en-US" altLang="ko-KR" sz="1000">
                <a:latin typeface="맑은 고딕"/>
                <a:ea typeface="맑은 고딕"/>
              </a:rPr>
              <a:t>! </a:t>
            </a:r>
            <a:r>
              <a:rPr lang="ko-KR" altLang="en-US" sz="100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>
                <a:latin typeface="맑은 고딕"/>
                <a:ea typeface="맑은 고딕"/>
              </a:rPr>
              <a:t>, </a:t>
            </a:r>
            <a:r>
              <a:rPr lang="ko-KR" altLang="en-US" sz="100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>
                <a:solidFill>
                  <a:schemeClr val="tx1"/>
                </a:solidFill>
              </a:rPr>
              <a:t>, </a:t>
            </a:r>
            <a:r>
              <a:rPr lang="ko-KR" altLang="en-US" sz="105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 panose="02000000000000000000" pitchFamily="2" charset="0"/>
              </a:rPr>
              <a:t>2025</a:t>
            </a:r>
            <a:r>
              <a:rPr lang="ko-KR" altLang="en-US" sz="1000">
                <a:latin typeface="roboto" panose="02000000000000000000" pitchFamily="2" charset="0"/>
              </a:rPr>
              <a:t>년 </a:t>
            </a:r>
            <a:r>
              <a:rPr lang="en-US" altLang="ko-KR" sz="1000">
                <a:latin typeface="roboto" panose="02000000000000000000" pitchFamily="2" charset="0"/>
              </a:rPr>
              <a:t>4</a:t>
            </a:r>
            <a:r>
              <a:rPr lang="ko-KR" altLang="en-US" sz="1000">
                <a:latin typeface="roboto" panose="02000000000000000000" pitchFamily="2" charset="0"/>
              </a:rPr>
              <a:t>월 </a:t>
            </a:r>
            <a:r>
              <a:rPr lang="en-US" altLang="ko-KR" sz="1000">
                <a:latin typeface="roboto" panose="02000000000000000000" pitchFamily="2" charset="0"/>
              </a:rPr>
              <a:t>7</a:t>
            </a:r>
            <a:r>
              <a:rPr lang="ko-KR" altLang="en-US" sz="1000">
                <a:latin typeface="roboto" panose="02000000000000000000" pitchFamily="2" charset="0"/>
              </a:rPr>
              <a:t>일</a:t>
            </a:r>
            <a:r>
              <a:rPr lang="en-US" altLang="ko-KR" sz="1000">
                <a:latin typeface="roboto" panose="02000000000000000000" pitchFamily="2" charset="0"/>
              </a:rPr>
              <a:t>, </a:t>
            </a:r>
            <a:r>
              <a:rPr lang="ko-KR" altLang="en-US" sz="100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  <a:r>
              <a:rPr lang="ko-KR" altLang="en-US" sz="100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>
                <a:latin typeface="roboto" panose="02000000000000000000" pitchFamily="2" charset="0"/>
              </a:rPr>
              <a:t>9</a:t>
            </a:r>
            <a:r>
              <a:rPr lang="ko-KR" altLang="en-US" sz="100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  <a:r>
              <a:rPr lang="ko-KR" altLang="en-US" sz="1000" err="1">
                <a:latin typeface="roboto" panose="02000000000000000000" pitchFamily="2" charset="0"/>
              </a:rPr>
              <a:t>브라더</a:t>
            </a:r>
            <a:r>
              <a:rPr lang="ko-KR" altLang="en-US" sz="1000">
                <a:latin typeface="roboto" panose="02000000000000000000" pitchFamily="2" charset="0"/>
              </a:rPr>
              <a:t> </a:t>
            </a:r>
            <a:r>
              <a:rPr lang="ko-KR" altLang="en-US" sz="1000" err="1">
                <a:latin typeface="roboto" panose="02000000000000000000" pitchFamily="2" charset="0"/>
              </a:rPr>
              <a:t>앤드류와</a:t>
            </a:r>
            <a:r>
              <a:rPr lang="ko-KR" altLang="en-US" sz="100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>
                <a:latin typeface="roboto" panose="02000000000000000000" pitchFamily="2" charset="0"/>
              </a:rPr>
              <a:t>, </a:t>
            </a:r>
            <a:r>
              <a:rPr lang="ko-KR" altLang="en-US" sz="100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>
                <a:latin typeface="roboto" panose="02000000000000000000" pitchFamily="2" charset="0"/>
              </a:rPr>
              <a:t>.</a:t>
            </a:r>
            <a:r>
              <a:rPr lang="ko-KR" altLang="en-US" sz="1000">
                <a:latin typeface="roboto" panose="02000000000000000000" pitchFamily="2" charset="0"/>
              </a:rPr>
              <a:t> </a:t>
            </a:r>
            <a:endParaRPr lang="en-US" altLang="ko-KR" sz="100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14</Slides>
  <Notes>8</Notes>
  <HiddenSlides>0</HiddenSlide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Prayer Meeting  for Persecuted Church Worldwide 박해받는 교회를 위한 화요기도모임</vt:lpstr>
      <vt:lpstr>순서</vt:lpstr>
      <vt:lpstr>요 11:25</vt:lpstr>
      <vt:lpstr>OPEN DOORS CORE VALUE/핵심가치</vt:lpstr>
      <vt:lpstr>PowerPoint 프레젠테이션</vt:lpstr>
      <vt:lpstr>PowerPoint 프레젠테이션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2</cp:revision>
  <dcterms:created xsi:type="dcterms:W3CDTF">2024-07-08T04:53:18Z</dcterms:created>
  <dcterms:modified xsi:type="dcterms:W3CDTF">2025-07-10T08:09:19Z</dcterms:modified>
</cp:coreProperties>
</file>