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83" r:id="rId4"/>
    <p:sldId id="373" r:id="rId5"/>
    <p:sldId id="282" r:id="rId6"/>
    <p:sldId id="286" r:id="rId7"/>
    <p:sldId id="2528" r:id="rId8"/>
    <p:sldId id="2492" r:id="rId9"/>
    <p:sldId id="2532" r:id="rId10"/>
    <p:sldId id="2526" r:id="rId11"/>
    <p:sldId id="2535" r:id="rId12"/>
    <p:sldId id="2527" r:id="rId13"/>
    <p:sldId id="2534" r:id="rId14"/>
    <p:sldId id="2533" r:id="rId15"/>
    <p:sldId id="2505" r:id="rId16"/>
    <p:sldId id="2517" r:id="rId17"/>
    <p:sldId id="2462" r:id="rId1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5F6234-DD78-0432-FEA2-ACEA915522DD}" v="2213" dt="2025-07-29T10:19:13.2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2025-08-03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2025-08-03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17DD1C-73C0-4D14-AF97-0517DB78428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656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ko-KR" altLang="en-US" sz="11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1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1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1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en-US" altLang="ko-KR" sz="1100">
              <a:cs typeface="함초롬바탕" panose="02030604000101010101" pitchFamily="18" charset="-127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오픈도어는 </a:t>
            </a:r>
            <a:r>
              <a:rPr lang="en-US" altLang="ko-KR" sz="1100">
                <a:cs typeface="함초롬바탕" panose="02030604000101010101" pitchFamily="18" charset="-127"/>
              </a:rPr>
              <a:t>2026</a:t>
            </a:r>
            <a:r>
              <a:rPr lang="ko-KR" altLang="en-US" sz="110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endParaRPr lang="ko-KR" altLang="en-US"/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그리고 향후 </a:t>
            </a:r>
            <a:r>
              <a:rPr lang="en-US" altLang="ko-KR" sz="1100">
                <a:cs typeface="함초롬바탕" panose="02030604000101010101" pitchFamily="18" charset="-127"/>
              </a:rPr>
              <a:t>4</a:t>
            </a:r>
            <a:r>
              <a:rPr lang="ko-KR" altLang="en-US" sz="110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>
                <a:cs typeface="함초롬바탕" panose="02030604000101010101" pitchFamily="18" charset="-127"/>
              </a:rPr>
              <a:t>400</a:t>
            </a:r>
            <a:r>
              <a:rPr lang="ko-KR" altLang="en-US" sz="110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물질적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>
                <a:cs typeface="함초롬바탕" panose="02030604000101010101" pitchFamily="18" charset="-127"/>
              </a:rPr>
              <a:t>.</a:t>
            </a:r>
            <a:endParaRPr lang="ko-KR" altLang="en-US" sz="1100">
              <a:cs typeface="함초롬바탕" panose="02030604000101010101" pitchFamily="18" charset="-127"/>
            </a:endParaRPr>
          </a:p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8195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89295-070A-C5E2-08E6-199D333E6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EDC7E1E-7C01-38BA-D785-5725B49399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9196545-128A-095A-4762-8082FBB42B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8D817C3-4ADE-D016-B97E-1F09053B1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7752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54405-CF1F-961D-7E02-0FB6F6DAE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6E89266-088C-9EE2-FB5A-B81573BD5F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8979BE9-C5F2-9032-E388-4605670AC5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5E7334B-AB03-9846-5D09-B3D12B1BE2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5568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88B11-D97D-9C6F-1700-66F0B15FC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876BCF2-809D-E234-AD56-270B54F04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7CFA7E6-F4D8-9FF1-2EF3-2B77CB5295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814FE7A-836B-D153-23E5-8C9C39D502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9560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C4D3A-FD09-BCA4-D5AB-0F930554A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4FE88D8-C249-B991-2631-548F974355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85AAE99-4582-C66D-2269-CCEC7ACB01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EDEB856-DBA9-4F08-F8D8-E64A48B0B0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89713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/>
              <a:t>제1-3조- 이스라엘/미국에 대한 정보, 금융, 사이버 또는 물류 지원 또는 이란 인프라를 해칠 목적으로 </a:t>
            </a:r>
            <a:r>
              <a:rPr lang="ko-KR" err="1"/>
              <a:t>드론</a:t>
            </a:r>
            <a:r>
              <a:rPr lang="ko-KR"/>
              <a:t>/폭발물을 제조한 경우 사형.</a:t>
            </a:r>
            <a:endParaRPr lang="en-US" altLang="ko-KR">
              <a:solidFill>
                <a:srgbClr val="444444"/>
              </a:solidFill>
            </a:endParaRPr>
          </a:p>
          <a:p>
            <a:r>
              <a:rPr lang="ko-KR"/>
              <a:t> 제4조 - 단순히 외국 행위자로부터 자금이나 암호화폐를 받은 경우 5~15년(또는 위와 결합된 경우 사형), “국가 안보를 해치는” “</a:t>
            </a:r>
            <a:r>
              <a:rPr lang="ko-KR" err="1"/>
              <a:t>선전”을</a:t>
            </a:r>
            <a:r>
              <a:rPr lang="ko-KR"/>
              <a:t> 한 경우 10~15년 + 평생 취업 금지.</a:t>
            </a:r>
            <a:endParaRPr lang="en-US" altLang="ko-KR">
              <a:solidFill>
                <a:srgbClr val="444444"/>
              </a:solidFill>
            </a:endParaRPr>
          </a:p>
          <a:p>
            <a:r>
              <a:rPr lang="ko-KR"/>
              <a:t> 제6조- “공공의 사기를 약화시킬 수 있는” 사진이나 동영상을 해외로 전송한 경우 2~5년.</a:t>
            </a:r>
            <a:endParaRPr lang="en-US" altLang="ko-KR">
              <a:solidFill>
                <a:srgbClr val="444444"/>
              </a:solidFill>
            </a:endParaRPr>
          </a:p>
          <a:p>
            <a:r>
              <a:rPr lang="ko-KR"/>
              <a:t> 제7조- 전시 중 파업 또는 시위 시 5-10년.</a:t>
            </a:r>
            <a:endParaRPr lang="en-US" altLang="ko-KR">
              <a:solidFill>
                <a:srgbClr val="444444"/>
              </a:solidFill>
            </a:endParaRPr>
          </a:p>
          <a:p>
            <a:r>
              <a:rPr lang="ko-KR"/>
              <a:t> 제8조- 스타링크 단말기, 위성 전화 또는 기타 ‘승인되지 않은’ 통신 장비를 수입하거나 사용하는 경우 최대 10년.</a:t>
            </a:r>
            <a:endParaRPr lang="en-US" altLang="ko-KR">
              <a:solidFill>
                <a:srgbClr val="444444"/>
              </a:solidFill>
            </a:endParaRPr>
          </a:p>
          <a:p>
            <a:r>
              <a:rPr lang="ko-KR"/>
              <a:t> 제9조- 소급 조항을 통해 검찰은 법이 통과되기 전에 저지른 행위에 대해서도 이 법을 적용할 수 있습니다.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0559-82A7-72D8-66E1-3C136629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16C217-3A50-7D18-398A-B42DB555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BE003F-E6BD-EF99-3D1A-F4DC9A9AD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>
                <a:ea typeface="맑은 고딕"/>
              </a:rPr>
              <a:t>타지키스탄에 있는 아프가니스탄 난민 대부분은 수도 두샨베에서 동쪽으로 약 20km 떨어진 </a:t>
            </a:r>
            <a:r>
              <a:rPr lang="ko-KR" err="1">
                <a:ea typeface="맑은 고딕"/>
              </a:rPr>
              <a:t>와다트</a:t>
            </a:r>
            <a:r>
              <a:rPr lang="ko-KR">
                <a:ea typeface="맑은 고딕"/>
              </a:rPr>
              <a:t> 지역에 재정착합니다. 이전에는 </a:t>
            </a:r>
            <a:r>
              <a:rPr lang="ko-KR" err="1">
                <a:ea typeface="맑은 고딕"/>
              </a:rPr>
              <a:t>코파르니혼으로</a:t>
            </a:r>
            <a:r>
              <a:rPr lang="ko-KR">
                <a:ea typeface="맑은 고딕"/>
              </a:rPr>
              <a:t> 알려졌던 </a:t>
            </a:r>
            <a:r>
              <a:rPr lang="ko-KR" err="1">
                <a:ea typeface="맑은 고딕"/>
              </a:rPr>
              <a:t>와다트는</a:t>
            </a:r>
            <a:r>
              <a:rPr lang="ko-KR">
                <a:ea typeface="맑은 고딕"/>
              </a:rPr>
              <a:t> 타지키스탄에서 인구 밀도가 가장 높은 지역 중 하나이며, 난민 공동체의 중심지가 되었습니다. 수도와 인접해 있음에도 불구하고, </a:t>
            </a:r>
            <a:r>
              <a:rPr lang="ko-KR" err="1">
                <a:ea typeface="맑은 고딕"/>
              </a:rPr>
              <a:t>와다트는</a:t>
            </a:r>
            <a:r>
              <a:rPr lang="ko-KR">
                <a:ea typeface="맑은 고딕"/>
              </a:rPr>
              <a:t> 대규모 인구를 지원할 기반 시설과 자원이 부족하여 갑작스러운 강제 추방은 실향민 가족과 그들을 받아들인 공동체에 더욱 큰 피해를 주고 있습니다.</a:t>
            </a:r>
          </a:p>
          <a:p>
            <a:r>
              <a:rPr lang="ko-KR">
                <a:ea typeface="맑은 고딕"/>
              </a:rPr>
              <a:t>강제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추방의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진짜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동기는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아직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불분명하며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타지키스탄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정부가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공식적으로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밝히지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않았지만</a:t>
            </a:r>
            <a:r>
              <a:rPr lang="en-US" altLang="ko-KR">
                <a:ea typeface="맑은 고딕"/>
              </a:rPr>
              <a:t>, </a:t>
            </a:r>
            <a:r>
              <a:rPr lang="ko-KR">
                <a:ea typeface="맑은 고딕"/>
              </a:rPr>
              <a:t>많은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전문가들은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최근의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지정학적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상황과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관련이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있을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것으로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보고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있습니다</a:t>
            </a:r>
            <a:r>
              <a:rPr lang="en-US" altLang="ko-KR">
                <a:ea typeface="맑은 고딕"/>
              </a:rPr>
              <a:t>. </a:t>
            </a:r>
            <a:r>
              <a:rPr lang="ko-KR">
                <a:ea typeface="맑은 고딕"/>
              </a:rPr>
              <a:t>특히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러시아가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아프가니스탄의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탈레반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정권을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공식적으로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인정한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것이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이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지역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전역의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정책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변화에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영향을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미친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것으로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보입니다</a:t>
            </a:r>
            <a:r>
              <a:rPr lang="en-US" altLang="ko-KR">
                <a:ea typeface="맑은 고딕"/>
              </a:rPr>
              <a:t>. </a:t>
            </a:r>
            <a:r>
              <a:rPr lang="ko-KR">
                <a:ea typeface="맑은 고딕"/>
              </a:rPr>
              <a:t>오랫동안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아프가니스탄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야당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인사들과</a:t>
            </a:r>
            <a:r>
              <a:rPr lang="en-US" altLang="ko-KR">
                <a:ea typeface="맑은 고딕"/>
              </a:rPr>
              <a:t> </a:t>
            </a:r>
            <a:r>
              <a:rPr lang="ko-KR" err="1">
                <a:ea typeface="맑은 고딕"/>
              </a:rPr>
              <a:t>반탈레반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정서를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숨겨온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것으로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알려진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타지키스탄은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이제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러시아의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입장에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더욱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가까워지고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있는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것으로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보입니다</a:t>
            </a:r>
            <a:r>
              <a:rPr lang="en-US" altLang="ko-KR">
                <a:ea typeface="맑은 고딕"/>
              </a:rPr>
              <a:t>. </a:t>
            </a:r>
            <a:endParaRPr 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9567E4-F063-5D38-6371-663AFDAC0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190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17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2025-08-03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18" Type="http://schemas.openxmlformats.org/officeDocument/2006/relationships/image" Target="../media/image2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17" Type="http://schemas.openxmlformats.org/officeDocument/2006/relationships/image" Target="../media/image19.jpeg"/><Relationship Id="rId2" Type="http://schemas.openxmlformats.org/officeDocument/2006/relationships/image" Target="../media/image4.png"/><Relationship Id="rId16" Type="http://schemas.openxmlformats.org/officeDocument/2006/relationships/image" Target="../media/image18.jpeg"/><Relationship Id="rId20" Type="http://schemas.openxmlformats.org/officeDocument/2006/relationships/image" Target="../media/image2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10" Type="http://schemas.openxmlformats.org/officeDocument/2006/relationships/image" Target="../media/image12.jpeg"/><Relationship Id="rId19" Type="http://schemas.openxmlformats.org/officeDocument/2006/relationships/image" Target="../media/image21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vesofhealing.org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>
                <a:latin typeface="맑은 고딕"/>
                <a:ea typeface="맑은 고딕"/>
              </a:rPr>
              <a:t>2025</a:t>
            </a:r>
            <a:r>
              <a:rPr lang="ko-KR" altLang="en-US" sz="2000">
                <a:latin typeface="맑은 고딕"/>
                <a:ea typeface="맑은 고딕"/>
              </a:rPr>
              <a:t>년 7월 29일</a:t>
            </a:r>
            <a:r>
              <a:rPr lang="en-US" altLang="ko-KR" sz="2000">
                <a:latin typeface="맑은 고딕"/>
                <a:ea typeface="맑은 고딕"/>
              </a:rPr>
              <a:t>(</a:t>
            </a:r>
            <a:r>
              <a:rPr lang="ko-KR" altLang="en-US" sz="2000">
                <a:latin typeface="맑은 고딕"/>
                <a:ea typeface="맑은 고딕"/>
              </a:rPr>
              <a:t>화</a:t>
            </a:r>
            <a:r>
              <a:rPr lang="en-US" altLang="ko-KR" sz="2000">
                <a:latin typeface="맑은 고딕"/>
                <a:ea typeface="맑은 고딕"/>
              </a:rPr>
              <a:t>) pm7:30-9:00/Zoom </a:t>
            </a:r>
            <a:endParaRPr lang="en-US" altLang="ko-KR" sz="200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>
                <a:ea typeface="맑은 고딕"/>
              </a:rPr>
              <a:t>회의 </a:t>
            </a:r>
            <a:r>
              <a:rPr lang="en-US" altLang="ko-KR" sz="2000">
                <a:ea typeface="맑은 고딕"/>
              </a:rPr>
              <a:t>ID 4286956103</a:t>
            </a:r>
            <a:endParaRPr lang="ko-KR" altLang="en-US" sz="200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>
                <a:ea typeface="맑은 고딕"/>
              </a:rPr>
              <a:t>찬양 </a:t>
            </a:r>
            <a:r>
              <a:rPr lang="en-US" altLang="ko-KR" sz="1600">
                <a:ea typeface="맑은 고딕"/>
              </a:rPr>
              <a:t>5’</a:t>
            </a:r>
            <a:r>
              <a:rPr lang="ko-KR" altLang="ko-KR" sz="1600">
                <a:ea typeface="맑은 고딕"/>
              </a:rPr>
              <a:t> </a:t>
            </a:r>
            <a:r>
              <a:rPr lang="en-US" altLang="ko-KR" sz="1600">
                <a:ea typeface="맑은 고딕"/>
              </a:rPr>
              <a:t> </a:t>
            </a:r>
            <a:endParaRPr lang="en-US" altLang="ko-KR" sz="160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>
                <a:ea typeface="맑은 고딕"/>
              </a:rPr>
              <a:t>오늘의 말씀</a:t>
            </a:r>
            <a:r>
              <a:rPr lang="ko-KR" altLang="ko-KR" sz="1600">
                <a:ea typeface="맑은 고딕"/>
              </a:rPr>
              <a:t> </a:t>
            </a:r>
            <a:r>
              <a:rPr lang="en-US" altLang="ko-KR" sz="160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>
                <a:ea typeface="맑은 고딕"/>
              </a:rPr>
              <a:t>전세계 박해 받는 교회를 </a:t>
            </a:r>
            <a:r>
              <a:rPr lang="ko-KR" altLang="ko-KR" sz="1600">
                <a:ea typeface="맑은 고딕"/>
              </a:rPr>
              <a:t>위한 기도</a:t>
            </a:r>
            <a:r>
              <a:rPr lang="en-US" altLang="ko-KR" sz="1600">
                <a:ea typeface="맑은 고딕"/>
              </a:rPr>
              <a:t>(30’)</a:t>
            </a:r>
            <a:endParaRPr lang="ko-KR" altLang="en-US" sz="160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4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시 55:22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22 </a:t>
            </a:r>
            <a:r>
              <a:rPr lang="ko-KR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네 짐을 여호와께 맡기라 그가 너를 붙드시고, 의인의 요동함을 영원히 허락하지 </a:t>
            </a:r>
            <a:r>
              <a:rPr lang="ko-KR" altLang="en-US" sz="200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아니하시리로다</a:t>
            </a:r>
            <a:r>
              <a:rPr lang="ko-KR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  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>
                <a:ea typeface="맑은 고딕"/>
              </a:rPr>
              <a:t>22</a:t>
            </a:r>
            <a:r>
              <a:rPr lang="en-US" altLang="ko-KR">
                <a:ea typeface="맑은 고딕"/>
              </a:rPr>
              <a:t> Cast your cares on the Lord and he will sustain you; he will never let the righteous fall.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B00D6-B0E7-98AB-3F72-49D360303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6F7F6B-614B-2720-D5D6-4EF7AA980F9F}"/>
              </a:ext>
            </a:extLst>
          </p:cNvPr>
          <p:cNvSpPr/>
          <p:nvPr/>
        </p:nvSpPr>
        <p:spPr>
          <a:xfrm>
            <a:off x="-16767" y="4745066"/>
            <a:ext cx="12192000" cy="2112934"/>
          </a:xfrm>
          <a:prstGeom prst="rect">
            <a:avLst/>
          </a:prstGeom>
          <a:solidFill>
            <a:srgbClr val="87BCD2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CDB3CE-21A7-6655-3FC1-4DB0F40B162F}"/>
              </a:ext>
            </a:extLst>
          </p:cNvPr>
          <p:cNvSpPr/>
          <p:nvPr/>
        </p:nvSpPr>
        <p:spPr>
          <a:xfrm>
            <a:off x="0" y="-140245"/>
            <a:ext cx="12192000" cy="1494992"/>
          </a:xfrm>
          <a:prstGeom prst="rect">
            <a:avLst/>
          </a:prstGeom>
          <a:solidFill>
            <a:srgbClr val="87BC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4FFB4EF-BA02-D673-E0EB-41640DD8EAAA}"/>
              </a:ext>
            </a:extLst>
          </p:cNvPr>
          <p:cNvSpPr txBox="1"/>
          <p:nvPr/>
        </p:nvSpPr>
        <p:spPr>
          <a:xfrm>
            <a:off x="2380228" y="5131615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PRIORITIES</a:t>
            </a:r>
            <a:endParaRPr kumimoji="0" lang="en-GB" sz="12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31631E8-A9CD-83E8-F5C0-61CE147007DE}"/>
              </a:ext>
            </a:extLst>
          </p:cNvPr>
          <p:cNvSpPr/>
          <p:nvPr/>
        </p:nvSpPr>
        <p:spPr>
          <a:xfrm>
            <a:off x="1812195" y="4948376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A4B1DB4-9749-767E-B8B2-48DEBE194F6B}"/>
              </a:ext>
            </a:extLst>
          </p:cNvPr>
          <p:cNvSpPr txBox="1"/>
          <p:nvPr/>
        </p:nvSpPr>
        <p:spPr>
          <a:xfrm>
            <a:off x="227369" y="5507944"/>
            <a:ext cx="1436205" cy="515901"/>
          </a:xfrm>
          <a:prstGeom prst="rect">
            <a:avLst/>
          </a:prstGeom>
          <a:noFill/>
          <a:ln>
            <a:noFill/>
          </a:ln>
        </p:spPr>
        <p:txBody>
          <a:bodyPr wrap="square" lIns="0" tIns="36000" rIns="0" bIns="36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srgbClr val="6B3267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WHAT WE MUST DO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F246165-8698-8BBF-1AEC-505CF7963F56}"/>
              </a:ext>
            </a:extLst>
          </p:cNvPr>
          <p:cNvSpPr txBox="1"/>
          <p:nvPr/>
        </p:nvSpPr>
        <p:spPr>
          <a:xfrm>
            <a:off x="1087107" y="137504"/>
            <a:ext cx="161283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GLOBAL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STRATEGY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OVERVIEW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A3645A2-47B9-8BBD-EE0E-823B650F08A8}"/>
              </a:ext>
            </a:extLst>
          </p:cNvPr>
          <p:cNvSpPr txBox="1"/>
          <p:nvPr/>
        </p:nvSpPr>
        <p:spPr>
          <a:xfrm>
            <a:off x="10287000" y="330874"/>
            <a:ext cx="190500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VERSION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November 2025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ADF2EA-E989-6041-BD88-420EE6EC0FAB}"/>
              </a:ext>
            </a:extLst>
          </p:cNvPr>
          <p:cNvSpPr txBox="1"/>
          <p:nvPr/>
        </p:nvSpPr>
        <p:spPr>
          <a:xfrm>
            <a:off x="4914695" y="5058635"/>
            <a:ext cx="1956461" cy="463410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Priority 1: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Focus on the most persecuted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FF9B7F-741B-5E46-E1A1-48847E07267A}"/>
              </a:ext>
            </a:extLst>
          </p:cNvPr>
          <p:cNvSpPr txBox="1"/>
          <p:nvPr/>
        </p:nvSpPr>
        <p:spPr>
          <a:xfrm>
            <a:off x="7146145" y="5058470"/>
            <a:ext cx="2316678" cy="461665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Priority 2: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Grow and deepen connection with the global church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8F763C-A3CC-42E7-2498-34C16E440C9C}"/>
              </a:ext>
            </a:extLst>
          </p:cNvPr>
          <p:cNvSpPr txBox="1"/>
          <p:nvPr/>
        </p:nvSpPr>
        <p:spPr>
          <a:xfrm>
            <a:off x="9657731" y="5058471"/>
            <a:ext cx="2152800" cy="461665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Priority 3: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Create a unified end-to-end ministry.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27" name="Picture 26" descr="A flag on top of a mountain&#10;&#10;Description automatically generated">
            <a:extLst>
              <a:ext uri="{FF2B5EF4-FFF2-40B4-BE49-F238E27FC236}">
                <a16:creationId xmlns:a16="http://schemas.microsoft.com/office/drawing/2014/main" id="{6DF632B6-1524-9B46-8EEA-7E4FFE5AFA4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63" y="4829845"/>
            <a:ext cx="967168" cy="903178"/>
          </a:xfrm>
          <a:prstGeom prst="rect">
            <a:avLst/>
          </a:prstGeom>
        </p:spPr>
      </p:pic>
      <p:sp>
        <p:nvSpPr>
          <p:cNvPr id="44" name="object 2">
            <a:extLst>
              <a:ext uri="{FF2B5EF4-FFF2-40B4-BE49-F238E27FC236}">
                <a16:creationId xmlns:a16="http://schemas.microsoft.com/office/drawing/2014/main" id="{00E31E27-BF06-30F7-8A76-FAF95A4AB4CC}"/>
              </a:ext>
            </a:extLst>
          </p:cNvPr>
          <p:cNvSpPr txBox="1">
            <a:spLocks/>
          </p:cNvSpPr>
          <p:nvPr/>
        </p:nvSpPr>
        <p:spPr>
          <a:xfrm>
            <a:off x="4185225" y="0"/>
            <a:ext cx="4542667" cy="1387303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>
            <a:lvl1pPr>
              <a:defRPr sz="1850" b="1" i="0">
                <a:solidFill>
                  <a:srgbClr val="333B34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marR="5080" lvl="0" indent="0" algn="ctr" defTabSz="914400" rtl="0" eaLnBrk="1" fontAlgn="auto" latinLnBrk="0" hangingPunct="1">
              <a:lnSpc>
                <a:spcPct val="8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0" cap="none" spc="2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STRENGTH</a:t>
            </a:r>
            <a:r>
              <a:rPr kumimoji="0" lang="en-GB" sz="3600" b="1" i="0" u="none" strike="noStrike" kern="0" cap="none" spc="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E</a:t>
            </a:r>
            <a:r>
              <a:rPr kumimoji="0" lang="en-GB" sz="3600" b="1" i="0" u="none" strike="noStrike" kern="0" cap="none" spc="7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N  </a:t>
            </a:r>
            <a:r>
              <a:rPr kumimoji="0" lang="en-GB" sz="3600" b="1" i="0" u="none" strike="noStrike" kern="0" cap="none" spc="16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WHAT</a:t>
            </a:r>
            <a:r>
              <a:rPr kumimoji="0" lang="en-GB" sz="3600" b="1" i="0" u="none" strike="noStrike" kern="0" cap="none" spc="-9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 </a:t>
            </a:r>
            <a:r>
              <a:rPr kumimoji="0" lang="en-GB" sz="3600" b="1" i="0" u="none" strike="noStrike" kern="0" cap="none" spc="9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REMAINS </a:t>
            </a:r>
            <a:r>
              <a:rPr kumimoji="0" lang="en-GB" sz="3600" b="1" i="0" u="none" strike="noStrike" kern="0" cap="none" spc="-54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 </a:t>
            </a:r>
            <a:r>
              <a:rPr kumimoji="0" lang="en-GB" sz="3600" b="1" i="0" u="none" strike="noStrike" kern="0" cap="none" spc="-1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2030</a:t>
            </a:r>
            <a:endParaRPr kumimoji="0" lang="en-GB" sz="3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j-ea"/>
              <a:cs typeface="Verdana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57D570-5996-70B6-2A60-F8C71C84854A}"/>
              </a:ext>
            </a:extLst>
          </p:cNvPr>
          <p:cNvSpPr/>
          <p:nvPr/>
        </p:nvSpPr>
        <p:spPr>
          <a:xfrm>
            <a:off x="-5114" y="3094774"/>
            <a:ext cx="12192000" cy="1655762"/>
          </a:xfrm>
          <a:prstGeom prst="rect">
            <a:avLst/>
          </a:prstGeom>
          <a:solidFill>
            <a:srgbClr val="87BCD2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65EF11-987B-F8CD-D28B-7F0CE8DD0215}"/>
              </a:ext>
            </a:extLst>
          </p:cNvPr>
          <p:cNvSpPr/>
          <p:nvPr/>
        </p:nvSpPr>
        <p:spPr>
          <a:xfrm>
            <a:off x="0" y="1325213"/>
            <a:ext cx="12192000" cy="1776932"/>
          </a:xfrm>
          <a:prstGeom prst="rect">
            <a:avLst/>
          </a:prstGeom>
          <a:solidFill>
            <a:srgbClr val="87BCD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2B8768-CE26-9EEE-26D0-F0486E624852}"/>
              </a:ext>
            </a:extLst>
          </p:cNvPr>
          <p:cNvSpPr txBox="1"/>
          <p:nvPr/>
        </p:nvSpPr>
        <p:spPr>
          <a:xfrm>
            <a:off x="2380228" y="4244833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CAPABILITIES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221F37-D7B2-8E06-5E65-D5E4C9A20FA6}"/>
              </a:ext>
            </a:extLst>
          </p:cNvPr>
          <p:cNvSpPr txBox="1"/>
          <p:nvPr/>
        </p:nvSpPr>
        <p:spPr>
          <a:xfrm>
            <a:off x="2359554" y="1721357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VISION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D3A6D4E-ED03-93C3-9D39-AFD8A684E8F6}"/>
              </a:ext>
            </a:extLst>
          </p:cNvPr>
          <p:cNvSpPr/>
          <p:nvPr/>
        </p:nvSpPr>
        <p:spPr>
          <a:xfrm>
            <a:off x="1812195" y="4062288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6" name="Picture 35" descr="A black and white barbell&#10;&#10;Description automatically generated">
            <a:extLst>
              <a:ext uri="{FF2B5EF4-FFF2-40B4-BE49-F238E27FC236}">
                <a16:creationId xmlns:a16="http://schemas.microsoft.com/office/drawing/2014/main" id="{DCC85D45-5D51-FAA6-D55A-E746A308511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162" y="4137924"/>
            <a:ext cx="491639" cy="49163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C094D44-47A9-D4F2-26B2-4C1623847802}"/>
              </a:ext>
            </a:extLst>
          </p:cNvPr>
          <p:cNvSpPr txBox="1"/>
          <p:nvPr/>
        </p:nvSpPr>
        <p:spPr>
          <a:xfrm>
            <a:off x="2368783" y="2508567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OUTCOMES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7B75134-69E4-690A-991B-8D25B68BEEE2}"/>
              </a:ext>
            </a:extLst>
          </p:cNvPr>
          <p:cNvSpPr/>
          <p:nvPr/>
        </p:nvSpPr>
        <p:spPr>
          <a:xfrm>
            <a:off x="1800750" y="2328574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CB6FEC8-764D-6D55-E17F-677F017B9E48}"/>
              </a:ext>
            </a:extLst>
          </p:cNvPr>
          <p:cNvSpPr/>
          <p:nvPr/>
        </p:nvSpPr>
        <p:spPr>
          <a:xfrm>
            <a:off x="1788782" y="1516633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3" name="Picture 42" descr="A black and white target with an arrow&#10;&#10;Description automatically generated">
            <a:extLst>
              <a:ext uri="{FF2B5EF4-FFF2-40B4-BE49-F238E27FC236}">
                <a16:creationId xmlns:a16="http://schemas.microsoft.com/office/drawing/2014/main" id="{7F0DA686-2710-C2FC-5910-56C8C779A8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717" y="2421932"/>
            <a:ext cx="478837" cy="478837"/>
          </a:xfrm>
          <a:prstGeom prst="rect">
            <a:avLst/>
          </a:prstGeom>
        </p:spPr>
      </p:pic>
      <p:pic>
        <p:nvPicPr>
          <p:cNvPr id="45" name="Picture 44" descr="A black and white logo&#10;&#10;Description automatically generated">
            <a:extLst>
              <a:ext uri="{FF2B5EF4-FFF2-40B4-BE49-F238E27FC236}">
                <a16:creationId xmlns:a16="http://schemas.microsoft.com/office/drawing/2014/main" id="{EFB01B9E-B455-7C5F-CB55-A011DAA8328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749" y="1603701"/>
            <a:ext cx="488066" cy="48806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6695C2C8-0B1D-889E-BE71-6B9A3887D833}"/>
              </a:ext>
            </a:extLst>
          </p:cNvPr>
          <p:cNvSpPr txBox="1"/>
          <p:nvPr/>
        </p:nvSpPr>
        <p:spPr>
          <a:xfrm>
            <a:off x="4932537" y="1634306"/>
            <a:ext cx="6900073" cy="461665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Christians engaged everywhere, strengthening the most persecuted so the global Church remains God’s faithful witness to the world.</a:t>
            </a:r>
            <a:endParaRPr lang="en-GB" sz="1200">
              <a:latin typeface="Gill Sans MT" panose="020B0502020104020203" pitchFamily="34" charset="0"/>
            </a:endParaRPr>
          </a:p>
        </p:txBody>
      </p:sp>
      <p:pic>
        <p:nvPicPr>
          <p:cNvPr id="47" name="Picture 46" descr="A black and white logo&#10;&#10;Description automatically generated">
            <a:extLst>
              <a:ext uri="{FF2B5EF4-FFF2-40B4-BE49-F238E27FC236}">
                <a16:creationId xmlns:a16="http://schemas.microsoft.com/office/drawing/2014/main" id="{B6577A01-36B6-F638-0533-478C9F03293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659" y="2473307"/>
            <a:ext cx="359908" cy="360000"/>
          </a:xfrm>
          <a:prstGeom prst="rect">
            <a:avLst/>
          </a:prstGeom>
        </p:spPr>
      </p:pic>
      <p:pic>
        <p:nvPicPr>
          <p:cNvPr id="48" name="Picture 47" descr="A salt and pepper shaker and a light bulb&#10;&#10;Description automatically generated">
            <a:extLst>
              <a:ext uri="{FF2B5EF4-FFF2-40B4-BE49-F238E27FC236}">
                <a16:creationId xmlns:a16="http://schemas.microsoft.com/office/drawing/2014/main" id="{D62DB2D3-A830-7BFF-8F1D-728D1417515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007" y="2466986"/>
            <a:ext cx="360000" cy="360000"/>
          </a:xfrm>
          <a:prstGeom prst="rect">
            <a:avLst/>
          </a:prstGeom>
        </p:spPr>
      </p:pic>
      <p:pic>
        <p:nvPicPr>
          <p:cNvPr id="50" name="Picture 49" descr="A black and white image of people with arrows&#10;&#10;Description automatically generated">
            <a:extLst>
              <a:ext uri="{FF2B5EF4-FFF2-40B4-BE49-F238E27FC236}">
                <a16:creationId xmlns:a16="http://schemas.microsoft.com/office/drawing/2014/main" id="{1A06AEAD-1B5E-B1D4-2765-CE013111A7E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402" y="2466832"/>
            <a:ext cx="396795" cy="360000"/>
          </a:xfrm>
          <a:prstGeom prst="rect">
            <a:avLst/>
          </a:prstGeom>
        </p:spPr>
      </p:pic>
      <p:pic>
        <p:nvPicPr>
          <p:cNvPr id="52" name="Picture 51" descr="A group of people talking to each other&#10;&#10;Description automatically generated">
            <a:extLst>
              <a:ext uri="{FF2B5EF4-FFF2-40B4-BE49-F238E27FC236}">
                <a16:creationId xmlns:a16="http://schemas.microsoft.com/office/drawing/2014/main" id="{ABF1053E-0A42-49AE-0303-9CCBCB23F12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537" y="2466986"/>
            <a:ext cx="518134" cy="360000"/>
          </a:xfrm>
          <a:prstGeom prst="rect">
            <a:avLst/>
          </a:prstGeom>
        </p:spPr>
      </p:pic>
      <p:pic>
        <p:nvPicPr>
          <p:cNvPr id="54" name="Picture 53" descr="A black and white line drawing of a person with a check mark in a speech bubble&#10;&#10;Description automatically generated">
            <a:extLst>
              <a:ext uri="{FF2B5EF4-FFF2-40B4-BE49-F238E27FC236}">
                <a16:creationId xmlns:a16="http://schemas.microsoft.com/office/drawing/2014/main" id="{CB7D4F72-77AA-04E7-A69D-B1091D00CAD1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690" y="4206533"/>
            <a:ext cx="360000" cy="360000"/>
          </a:xfrm>
          <a:prstGeom prst="rect">
            <a:avLst/>
          </a:prstGeom>
        </p:spPr>
      </p:pic>
      <p:pic>
        <p:nvPicPr>
          <p:cNvPr id="56" name="Picture 55" descr="A black and white logo&#10;&#10;Description automatically generated">
            <a:extLst>
              <a:ext uri="{FF2B5EF4-FFF2-40B4-BE49-F238E27FC236}">
                <a16:creationId xmlns:a16="http://schemas.microsoft.com/office/drawing/2014/main" id="{01445BE1-4031-7B82-8A5C-1464BC3AC168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383" y="4201613"/>
            <a:ext cx="359908" cy="360000"/>
          </a:xfrm>
          <a:prstGeom prst="rect">
            <a:avLst/>
          </a:prstGeom>
        </p:spPr>
      </p:pic>
      <p:pic>
        <p:nvPicPr>
          <p:cNvPr id="57" name="Picture 56" descr="A black and white car&#10;&#10;Description automatically generated">
            <a:extLst>
              <a:ext uri="{FF2B5EF4-FFF2-40B4-BE49-F238E27FC236}">
                <a16:creationId xmlns:a16="http://schemas.microsoft.com/office/drawing/2014/main" id="{CCD91340-1DD3-A746-3056-F59B299452F3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254" y="4203370"/>
            <a:ext cx="581315" cy="360000"/>
          </a:xfrm>
          <a:prstGeom prst="rect">
            <a:avLst/>
          </a:prstGeom>
        </p:spPr>
      </p:pic>
      <p:pic>
        <p:nvPicPr>
          <p:cNvPr id="58" name="Picture 57" descr="A black and white symbol&#10;&#10;Description automatically generated">
            <a:extLst>
              <a:ext uri="{FF2B5EF4-FFF2-40B4-BE49-F238E27FC236}">
                <a16:creationId xmlns:a16="http://schemas.microsoft.com/office/drawing/2014/main" id="{D1DBF897-4A72-34BD-DC32-58B7F71465B2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104" y="4202058"/>
            <a:ext cx="359908" cy="36000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4BB433A8-B895-3CF9-2A16-C007D1A35A1A}"/>
              </a:ext>
            </a:extLst>
          </p:cNvPr>
          <p:cNvSpPr txBox="1"/>
          <p:nvPr/>
        </p:nvSpPr>
        <p:spPr>
          <a:xfrm>
            <a:off x="5448280" y="2414063"/>
            <a:ext cx="79084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Salt &amp;</a:t>
            </a:r>
          </a:p>
          <a:p>
            <a:r>
              <a:rPr lang="en-US" sz="1200">
                <a:latin typeface="Gill Sans MT" panose="020B0502020104020203" pitchFamily="34" charset="0"/>
              </a:rPr>
              <a:t>Light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FB3C079-10A7-FCDA-DA0D-AC645258AA63}"/>
              </a:ext>
            </a:extLst>
          </p:cNvPr>
          <p:cNvSpPr txBox="1"/>
          <p:nvPr/>
        </p:nvSpPr>
        <p:spPr>
          <a:xfrm>
            <a:off x="8937257" y="2405007"/>
            <a:ext cx="966292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>
                <a:latin typeface="Gill Sans MT"/>
              </a:rPr>
              <a:t>Greater engagement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496EC8B-E861-2948-A31A-39D1802097A2}"/>
              </a:ext>
            </a:extLst>
          </p:cNvPr>
          <p:cNvSpPr txBox="1"/>
          <p:nvPr/>
        </p:nvSpPr>
        <p:spPr>
          <a:xfrm>
            <a:off x="10774586" y="2405007"/>
            <a:ext cx="104105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Speaking </a:t>
            </a:r>
          </a:p>
          <a:p>
            <a:r>
              <a:rPr lang="en-US" sz="1200">
                <a:latin typeface="Gill Sans MT" panose="020B0502020104020203" pitchFamily="34" charset="0"/>
              </a:rPr>
              <a:t>out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401E6F1-6256-9A50-A735-8A8FA151B1D5}"/>
              </a:ext>
            </a:extLst>
          </p:cNvPr>
          <p:cNvSpPr txBox="1"/>
          <p:nvPr/>
        </p:nvSpPr>
        <p:spPr>
          <a:xfrm>
            <a:off x="7068627" y="2409027"/>
            <a:ext cx="79084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Never</a:t>
            </a:r>
          </a:p>
          <a:p>
            <a:r>
              <a:rPr lang="en-US" sz="1200">
                <a:latin typeface="Gill Sans MT" panose="020B0502020104020203" pitchFamily="34" charset="0"/>
              </a:rPr>
              <a:t>alone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49D9BDE-0310-51C8-EF07-FDD397C833F0}"/>
              </a:ext>
            </a:extLst>
          </p:cNvPr>
          <p:cNvSpPr txBox="1"/>
          <p:nvPr/>
        </p:nvSpPr>
        <p:spPr>
          <a:xfrm>
            <a:off x="5465755" y="4137576"/>
            <a:ext cx="79084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Covert presence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5C0133D-5E78-AB11-8CF6-5A757E0A217C}"/>
              </a:ext>
            </a:extLst>
          </p:cNvPr>
          <p:cNvSpPr txBox="1"/>
          <p:nvPr/>
        </p:nvSpPr>
        <p:spPr>
          <a:xfrm>
            <a:off x="7083964" y="4137575"/>
            <a:ext cx="79084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Custom agility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8C680C8-10EA-0179-7B71-898BFDEAE005}"/>
              </a:ext>
            </a:extLst>
          </p:cNvPr>
          <p:cNvSpPr txBox="1"/>
          <p:nvPr/>
        </p:nvSpPr>
        <p:spPr>
          <a:xfrm>
            <a:off x="8933724" y="4137375"/>
            <a:ext cx="96629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Connection building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B6591D6-F5FA-2962-60F5-325A9BA944B3}"/>
              </a:ext>
            </a:extLst>
          </p:cNvPr>
          <p:cNvSpPr txBox="1"/>
          <p:nvPr/>
        </p:nvSpPr>
        <p:spPr>
          <a:xfrm>
            <a:off x="10786031" y="4133153"/>
            <a:ext cx="104105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Authoritative voice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104FA89-A5A5-4E56-ADDB-3FE09CAF650B}"/>
              </a:ext>
            </a:extLst>
          </p:cNvPr>
          <p:cNvSpPr txBox="1"/>
          <p:nvPr/>
        </p:nvSpPr>
        <p:spPr>
          <a:xfrm>
            <a:off x="189524" y="1935610"/>
            <a:ext cx="1436205" cy="737501"/>
          </a:xfrm>
          <a:prstGeom prst="rect">
            <a:avLst/>
          </a:prstGeom>
          <a:noFill/>
          <a:ln>
            <a:noFill/>
          </a:ln>
        </p:spPr>
        <p:txBody>
          <a:bodyPr wrap="square" lIns="0" tIns="36000" rIns="0" bIns="36000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kumimoji="0" lang="en-US" sz="1600" i="0" u="none" strike="noStrike" kern="1200" cap="none" spc="300" normalizeH="0" baseline="0" noProof="0">
                <a:ln>
                  <a:noFill/>
                </a:ln>
                <a:solidFill>
                  <a:srgbClr val="6B3267"/>
                </a:solidFill>
                <a:effectLst/>
                <a:uLnTx/>
                <a:uFillTx/>
                <a:latin typeface="Gill Sans MT" panose="020B0502020104020203" pitchFamily="34" charset="0"/>
                <a:cs typeface="Arial" panose="020B0604020202020204" pitchFamily="34" charset="0"/>
              </a:rPr>
              <a:t>CHANGE WE WANT TO SEE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F6E6C16-977B-7C5A-D036-6CF9F8F3525D}"/>
              </a:ext>
            </a:extLst>
          </p:cNvPr>
          <p:cNvSpPr txBox="1"/>
          <p:nvPr/>
        </p:nvSpPr>
        <p:spPr>
          <a:xfrm>
            <a:off x="186623" y="3660082"/>
            <a:ext cx="1436205" cy="515901"/>
          </a:xfrm>
          <a:prstGeom prst="rect">
            <a:avLst/>
          </a:prstGeom>
          <a:noFill/>
          <a:ln>
            <a:noFill/>
          </a:ln>
        </p:spPr>
        <p:txBody>
          <a:bodyPr wrap="square" lIns="0" tIns="36000" rIns="0" bIns="36000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lang="en-US" sz="1600" spc="300">
                <a:solidFill>
                  <a:srgbClr val="6B3267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HOW WE EXCEL</a:t>
            </a:r>
            <a:endParaRPr kumimoji="0" lang="en-US" sz="1600" i="0" u="none" strike="noStrike" kern="1200" cap="none" spc="300" normalizeH="0" baseline="0" noProof="0">
              <a:ln>
                <a:noFill/>
              </a:ln>
              <a:solidFill>
                <a:srgbClr val="6B3267"/>
              </a:solidFill>
              <a:effectLst/>
              <a:uLnTx/>
              <a:uFillTx/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47F9B9E-1DBD-F4B7-90BA-0EAB3C803EE3}"/>
              </a:ext>
            </a:extLst>
          </p:cNvPr>
          <p:cNvSpPr txBox="1"/>
          <p:nvPr/>
        </p:nvSpPr>
        <p:spPr>
          <a:xfrm>
            <a:off x="2380228" y="3407869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CULTURE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FC7ED2F-9801-F307-44FF-7A627B21997F}"/>
              </a:ext>
            </a:extLst>
          </p:cNvPr>
          <p:cNvSpPr/>
          <p:nvPr/>
        </p:nvSpPr>
        <p:spPr>
          <a:xfrm>
            <a:off x="1812195" y="3224630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2" name="Picture 71" descr="A group of people holding hands&#10;&#10;Description automatically generated">
            <a:extLst>
              <a:ext uri="{FF2B5EF4-FFF2-40B4-BE49-F238E27FC236}">
                <a16:creationId xmlns:a16="http://schemas.microsoft.com/office/drawing/2014/main" id="{AF6141F8-7AD5-7009-2773-C64CFC2A7242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783" y="3354258"/>
            <a:ext cx="727593" cy="388744"/>
          </a:xfrm>
          <a:prstGeom prst="rect">
            <a:avLst/>
          </a:prstGeom>
        </p:spPr>
      </p:pic>
      <p:pic>
        <p:nvPicPr>
          <p:cNvPr id="73" name="Picture 72" descr="A black and white icon of two people with a trophy&#10;&#10;Description automatically generated">
            <a:extLst>
              <a:ext uri="{FF2B5EF4-FFF2-40B4-BE49-F238E27FC236}">
                <a16:creationId xmlns:a16="http://schemas.microsoft.com/office/drawing/2014/main" id="{BC4FDCB2-A9A2-6740-661C-1701CF9A3EDD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368" y="3361906"/>
            <a:ext cx="360092" cy="360000"/>
          </a:xfrm>
          <a:prstGeom prst="rect">
            <a:avLst/>
          </a:prstGeom>
        </p:spPr>
      </p:pic>
      <p:pic>
        <p:nvPicPr>
          <p:cNvPr id="74" name="Picture 73" descr="A black circle with a arrow&#10;&#10;Description automatically generated">
            <a:extLst>
              <a:ext uri="{FF2B5EF4-FFF2-40B4-BE49-F238E27FC236}">
                <a16:creationId xmlns:a16="http://schemas.microsoft.com/office/drawing/2014/main" id="{1BE7B1DB-1BF9-6F4A-6D02-AA14A858E4F9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690" y="3369707"/>
            <a:ext cx="360000" cy="360000"/>
          </a:xfrm>
          <a:prstGeom prst="rect">
            <a:avLst/>
          </a:prstGeom>
        </p:spPr>
      </p:pic>
      <p:pic>
        <p:nvPicPr>
          <p:cNvPr id="75" name="Picture 74" descr="A black and white icon of two people&#10;&#10;Description automatically generated">
            <a:extLst>
              <a:ext uri="{FF2B5EF4-FFF2-40B4-BE49-F238E27FC236}">
                <a16:creationId xmlns:a16="http://schemas.microsoft.com/office/drawing/2014/main" id="{81C07801-B0DB-AFE6-B910-2EFFC8546DE9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199" y="3360897"/>
            <a:ext cx="360092" cy="360000"/>
          </a:xfrm>
          <a:prstGeom prst="rect">
            <a:avLst/>
          </a:prstGeom>
        </p:spPr>
      </p:pic>
      <p:pic>
        <p:nvPicPr>
          <p:cNvPr id="79" name="Picture 78" descr="A black and white cross in a circle&#10;&#10;Description automatically generated">
            <a:extLst>
              <a:ext uri="{FF2B5EF4-FFF2-40B4-BE49-F238E27FC236}">
                <a16:creationId xmlns:a16="http://schemas.microsoft.com/office/drawing/2014/main" id="{6D512595-6407-2C61-B7C1-1613572A9407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911" y="3361906"/>
            <a:ext cx="360000" cy="360000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20B4E562-564D-0332-CD4F-09D5A374E5DA}"/>
              </a:ext>
            </a:extLst>
          </p:cNvPr>
          <p:cNvSpPr txBox="1"/>
          <p:nvPr/>
        </p:nvSpPr>
        <p:spPr>
          <a:xfrm>
            <a:off x="5459241" y="3302003"/>
            <a:ext cx="126329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We live our Core Values daily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DFF2384-9F34-6AFE-E535-C346B53F7558}"/>
              </a:ext>
            </a:extLst>
          </p:cNvPr>
          <p:cNvSpPr txBox="1"/>
          <p:nvPr/>
        </p:nvSpPr>
        <p:spPr>
          <a:xfrm>
            <a:off x="7081528" y="3214189"/>
            <a:ext cx="127078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We seek the success of others and work in unity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B2AC5A6-4E36-0A77-3744-EEA8E7E42026}"/>
              </a:ext>
            </a:extLst>
          </p:cNvPr>
          <p:cNvSpPr txBox="1"/>
          <p:nvPr/>
        </p:nvSpPr>
        <p:spPr>
          <a:xfrm>
            <a:off x="8948702" y="3214188"/>
            <a:ext cx="113045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We speak the truth in love in every situation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3148F16-B2D2-4086-92A4-A574EE49AEE8}"/>
              </a:ext>
            </a:extLst>
          </p:cNvPr>
          <p:cNvSpPr txBox="1"/>
          <p:nvPr/>
        </p:nvSpPr>
        <p:spPr>
          <a:xfrm>
            <a:off x="10786031" y="3207379"/>
            <a:ext cx="104105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We simplify complexity in our work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AB29238-A440-5D80-7B7B-B72C3A211ECF}"/>
              </a:ext>
            </a:extLst>
          </p:cNvPr>
          <p:cNvSpPr txBox="1"/>
          <p:nvPr/>
        </p:nvSpPr>
        <p:spPr>
          <a:xfrm>
            <a:off x="2380228" y="6010426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CONTRIBUTION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F6BA789-8A0D-CED6-014B-9656275C5DBA}"/>
              </a:ext>
            </a:extLst>
          </p:cNvPr>
          <p:cNvSpPr/>
          <p:nvPr/>
        </p:nvSpPr>
        <p:spPr>
          <a:xfrm>
            <a:off x="1800750" y="5810007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0" name="Graphic 89" descr="Puzzle outline">
            <a:extLst>
              <a:ext uri="{FF2B5EF4-FFF2-40B4-BE49-F238E27FC236}">
                <a16:creationId xmlns:a16="http://schemas.microsoft.com/office/drawing/2014/main" id="{3DDBA8FA-F5E4-8463-B698-C2F18C9877D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874152" y="5910748"/>
            <a:ext cx="508009" cy="5080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6898C9-49FE-030F-2838-1579182740CC}"/>
              </a:ext>
            </a:extLst>
          </p:cNvPr>
          <p:cNvSpPr txBox="1"/>
          <p:nvPr/>
        </p:nvSpPr>
        <p:spPr>
          <a:xfrm>
            <a:off x="4566798" y="5727571"/>
            <a:ext cx="2553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rgbClr val="693269"/>
                </a:solidFill>
                <a:latin typeface="Century Gothic" panose="020B0502020202020204" pitchFamily="34" charset="0"/>
              </a:rPr>
              <a:t>Creates missional focus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829911-875A-C890-1F5F-3AE093C33B28}"/>
              </a:ext>
            </a:extLst>
          </p:cNvPr>
          <p:cNvSpPr txBox="1"/>
          <p:nvPr/>
        </p:nvSpPr>
        <p:spPr>
          <a:xfrm>
            <a:off x="6903007" y="5727571"/>
            <a:ext cx="25538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rgbClr val="693269"/>
                </a:solidFill>
                <a:latin typeface="Century Gothic" panose="020B0502020202020204" pitchFamily="34" charset="0"/>
              </a:rPr>
              <a:t>Picks up “while preparing all” and is more about what we do vs an outcome of engagement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CC6CF-5264-9D9C-6EA6-3A0AACF63D1D}"/>
              </a:ext>
            </a:extLst>
          </p:cNvPr>
          <p:cNvSpPr txBox="1"/>
          <p:nvPr/>
        </p:nvSpPr>
        <p:spPr>
          <a:xfrm>
            <a:off x="9390257" y="5727571"/>
            <a:ext cx="255381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rgbClr val="693269"/>
                </a:solidFill>
                <a:latin typeface="Century Gothic" panose="020B0502020202020204" pitchFamily="34" charset="0"/>
              </a:rPr>
              <a:t>Carries Horizon 1 into Horizon 2 – this is where we continue work on Role Clarity, planning and Overt/Covert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CB7954-9F1C-5B77-1347-6BECA9A6E1AE}"/>
              </a:ext>
            </a:extLst>
          </p:cNvPr>
          <p:cNvSpPr txBox="1"/>
          <p:nvPr/>
        </p:nvSpPr>
        <p:spPr>
          <a:xfrm>
            <a:off x="4188850" y="6109422"/>
            <a:ext cx="2553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693269"/>
                </a:solidFill>
                <a:latin typeface="Century Gothic" panose="020B0502020202020204" pitchFamily="34" charset="0"/>
              </a:rPr>
              <a:t>Notes</a:t>
            </a:r>
          </a:p>
        </p:txBody>
      </p:sp>
    </p:spTree>
    <p:extLst>
      <p:ext uri="{BB962C8B-B14F-4D97-AF65-F5344CB8AC3E}">
        <p14:creationId xmlns:p14="http://schemas.microsoft.com/office/powerpoint/2010/main" val="380080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35486-8240-FAD1-C00F-C26B50147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E9905D5-A106-3D0E-E51A-370C73749106}"/>
              </a:ext>
            </a:extLst>
          </p:cNvPr>
          <p:cNvSpPr/>
          <p:nvPr/>
        </p:nvSpPr>
        <p:spPr>
          <a:xfrm>
            <a:off x="0" y="1353048"/>
            <a:ext cx="12192000" cy="5504952"/>
          </a:xfrm>
          <a:prstGeom prst="rect">
            <a:avLst/>
          </a:prstGeom>
          <a:solidFill>
            <a:srgbClr val="87BCD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CA75EA-B7FD-6348-7499-B5C501C960EB}"/>
              </a:ext>
            </a:extLst>
          </p:cNvPr>
          <p:cNvSpPr/>
          <p:nvPr/>
        </p:nvSpPr>
        <p:spPr>
          <a:xfrm>
            <a:off x="0" y="-140245"/>
            <a:ext cx="12192000" cy="1494992"/>
          </a:xfrm>
          <a:prstGeom prst="rect">
            <a:avLst/>
          </a:prstGeom>
          <a:solidFill>
            <a:srgbClr val="87BC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82D0F85-4623-037E-A0FD-1C9A30D5F9BA}"/>
              </a:ext>
            </a:extLst>
          </p:cNvPr>
          <p:cNvSpPr txBox="1"/>
          <p:nvPr/>
        </p:nvSpPr>
        <p:spPr>
          <a:xfrm>
            <a:off x="3398874" y="1650120"/>
            <a:ext cx="7299686" cy="707886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Christians engaged everywhere, strengthening the most persecuted so the global Church remains God’s faithful witness to the world.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F157E587-7AF9-A7A5-609A-93EB84D920FF}"/>
              </a:ext>
            </a:extLst>
          </p:cNvPr>
          <p:cNvSpPr txBox="1"/>
          <p:nvPr/>
        </p:nvSpPr>
        <p:spPr>
          <a:xfrm>
            <a:off x="10287000" y="330874"/>
            <a:ext cx="190500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VERSION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November 2025</a:t>
            </a:r>
          </a:p>
        </p:txBody>
      </p:sp>
      <p:sp>
        <p:nvSpPr>
          <p:cNvPr id="44" name="object 2">
            <a:extLst>
              <a:ext uri="{FF2B5EF4-FFF2-40B4-BE49-F238E27FC236}">
                <a16:creationId xmlns:a16="http://schemas.microsoft.com/office/drawing/2014/main" id="{F25612BE-9062-4813-3B9F-C3B82339234A}"/>
              </a:ext>
            </a:extLst>
          </p:cNvPr>
          <p:cNvSpPr txBox="1">
            <a:spLocks/>
          </p:cNvSpPr>
          <p:nvPr/>
        </p:nvSpPr>
        <p:spPr>
          <a:xfrm>
            <a:off x="4185225" y="0"/>
            <a:ext cx="4542667" cy="1387303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>
            <a:lvl1pPr>
              <a:defRPr sz="1850" b="1" i="0">
                <a:solidFill>
                  <a:srgbClr val="333B34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marR="5080" lvl="0" indent="0" algn="ctr" defTabSz="914400" rtl="0" eaLnBrk="1" fontAlgn="auto" latinLnBrk="0" hangingPunct="1">
              <a:lnSpc>
                <a:spcPct val="8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0" cap="none" spc="2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STRENGTH</a:t>
            </a:r>
            <a:r>
              <a:rPr kumimoji="0" lang="en-GB" sz="3600" b="1" i="0" u="none" strike="noStrike" kern="0" cap="none" spc="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E</a:t>
            </a:r>
            <a:r>
              <a:rPr kumimoji="0" lang="en-GB" sz="3600" b="1" i="0" u="none" strike="noStrike" kern="0" cap="none" spc="7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N  </a:t>
            </a:r>
            <a:r>
              <a:rPr kumimoji="0" lang="en-GB" sz="3600" b="1" i="0" u="none" strike="noStrike" kern="0" cap="none" spc="16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WHAT</a:t>
            </a:r>
            <a:r>
              <a:rPr kumimoji="0" lang="en-GB" sz="3600" b="1" i="0" u="none" strike="noStrike" kern="0" cap="none" spc="-9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 </a:t>
            </a:r>
            <a:r>
              <a:rPr kumimoji="0" lang="en-GB" sz="3600" b="1" i="0" u="none" strike="noStrike" kern="0" cap="none" spc="9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REMAINS </a:t>
            </a:r>
            <a:r>
              <a:rPr kumimoji="0" lang="en-GB" sz="3600" b="1" i="0" u="none" strike="noStrike" kern="0" cap="none" spc="-54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 </a:t>
            </a:r>
            <a:r>
              <a:rPr kumimoji="0" lang="en-GB" sz="3600" b="1" i="0" u="none" strike="noStrike" kern="0" cap="none" spc="-1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2030</a:t>
            </a:r>
            <a:endParaRPr kumimoji="0" lang="en-GB" sz="3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j-ea"/>
              <a:cs typeface="Verdan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0C2E7A-725C-B80B-7BE9-861783AB7600}"/>
              </a:ext>
            </a:extLst>
          </p:cNvPr>
          <p:cNvSpPr txBox="1"/>
          <p:nvPr/>
        </p:nvSpPr>
        <p:spPr>
          <a:xfrm>
            <a:off x="670560" y="1890785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VISION</a:t>
            </a:r>
            <a:endParaRPr kumimoji="0" lang="en-GB" sz="12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C2F759-F2AF-820A-FA29-83E38D7524E1}"/>
              </a:ext>
            </a:extLst>
          </p:cNvPr>
          <p:cNvSpPr txBox="1"/>
          <p:nvPr/>
        </p:nvSpPr>
        <p:spPr>
          <a:xfrm>
            <a:off x="624498" y="4373256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OUTCOMES</a:t>
            </a:r>
            <a:endParaRPr kumimoji="0" lang="en-GB" sz="12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AC69ACA-C05E-79D7-8B86-C251FD17A8B4}"/>
              </a:ext>
            </a:extLst>
          </p:cNvPr>
          <p:cNvSpPr/>
          <p:nvPr/>
        </p:nvSpPr>
        <p:spPr>
          <a:xfrm>
            <a:off x="56465" y="4193263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96B559E-3D3B-6E0D-6FFF-F1396E0DB65C}"/>
              </a:ext>
            </a:extLst>
          </p:cNvPr>
          <p:cNvSpPr/>
          <p:nvPr/>
        </p:nvSpPr>
        <p:spPr>
          <a:xfrm>
            <a:off x="99788" y="1686061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Picture 31" descr="A black and white target with an arrow&#10;&#10;Description automatically generated">
            <a:extLst>
              <a:ext uri="{FF2B5EF4-FFF2-40B4-BE49-F238E27FC236}">
                <a16:creationId xmlns:a16="http://schemas.microsoft.com/office/drawing/2014/main" id="{C539B299-C1CB-AD11-224A-7C1B3003016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32" y="4286621"/>
            <a:ext cx="478837" cy="478837"/>
          </a:xfrm>
          <a:prstGeom prst="rect">
            <a:avLst/>
          </a:prstGeom>
        </p:spPr>
      </p:pic>
      <p:pic>
        <p:nvPicPr>
          <p:cNvPr id="36" name="Picture 35" descr="A black and white logo&#10;&#10;Description automatically generated">
            <a:extLst>
              <a:ext uri="{FF2B5EF4-FFF2-40B4-BE49-F238E27FC236}">
                <a16:creationId xmlns:a16="http://schemas.microsoft.com/office/drawing/2014/main" id="{622569CC-2590-B986-1B99-5548C8635A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55" y="1773129"/>
            <a:ext cx="488066" cy="488066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976BC5C-4C1C-3C16-4CC9-FE0148C7353F}"/>
              </a:ext>
            </a:extLst>
          </p:cNvPr>
          <p:cNvSpPr txBox="1"/>
          <p:nvPr/>
        </p:nvSpPr>
        <p:spPr>
          <a:xfrm>
            <a:off x="56465" y="169616"/>
            <a:ext cx="309811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HIGH LEVEL OVERVIEW OF THE </a:t>
            </a: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CHANGE WE WANT TO SEE</a:t>
            </a:r>
            <a:endParaRPr kumimoji="0" lang="en-US" sz="16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455F2A-0F25-E831-5FFC-5850D89C5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8098" y="2411678"/>
            <a:ext cx="4925683" cy="447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271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조각상, 벽, 댄스, 실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" b="1"/>
          <a:stretch>
            <a:fillRect/>
          </a:stretch>
        </p:blipFill>
        <p:spPr bwMode="auto">
          <a:xfrm>
            <a:off x="20" y="10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6484972" y="1722615"/>
            <a:ext cx="5461010" cy="296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교회를 위한 기도</a:t>
            </a:r>
            <a:endParaRPr lang="en-US" altLang="ko-KR" sz="3200">
              <a:solidFill>
                <a:schemeClr val="bg1"/>
              </a:solidFill>
              <a:ea typeface="맑은 고딕"/>
            </a:endParaRPr>
          </a:p>
          <a:p>
            <a:pPr algn="ctr"/>
            <a:endParaRPr lang="ko-KR" altLang="en-US" sz="32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>
                <a:solidFill>
                  <a:schemeClr val="bg1"/>
                </a:solidFill>
                <a:ea typeface="맑은 고딕"/>
              </a:rPr>
              <a:t>Prayer for Persecuted Church</a:t>
            </a:r>
            <a:endParaRPr lang="ko-KR" altLang="en-US">
              <a:solidFill>
                <a:schemeClr val="bg1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6754584" y="3205841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1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65C65D6-41EF-855D-3056-371E84A1C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latinLnBrk="0">
              <a:spcBef>
                <a:spcPct val="0"/>
              </a:spcBef>
            </a:pPr>
            <a:r>
              <a:rPr lang="en-US" altLang="ko-KR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Arise Africa Campaign </a:t>
            </a:r>
            <a:br>
              <a:rPr lang="en-US" altLang="ko-KR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ko-KR" altLang="en-US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아프리카여 일어나라 폭력적 박해에 맞서서</a:t>
            </a:r>
            <a:endParaRPr lang="en-US" altLang="ko-KR" sz="2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3040815"/>
            <a:ext cx="10905066" cy="166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84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5889EBEF-0376-AFC3-1744-31DBCD5B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2D0FF98F-73B4-510A-3033-9570D700A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3B850FF-6169-4056-8077-06FFA93A5366}" type="slidenum">
              <a:rPr lang="en-US" altLang="ko-KR" smtClean="0"/>
              <a:pPr>
                <a:spcAft>
                  <a:spcPts val="600"/>
                </a:spcAft>
              </a:pPr>
              <a:t>9</a:t>
            </a:fld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33826D-D2E0-0FE4-7194-039CEA01FC49}"/>
              </a:ext>
            </a:extLst>
          </p:cNvPr>
          <p:cNvSpPr txBox="1"/>
          <p:nvPr/>
        </p:nvSpPr>
        <p:spPr>
          <a:xfrm>
            <a:off x="936172" y="3608614"/>
            <a:ext cx="5162548" cy="461665"/>
          </a:xfrm>
          <a:prstGeom prst="rect">
            <a:avLst/>
          </a:prstGeom>
          <a:solidFill>
            <a:srgbClr val="FFC00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2400" b="1">
                <a:ea typeface="맑은 고딕"/>
                <a:hlinkClick r:id="rId3"/>
              </a:rPr>
              <a:t>2026년 9월까지 100만명 청원 서명</a:t>
            </a:r>
            <a:endParaRPr lang="ko-KR" altLang="en-US" sz="2400" b="1">
              <a:ea typeface="맑은 고딕"/>
            </a:endParaRPr>
          </a:p>
        </p:txBody>
      </p:sp>
      <p:pic>
        <p:nvPicPr>
          <p:cNvPr id="2" name="그림 1" descr="텍스트, 스크린샷, 그래픽, 원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16E9231-DA3B-A1E6-B3C2-AE6564495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955" y="4394034"/>
            <a:ext cx="2270961" cy="227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49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2C20D-EB22-1555-8D36-836850226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B506865A-C56F-3FCA-E1F0-BAE25E38DC4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2D926DC-6A38-90C6-0DE1-15087DC78619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BFAEC5D-D7F2-DE69-B7F6-75E79F528174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4BBBCCD-B581-F78C-565F-1CD460D0490F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0B21F5B-D1C2-E64F-6951-59041AE736AB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799FC214-5CDA-A04C-93E0-B18DCECF9AF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1E784F8-2127-6552-3DE9-6216CB11B3EC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789A828-0881-FA1A-E996-10C82EE059C8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>
                <a:solidFill>
                  <a:srgbClr val="0070C0"/>
                </a:solidFill>
                <a:ea typeface="맑은 고딕"/>
              </a:rPr>
              <a:t>#나이지리아 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>
                <a:ea typeface="+mn-lt"/>
                <a:cs typeface="+mn-lt"/>
              </a:rPr>
              <a:t>기독교인이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주류인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베누에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지역에서</a:t>
            </a:r>
            <a:r>
              <a:rPr lang="en-US" altLang="ko-KR">
                <a:ea typeface="+mn-lt"/>
                <a:cs typeface="+mn-lt"/>
              </a:rPr>
              <a:t> 200</a:t>
            </a:r>
            <a:r>
              <a:rPr lang="ko-KR" altLang="en-US">
                <a:ea typeface="+mn-lt"/>
                <a:cs typeface="+mn-lt"/>
              </a:rPr>
              <a:t>명</a:t>
            </a:r>
            <a:r>
              <a:rPr lang="en-US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이상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사망</a:t>
            </a:r>
            <a:r>
              <a:rPr lang="en-US" altLang="ko-KR">
                <a:ea typeface="+mn-lt"/>
                <a:cs typeface="+mn-lt"/>
              </a:rPr>
              <a:t>,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altLang="ko-KR">
                <a:ea typeface="+mn-lt"/>
                <a:cs typeface="+mn-lt"/>
              </a:rPr>
              <a:t>1000</a:t>
            </a:r>
            <a:r>
              <a:rPr lang="ko-KR" altLang="en-US">
                <a:ea typeface="+mn-lt"/>
                <a:cs typeface="+mn-lt"/>
              </a:rPr>
              <a:t>명</a:t>
            </a:r>
            <a:r>
              <a:rPr lang="en-US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난민</a:t>
            </a:r>
            <a:r>
              <a:rPr lang="en-US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발생</a:t>
            </a:r>
            <a:endParaRPr lang="en-US" altLang="ko-KR" sz="1800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7E3740-A1FE-C2DF-7B27-1E36A32EAD5E}"/>
              </a:ext>
            </a:extLst>
          </p:cNvPr>
          <p:cNvSpPr txBox="1"/>
          <p:nvPr/>
        </p:nvSpPr>
        <p:spPr>
          <a:xfrm>
            <a:off x="1213163" y="1625465"/>
            <a:ext cx="6837375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100" kern="100" err="1">
                <a:ea typeface="+mn-lt"/>
                <a:cs typeface="+mn-lt"/>
              </a:rPr>
              <a:t>나이지리아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북부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베누에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주에서</a:t>
            </a:r>
            <a:r>
              <a:rPr lang="en-US" altLang="ko-KR" sz="1100" kern="100">
                <a:ea typeface="+mn-lt"/>
                <a:cs typeface="+mn-lt"/>
              </a:rPr>
              <a:t> 6</a:t>
            </a:r>
            <a:r>
              <a:rPr lang="ko-KR" altLang="en-US" sz="1100" kern="100">
                <a:ea typeface="+mn-lt"/>
                <a:cs typeface="+mn-lt"/>
              </a:rPr>
              <a:t>월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altLang="ko-KR" sz="1100" kern="100">
                <a:ea typeface="+mn-lt"/>
                <a:cs typeface="+mn-lt"/>
              </a:rPr>
              <a:t>8</a:t>
            </a:r>
            <a:r>
              <a:rPr lang="ko-KR" altLang="en-US" sz="1100" kern="100">
                <a:ea typeface="+mn-lt"/>
                <a:cs typeface="+mn-lt"/>
              </a:rPr>
              <a:t>일부터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sz="1100" kern="100">
                <a:ea typeface="+mn-lt"/>
                <a:cs typeface="+mn-lt"/>
              </a:rPr>
              <a:t>6</a:t>
            </a:r>
            <a:r>
              <a:rPr lang="ko-KR" altLang="en-US" sz="1100" kern="100">
                <a:ea typeface="+mn-lt"/>
                <a:cs typeface="+mn-lt"/>
              </a:rPr>
              <a:t>월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altLang="ko-KR" sz="1100" kern="100">
                <a:ea typeface="+mn-lt"/>
                <a:cs typeface="+mn-lt"/>
              </a:rPr>
              <a:t>14</a:t>
            </a:r>
            <a:r>
              <a:rPr lang="ko-KR" altLang="en-US" sz="1100" kern="100">
                <a:ea typeface="+mn-lt"/>
                <a:cs typeface="+mn-lt"/>
              </a:rPr>
              <a:t>일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사이에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구마(</a:t>
            </a:r>
            <a:r>
              <a:rPr lang="ko-KR" sz="1100" kern="100" err="1">
                <a:solidFill>
                  <a:srgbClr val="323130"/>
                </a:solidFill>
                <a:latin typeface="Segoe UI"/>
                <a:ea typeface="+mn-lt"/>
                <a:cs typeface="Segoe UI"/>
              </a:rPr>
              <a:t>Guma</a:t>
            </a:r>
            <a:r>
              <a:rPr lang="ko-KR" altLang="en-US" sz="1100" kern="100">
                <a:ea typeface="+mn-lt"/>
                <a:cs typeface="+mn-lt"/>
              </a:rPr>
              <a:t>)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지방정부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지역</a:t>
            </a:r>
            <a:r>
              <a:rPr lang="en-US" altLang="ko-KR" sz="1100" kern="100">
                <a:ea typeface="+mn-lt"/>
                <a:cs typeface="+mn-lt"/>
              </a:rPr>
              <a:t>(</a:t>
            </a:r>
            <a:r>
              <a:rPr lang="en-US" sz="1100" kern="100">
                <a:ea typeface="+mn-lt"/>
                <a:cs typeface="+mn-lt"/>
              </a:rPr>
              <a:t>LGA</a:t>
            </a:r>
            <a:r>
              <a:rPr lang="en-US" altLang="ko-KR" sz="1100" kern="100">
                <a:ea typeface="+mn-lt"/>
                <a:cs typeface="+mn-lt"/>
              </a:rPr>
              <a:t>)</a:t>
            </a:r>
            <a:r>
              <a:rPr lang="en-US" altLang="ko-KR" sz="1100" kern="100" err="1">
                <a:ea typeface="+mn-lt"/>
                <a:cs typeface="+mn-lt"/>
              </a:rPr>
              <a:t>에서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최소</a:t>
            </a:r>
            <a:r>
              <a:rPr lang="en-US" altLang="ko-KR" sz="1100" kern="100">
                <a:ea typeface="+mn-lt"/>
                <a:cs typeface="+mn-lt"/>
              </a:rPr>
              <a:t> 6건의 </a:t>
            </a:r>
            <a:r>
              <a:rPr lang="en-US" altLang="ko-KR" sz="1100" kern="100" err="1">
                <a:ea typeface="+mn-lt"/>
                <a:cs typeface="+mn-lt"/>
              </a:rPr>
              <a:t>풀라니족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무장세력의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끔찍한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공격이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있었던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것으로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알려졌습니다</a:t>
            </a:r>
            <a:r>
              <a:rPr lang="en-US" altLang="ko-KR" sz="1100" kern="100">
                <a:ea typeface="+mn-lt"/>
                <a:cs typeface="+mn-lt"/>
              </a:rPr>
              <a:t>.  </a:t>
            </a:r>
            <a:r>
              <a:rPr lang="ko-KR" altLang="en-US" sz="1100" kern="100">
                <a:ea typeface="+mn-lt"/>
                <a:cs typeface="+mn-lt"/>
              </a:rPr>
              <a:t>대부분의 피해자는 기독교인이며, 여성과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어린이를 포함하여 </a:t>
            </a:r>
            <a:r>
              <a:rPr lang="en-US" altLang="ko-KR" sz="1100" kern="100">
                <a:ea typeface="+mn-lt"/>
                <a:cs typeface="+mn-lt"/>
              </a:rPr>
              <a:t>218</a:t>
            </a:r>
            <a:r>
              <a:rPr lang="ko-KR" altLang="en-US" sz="1100" kern="100">
                <a:ea typeface="+mn-lt"/>
                <a:cs typeface="+mn-lt"/>
              </a:rPr>
              <a:t>명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이상이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사망하고, 1,000여명이 집을 잃고, 실향민이 되었습니다</a:t>
            </a:r>
            <a:r>
              <a:rPr lang="en-US" sz="1100" kern="100">
                <a:ea typeface="+mn-lt"/>
                <a:cs typeface="+mn-lt"/>
              </a:rPr>
              <a:t>.</a:t>
            </a:r>
            <a:endParaRPr lang="ko-KR" altLang="en-US">
              <a:ea typeface="+mn-lt"/>
              <a:cs typeface="+mn-lt"/>
            </a:endParaRPr>
          </a:p>
        </p:txBody>
      </p:sp>
      <p:pic>
        <p:nvPicPr>
          <p:cNvPr id="16" name="그림 15" descr="텍스트, 야외, 의류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D465533-2E2F-9DE1-D54A-A862A7997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2689" y="1620829"/>
            <a:ext cx="3247757" cy="159929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032F4D9-33D6-6E1E-5652-A4EA9C67C81F}"/>
              </a:ext>
            </a:extLst>
          </p:cNvPr>
          <p:cNvSpPr txBox="1"/>
          <p:nvPr/>
        </p:nvSpPr>
        <p:spPr>
          <a:xfrm>
            <a:off x="8219045" y="3225910"/>
            <a:ext cx="3250416" cy="3139321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 algn="just">
              <a:buFont typeface="Arial,Sans-Serif"/>
              <a:buChar char="•"/>
            </a:pPr>
            <a:r>
              <a:rPr lang="ko-KR" sz="1100" kern="100" err="1">
                <a:solidFill>
                  <a:schemeClr val="bg1"/>
                </a:solidFill>
                <a:ea typeface="+mn-lt"/>
                <a:cs typeface="+mn-lt"/>
              </a:rPr>
              <a:t>베누에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주의 성도들에게 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하나님의 위로가 임하기를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기도합니다.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 슬픔에 잠긴 사람들에게 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주님의 평화와 사랑으로 찾아갈 수 있도록 기도합니다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계속되는 폭력적인 박해 속에서 희망을 </a:t>
            </a:r>
            <a:r>
              <a:rPr lang="ko-KR" altLang="en-US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잃지 않게 하시고, 주께서 </a:t>
            </a:r>
            <a:r>
              <a:rPr lang="ko-KR" altLang="en-US" sz="1100" kern="100" err="1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날마다강하게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 하시고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,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예수님께서 이미 세상을 이기셨다는 진리를 굳게 붙잡을 수 </a:t>
            </a:r>
            <a:r>
              <a:rPr lang="ko-KR" altLang="en-US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있도록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 기도합니다. </a:t>
            </a:r>
          </a:p>
          <a:p>
            <a:pPr marL="228600" indent="-228600" algn="just">
              <a:buFont typeface="Arial"/>
              <a:buChar char="•"/>
            </a:pP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나이지리아 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중앙정부와 지방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 정부를 위해 기도합니다.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 지도자들에게 냉철한 이성과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따뜻한 가슴과 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지혜를 주셔서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,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이 어려움을 슬기롭게 해결하기를 기도합니다.</a:t>
            </a:r>
            <a:endParaRPr lang="ko-KR" sz="1100" kern="100">
              <a:solidFill>
                <a:schemeClr val="bg1"/>
              </a:solidFill>
              <a:ea typeface="+mn-lt"/>
              <a:cs typeface="+mn-lt"/>
            </a:endParaRPr>
          </a:p>
          <a:p>
            <a:pPr marL="228600" indent="-228600" algn="just">
              <a:buFont typeface="Arial"/>
              <a:buChar char="•"/>
            </a:pP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난민들을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 위해 기도합니다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매일 하나님의 공급하심을 경험하며, 감사한 마음을 잃지 않기를 기도합니다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 </a:t>
            </a:r>
          </a:p>
          <a:p>
            <a:pPr marL="228600" indent="-228600" algn="just">
              <a:buFont typeface="Arial"/>
              <a:buChar char="•"/>
            </a:pP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가해자들을 위해 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-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그들이 회개하고 하나님께로 돌아와 그분이 구세주이심을 믿게 되기를  기도합니다. </a:t>
            </a:r>
            <a:endParaRPr lang="en-US" altLang="ko-KR" sz="1100" kern="10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290E31-2F41-ED88-6B99-B21DAE0AA469}"/>
              </a:ext>
            </a:extLst>
          </p:cNvPr>
          <p:cNvSpPr txBox="1"/>
          <p:nvPr/>
        </p:nvSpPr>
        <p:spPr>
          <a:xfrm>
            <a:off x="1213162" y="2241787"/>
            <a:ext cx="6828909" cy="39857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>
                <a:ea typeface="+mn-lt"/>
                <a:cs typeface="+mn-lt"/>
              </a:rPr>
              <a:t>최초 공격은</a:t>
            </a:r>
            <a:r>
              <a:rPr lang="en-US" sz="1100">
                <a:ea typeface="+mn-lt"/>
                <a:cs typeface="+mn-lt"/>
              </a:rPr>
              <a:t> 6</a:t>
            </a:r>
            <a:r>
              <a:rPr lang="ko-KR" altLang="en-US" sz="1100">
                <a:ea typeface="+mn-lt"/>
                <a:cs typeface="+mn-lt"/>
              </a:rPr>
              <a:t>월</a:t>
            </a:r>
            <a:r>
              <a:rPr lang="en-US" sz="1100">
                <a:ea typeface="+mn-lt"/>
                <a:cs typeface="+mn-lt"/>
              </a:rPr>
              <a:t> 8</a:t>
            </a:r>
            <a:r>
              <a:rPr lang="ko-KR" altLang="en-US" sz="1100">
                <a:ea typeface="+mn-lt"/>
                <a:cs typeface="+mn-lt"/>
              </a:rPr>
              <a:t>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니예프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solidFill>
                  <a:srgbClr val="323130"/>
                </a:solidFill>
                <a:latin typeface="Segoe UI"/>
                <a:ea typeface="+mn-lt"/>
                <a:cs typeface="Segoe UI"/>
              </a:rPr>
              <a:t>Nyiev</a:t>
            </a:r>
            <a:r>
              <a:rPr lang="ko-KR" altLang="en-US" sz="1100">
                <a:ea typeface="+mn-lt"/>
                <a:cs typeface="+mn-lt"/>
              </a:rPr>
              <a:t>)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구의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우데이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solidFill>
                  <a:srgbClr val="323130"/>
                </a:solidFill>
                <a:latin typeface="Segoe UI"/>
                <a:ea typeface="+mn-lt"/>
                <a:cs typeface="Segoe UI"/>
              </a:rPr>
              <a:t>Udei</a:t>
            </a:r>
            <a:r>
              <a:rPr lang="ko-KR" altLang="en-US" sz="1100">
                <a:ea typeface="+mn-lt"/>
                <a:cs typeface="+mn-lt"/>
              </a:rPr>
              <a:t>)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마을에서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시작되었습니다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무장한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플라니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목동</a:t>
            </a:r>
            <a:r>
              <a:rPr lang="ko-KR" altLang="en-US" sz="1100">
                <a:ea typeface="+mn-lt"/>
                <a:cs typeface="+mn-lt"/>
              </a:rPr>
              <a:t>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밭에서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일하던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농부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명을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총으로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죽였고,</a:t>
            </a:r>
            <a:r>
              <a:rPr lang="en-US" altLang="ko-KR" sz="1100">
                <a:ea typeface="+mn-lt"/>
                <a:cs typeface="+mn-lt"/>
              </a:rPr>
              <a:t> 한 </a:t>
            </a:r>
            <a:r>
              <a:rPr lang="en-US" altLang="ko-KR" sz="1100" err="1">
                <a:ea typeface="+mn-lt"/>
                <a:cs typeface="+mn-lt"/>
              </a:rPr>
              <a:t>주민은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부상을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입었습니다</a:t>
            </a:r>
            <a:r>
              <a:rPr lang="en-US" sz="1100">
                <a:ea typeface="+mn-lt"/>
                <a:cs typeface="+mn-lt"/>
              </a:rPr>
              <a:t>.</a:t>
            </a:r>
            <a:endParaRPr lang="ko-KR" altLang="en-US"/>
          </a:p>
          <a:p>
            <a:pPr algn="just"/>
            <a:r>
              <a:rPr lang="en-US" sz="1100">
                <a:ea typeface="+mn-lt"/>
                <a:cs typeface="+mn-lt"/>
              </a:rPr>
              <a:t>6</a:t>
            </a:r>
            <a:r>
              <a:rPr lang="ko-KR" altLang="en-US" sz="1100">
                <a:ea typeface="+mn-lt"/>
                <a:cs typeface="+mn-lt"/>
              </a:rPr>
              <a:t>월</a:t>
            </a:r>
            <a:r>
              <a:rPr lang="en-US" sz="1100">
                <a:ea typeface="+mn-lt"/>
                <a:cs typeface="+mn-lt"/>
              </a:rPr>
              <a:t> 11</a:t>
            </a:r>
            <a:r>
              <a:rPr lang="ko-KR" altLang="en-US" sz="1100">
                <a:ea typeface="+mn-lt"/>
                <a:cs typeface="+mn-lt"/>
              </a:rPr>
              <a:t>일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공격자들은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구마</a:t>
            </a:r>
            <a:r>
              <a:rPr lang="en-US" sz="1100">
                <a:ea typeface="+mn-lt"/>
                <a:cs typeface="+mn-lt"/>
              </a:rPr>
              <a:t> LGA</a:t>
            </a:r>
            <a:r>
              <a:rPr lang="ko-KR" altLang="en-US" sz="1100">
                <a:ea typeface="+mn-lt"/>
                <a:cs typeface="+mn-lt"/>
              </a:rPr>
              <a:t>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우농구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Unongu</a:t>
            </a:r>
            <a:r>
              <a:rPr lang="ko-KR" altLang="en-US" sz="1100">
                <a:ea typeface="+mn-lt"/>
                <a:cs typeface="+mn-lt"/>
              </a:rPr>
              <a:t>)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지역인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이보코르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Tse</a:t>
            </a:r>
            <a:r>
              <a:rPr lang="ko-KR" sz="1100">
                <a:ea typeface="+mn-lt"/>
                <a:cs typeface="+mn-lt"/>
              </a:rPr>
              <a:t> </a:t>
            </a:r>
            <a:r>
              <a:rPr lang="ko-KR" sz="1100" err="1">
                <a:ea typeface="+mn-lt"/>
                <a:cs typeface="+mn-lt"/>
              </a:rPr>
              <a:t>Ivokor</a:t>
            </a:r>
            <a:r>
              <a:rPr lang="ko-KR" altLang="en-US" sz="1100">
                <a:ea typeface="+mn-lt"/>
                <a:cs typeface="+mn-lt"/>
              </a:rPr>
              <a:t>)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마을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근처에서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마체테로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일하던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여성</a:t>
            </a:r>
            <a:r>
              <a:rPr lang="en-US" sz="1100">
                <a:ea typeface="+mn-lt"/>
                <a:cs typeface="+mn-lt"/>
              </a:rPr>
              <a:t> 2</a:t>
            </a:r>
            <a:r>
              <a:rPr lang="ko-KR" altLang="en-US" sz="1100">
                <a:ea typeface="+mn-lt"/>
                <a:cs typeface="+mn-lt"/>
              </a:rPr>
              <a:t>명을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살해했습니다</a:t>
            </a:r>
            <a:r>
              <a:rPr lang="en-US" sz="1100">
                <a:ea typeface="+mn-lt"/>
                <a:cs typeface="+mn-lt"/>
              </a:rPr>
              <a:t>.</a:t>
            </a:r>
          </a:p>
          <a:p>
            <a:pPr algn="just"/>
            <a:r>
              <a:rPr lang="en-US" sz="1100">
                <a:ea typeface="+mn-lt"/>
                <a:cs typeface="+mn-lt"/>
              </a:rPr>
              <a:t>6</a:t>
            </a:r>
            <a:r>
              <a:rPr lang="ko-KR" altLang="en-US" sz="1100">
                <a:ea typeface="+mn-lt"/>
                <a:cs typeface="+mn-lt"/>
              </a:rPr>
              <a:t>월</a:t>
            </a:r>
            <a:r>
              <a:rPr lang="en-US" sz="1100">
                <a:ea typeface="+mn-lt"/>
                <a:cs typeface="+mn-lt"/>
              </a:rPr>
              <a:t> 12</a:t>
            </a:r>
            <a:r>
              <a:rPr lang="ko-KR" altLang="en-US" sz="1100">
                <a:ea typeface="+mn-lt"/>
                <a:cs typeface="+mn-lt"/>
              </a:rPr>
              <a:t>일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마쿠르디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Makurdi</a:t>
            </a:r>
            <a:r>
              <a:rPr lang="ko-KR" altLang="en-US" sz="1100">
                <a:ea typeface="+mn-lt"/>
                <a:cs typeface="+mn-lt"/>
              </a:rPr>
              <a:t>)의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정의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개발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및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평화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재단의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자원봉사자인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아모스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우오라예프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Amos</a:t>
            </a:r>
            <a:r>
              <a:rPr lang="ko-KR" sz="1100">
                <a:ea typeface="+mn-lt"/>
                <a:cs typeface="+mn-lt"/>
              </a:rPr>
              <a:t> </a:t>
            </a:r>
            <a:r>
              <a:rPr lang="ko-KR" sz="1100" err="1">
                <a:ea typeface="+mn-lt"/>
                <a:cs typeface="+mn-lt"/>
              </a:rPr>
              <a:t>Uorayev</a:t>
            </a:r>
            <a:r>
              <a:rPr lang="ko-KR" altLang="en-US" sz="1100">
                <a:ea typeface="+mn-lt"/>
                <a:cs typeface="+mn-lt"/>
              </a:rPr>
              <a:t>)는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다른</a:t>
            </a:r>
            <a:r>
              <a:rPr lang="en-US" sz="1100">
                <a:ea typeface="+mn-lt"/>
                <a:cs typeface="+mn-lt"/>
              </a:rPr>
              <a:t> 4</a:t>
            </a:r>
            <a:r>
              <a:rPr lang="ko-KR" altLang="en-US" sz="1100">
                <a:ea typeface="+mn-lt"/>
                <a:cs typeface="+mn-lt"/>
              </a:rPr>
              <a:t>명의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청소년과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함께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시신을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수습하러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나섰다가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오후</a:t>
            </a:r>
            <a:r>
              <a:rPr lang="en-US" sz="1100">
                <a:ea typeface="+mn-lt"/>
                <a:cs typeface="+mn-lt"/>
              </a:rPr>
              <a:t> 4</a:t>
            </a:r>
            <a:r>
              <a:rPr lang="ko-KR" altLang="en-US" sz="1100">
                <a:ea typeface="+mn-lt"/>
                <a:cs typeface="+mn-lt"/>
              </a:rPr>
              <a:t>시경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매복 공격을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받아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살해당했습니다</a:t>
            </a:r>
            <a:r>
              <a:rPr lang="en-US" sz="1100">
                <a:ea typeface="+mn-lt"/>
                <a:cs typeface="+mn-lt"/>
              </a:rPr>
              <a:t>.</a:t>
            </a:r>
          </a:p>
          <a:p>
            <a:pPr algn="just"/>
            <a:r>
              <a:rPr lang="en-US" sz="1100">
                <a:ea typeface="+mn-lt"/>
                <a:cs typeface="+mn-lt"/>
              </a:rPr>
              <a:t>6</a:t>
            </a:r>
            <a:r>
              <a:rPr lang="ko-KR" altLang="en-US" sz="1100">
                <a:ea typeface="+mn-lt"/>
                <a:cs typeface="+mn-lt"/>
              </a:rPr>
              <a:t>월</a:t>
            </a:r>
            <a:r>
              <a:rPr lang="en-US" sz="1100">
                <a:ea typeface="+mn-lt"/>
                <a:cs typeface="+mn-lt"/>
              </a:rPr>
              <a:t> 13</a:t>
            </a:r>
            <a:r>
              <a:rPr lang="ko-KR" altLang="en-US" sz="1100">
                <a:ea typeface="+mn-lt"/>
                <a:cs typeface="+mn-lt"/>
              </a:rPr>
              <a:t>일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주민</a:t>
            </a:r>
            <a:r>
              <a:rPr lang="en-US" sz="1100">
                <a:ea typeface="+mn-lt"/>
                <a:cs typeface="+mn-lt"/>
              </a:rPr>
              <a:t> 1</a:t>
            </a:r>
            <a:r>
              <a:rPr lang="ko-KR" altLang="en-US" sz="1100">
                <a:ea typeface="+mn-lt"/>
                <a:cs typeface="+mn-lt"/>
              </a:rPr>
              <a:t>명과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군인</a:t>
            </a:r>
            <a:r>
              <a:rPr lang="en-US" sz="1100">
                <a:ea typeface="+mn-lt"/>
                <a:cs typeface="+mn-lt"/>
              </a:rPr>
              <a:t> 3</a:t>
            </a:r>
            <a:r>
              <a:rPr lang="ko-KR" altLang="en-US" sz="1100">
                <a:ea typeface="+mn-lt"/>
                <a:cs typeface="+mn-lt"/>
              </a:rPr>
              <a:t>명으로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구성된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다른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수색대가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공격자들과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마주쳐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사망하는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사고가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발생했습니다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하지만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그날의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유혈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사태의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시작에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불과했습니다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공격자들은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다음으로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마쿠르디</a:t>
            </a:r>
            <a:r>
              <a:rPr lang="en-US" sz="1100">
                <a:ea typeface="+mn-lt"/>
                <a:cs typeface="+mn-lt"/>
              </a:rPr>
              <a:t> LGA</a:t>
            </a:r>
            <a:r>
              <a:rPr lang="ko-KR" altLang="en-US" sz="1100">
                <a:ea typeface="+mn-lt"/>
                <a:cs typeface="+mn-lt"/>
              </a:rPr>
              <a:t>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아콘두토우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Akondutyough</a:t>
            </a:r>
            <a:r>
              <a:rPr lang="ko-KR" altLang="en-US" sz="1100">
                <a:ea typeface="+mn-lt"/>
                <a:cs typeface="+mn-lt"/>
              </a:rPr>
              <a:t>)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마을을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공격하여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주민들에게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무차별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총격을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가하고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가까이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다가오는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사람들을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마체테로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살해했습니다</a:t>
            </a:r>
            <a:r>
              <a:rPr lang="en-US" sz="1100">
                <a:ea typeface="+mn-lt"/>
                <a:cs typeface="+mn-lt"/>
              </a:rPr>
              <a:t>. 5</a:t>
            </a:r>
            <a:r>
              <a:rPr lang="ko-KR" altLang="en-US" sz="1100">
                <a:ea typeface="+mn-lt"/>
                <a:cs typeface="+mn-lt"/>
              </a:rPr>
              <a:t>명이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사망하고</a:t>
            </a:r>
            <a:r>
              <a:rPr lang="en-US" sz="1100">
                <a:ea typeface="+mn-lt"/>
                <a:cs typeface="+mn-lt"/>
              </a:rPr>
              <a:t> 8</a:t>
            </a:r>
            <a:r>
              <a:rPr lang="ko-KR" altLang="en-US" sz="1100">
                <a:ea typeface="+mn-lt"/>
                <a:cs typeface="+mn-lt"/>
              </a:rPr>
              <a:t>명이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부상을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입었습니다</a:t>
            </a:r>
            <a:r>
              <a:rPr lang="en-US" sz="1100">
                <a:ea typeface="+mn-lt"/>
                <a:cs typeface="+mn-lt"/>
              </a:rPr>
              <a:t>.</a:t>
            </a:r>
          </a:p>
          <a:p>
            <a:pPr algn="just"/>
            <a:endParaRPr lang="ko-KR" altLang="en-US" sz="1100">
              <a:ea typeface="+mn-lt"/>
              <a:cs typeface="+mn-lt"/>
            </a:endParaRPr>
          </a:p>
          <a:p>
            <a:pPr algn="just"/>
            <a:r>
              <a:rPr lang="ko-KR" altLang="en-US" sz="1100">
                <a:ea typeface="+mn-lt"/>
                <a:cs typeface="+mn-lt"/>
              </a:rPr>
              <a:t>당일 밤</a:t>
            </a:r>
            <a:r>
              <a:rPr lang="en-US" sz="1100">
                <a:ea typeface="+mn-lt"/>
                <a:cs typeface="+mn-lt"/>
              </a:rPr>
              <a:t> 10</a:t>
            </a:r>
            <a:r>
              <a:rPr lang="ko-KR" altLang="en-US" sz="1100">
                <a:ea typeface="+mn-lt"/>
                <a:cs typeface="+mn-lt"/>
              </a:rPr>
              <a:t>시경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공격은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sz="1100">
                <a:ea typeface="+mn-lt"/>
                <a:cs typeface="+mn-lt"/>
              </a:rPr>
              <a:t>400</a:t>
            </a:r>
            <a:r>
              <a:rPr lang="ko-KR" altLang="en-US" sz="1100">
                <a:ea typeface="+mn-lt"/>
                <a:cs typeface="+mn-lt"/>
              </a:rPr>
              <a:t>명의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국내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실향민이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대피하고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옐레와타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Yelewata</a:t>
            </a:r>
            <a:r>
              <a:rPr lang="ko-KR" altLang="en-US" sz="1100">
                <a:ea typeface="+mn-lt"/>
                <a:cs typeface="+mn-lt"/>
              </a:rPr>
              <a:t>)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IDP캠프로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확산되었고</a:t>
            </a:r>
            <a:r>
              <a:rPr lang="en-US" altLang="ko-KR" sz="1100">
                <a:ea typeface="+mn-lt"/>
                <a:cs typeface="+mn-lt"/>
              </a:rPr>
              <a:t>, </a:t>
            </a:r>
            <a:r>
              <a:rPr lang="ko-KR" altLang="en-US" sz="1100">
                <a:ea typeface="+mn-lt"/>
                <a:cs typeface="+mn-lt"/>
              </a:rPr>
              <a:t>군대의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저항에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부딪히자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많은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국내실향민들이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피신해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있는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식량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저장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창고가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옐레와테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메인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시장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지역으로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후퇴했습니다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공격자들은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건물에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불을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지르고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총과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마체테로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도망치는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사람들을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쓰러뜨</a:t>
            </a:r>
            <a:r>
              <a:rPr lang="ko-KR" altLang="en-US" sz="1100" err="1">
                <a:ea typeface="+mn-lt"/>
                <a:cs typeface="+mn-lt"/>
              </a:rPr>
              <a:t>렸습니다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목격자들의 증언에 의하면 공격자들은</a:t>
            </a:r>
            <a:r>
              <a:rPr lang="en-US" altLang="ko-KR" sz="1100">
                <a:ea typeface="+mn-lt"/>
                <a:cs typeface="+mn-lt"/>
              </a:rPr>
              <a:t> “</a:t>
            </a:r>
            <a:r>
              <a:rPr lang="ko-KR" altLang="en-US" sz="1100" err="1">
                <a:ea typeface="+mn-lt"/>
                <a:cs typeface="+mn-lt"/>
              </a:rPr>
              <a:t>알라후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아쿠바르</a:t>
            </a:r>
            <a:r>
              <a:rPr lang="en-US" altLang="ko-KR" sz="1100">
                <a:ea typeface="+mn-lt"/>
                <a:cs typeface="+mn-lt"/>
              </a:rPr>
              <a:t>”(</a:t>
            </a:r>
            <a:r>
              <a:rPr lang="en-US" sz="1100">
                <a:ea typeface="+mn-lt"/>
                <a:cs typeface="+mn-lt"/>
              </a:rPr>
              <a:t>Allahu </a:t>
            </a:r>
            <a:r>
              <a:rPr lang="en-US" sz="1100" err="1">
                <a:ea typeface="+mn-lt"/>
                <a:cs typeface="+mn-lt"/>
              </a:rPr>
              <a:t>Akubar</a:t>
            </a:r>
            <a:r>
              <a:rPr lang="en-US" sz="1100">
                <a:ea typeface="+mn-lt"/>
                <a:cs typeface="+mn-lt"/>
              </a:rPr>
              <a:t>: </a:t>
            </a:r>
            <a:r>
              <a:rPr lang="ko-KR" altLang="en-US" sz="1100">
                <a:ea typeface="+mn-lt"/>
                <a:cs typeface="+mn-lt"/>
              </a:rPr>
              <a:t>알라는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위대하다</a:t>
            </a:r>
            <a:r>
              <a:rPr lang="en-US" altLang="ko-KR" sz="1100">
                <a:ea typeface="+mn-lt"/>
                <a:cs typeface="+mn-lt"/>
              </a:rPr>
              <a:t>)</a:t>
            </a:r>
            <a:r>
              <a:rPr lang="ko-KR" altLang="en-US" sz="1100" err="1">
                <a:ea typeface="+mn-lt"/>
                <a:cs typeface="+mn-lt"/>
              </a:rPr>
              <a:t>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외쳤다고</a:t>
            </a:r>
            <a:r>
              <a:rPr lang="en-US" altLang="ko-KR" sz="1100">
                <a:ea typeface="+mn-lt"/>
                <a:cs typeface="+mn-lt"/>
              </a:rPr>
              <a:t> 합</a:t>
            </a:r>
            <a:r>
              <a:rPr lang="ko-KR" altLang="en-US" sz="1100" err="1">
                <a:ea typeface="+mn-lt"/>
                <a:cs typeface="+mn-lt"/>
              </a:rPr>
              <a:t>니다</a:t>
            </a:r>
            <a:r>
              <a:rPr lang="en-US" sz="1100">
                <a:ea typeface="+mn-lt"/>
                <a:cs typeface="+mn-lt"/>
              </a:rPr>
              <a:t>. 200</a:t>
            </a:r>
            <a:r>
              <a:rPr lang="ko-KR" altLang="en-US" sz="1100">
                <a:ea typeface="+mn-lt"/>
                <a:cs typeface="+mn-lt"/>
              </a:rPr>
              <a:t>명이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사망했고, </a:t>
            </a:r>
            <a:r>
              <a:rPr lang="en-US" sz="1100">
                <a:ea typeface="+mn-lt"/>
                <a:cs typeface="+mn-lt"/>
              </a:rPr>
              <a:t>5</a:t>
            </a:r>
            <a:r>
              <a:rPr lang="ko-KR" altLang="en-US" sz="1100">
                <a:ea typeface="+mn-lt"/>
                <a:cs typeface="+mn-lt"/>
              </a:rPr>
              <a:t>명이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부상을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입었다</a:t>
            </a:r>
            <a:r>
              <a:rPr lang="en-US" sz="1100">
                <a:ea typeface="+mn-lt"/>
                <a:cs typeface="+mn-lt"/>
              </a:rPr>
              <a:t>.</a:t>
            </a:r>
            <a:endParaRPr lang="en-US">
              <a:ea typeface="맑은 고딕"/>
            </a:endParaRPr>
          </a:p>
          <a:p>
            <a:pPr algn="just"/>
            <a:r>
              <a:rPr lang="ko-KR" altLang="en-US" sz="1100">
                <a:ea typeface="+mn-lt"/>
                <a:cs typeface="+mn-lt"/>
              </a:rPr>
              <a:t>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일련의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최소</a:t>
            </a:r>
            <a:r>
              <a:rPr lang="en-US" sz="1100">
                <a:ea typeface="+mn-lt"/>
                <a:cs typeface="+mn-lt"/>
              </a:rPr>
              <a:t> 218</a:t>
            </a:r>
            <a:r>
              <a:rPr lang="ko-KR" altLang="en-US" sz="1100">
                <a:ea typeface="+mn-lt"/>
                <a:cs typeface="+mn-lt"/>
              </a:rPr>
              <a:t>명이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사망하고</a:t>
            </a:r>
            <a:r>
              <a:rPr lang="en-US" sz="1100">
                <a:ea typeface="+mn-lt"/>
                <a:cs typeface="+mn-lt"/>
              </a:rPr>
              <a:t> 6,000</a:t>
            </a:r>
            <a:r>
              <a:rPr lang="ko-KR" altLang="en-US" sz="1100">
                <a:ea typeface="+mn-lt"/>
                <a:cs typeface="+mn-lt"/>
              </a:rPr>
              <a:t>명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이상의</a:t>
            </a:r>
            <a:r>
              <a:rPr lang="en-US" altLang="ko-KR" sz="1100">
                <a:ea typeface="+mn-lt"/>
                <a:cs typeface="+mn-lt"/>
              </a:rPr>
              <a:t> 난</a:t>
            </a:r>
            <a:r>
              <a:rPr lang="ko-KR" altLang="en-US" sz="1100">
                <a:ea typeface="+mn-lt"/>
                <a:cs typeface="+mn-lt"/>
              </a:rPr>
              <a:t>민이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발생했습니다</a:t>
            </a:r>
            <a:r>
              <a:rPr lang="en-US" sz="1100">
                <a:ea typeface="+mn-lt"/>
                <a:cs typeface="+mn-lt"/>
              </a:rPr>
              <a:t>.</a:t>
            </a:r>
          </a:p>
          <a:p>
            <a:pPr algn="just"/>
            <a:endParaRPr lang="en-US" sz="1100">
              <a:ea typeface="맑은 고딕"/>
            </a:endParaRPr>
          </a:p>
          <a:p>
            <a:pPr algn="just"/>
            <a:r>
              <a:rPr lang="ko-KR" altLang="en-US" sz="1100">
                <a:latin typeface="Malgun Gothic"/>
                <a:ea typeface="Malgun Gothic"/>
              </a:rPr>
              <a:t>오픈도어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대변인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조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 err="1">
                <a:latin typeface="Malgun Gothic"/>
                <a:ea typeface="Malgun Gothic"/>
              </a:rPr>
              <a:t>뉴하우스는</a:t>
            </a:r>
            <a:r>
              <a:rPr lang="en-US" sz="1100">
                <a:latin typeface="Malgun Gothic"/>
                <a:ea typeface="Malgun Gothic"/>
              </a:rPr>
              <a:t> "</a:t>
            </a:r>
            <a:r>
              <a:rPr lang="ko-KR" altLang="en-US" sz="1100">
                <a:latin typeface="Malgun Gothic"/>
                <a:ea typeface="Malgun Gothic"/>
              </a:rPr>
              <a:t>오픈도어는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 err="1">
                <a:latin typeface="Malgun Gothic"/>
                <a:ea typeface="Malgun Gothic"/>
              </a:rPr>
              <a:t>베누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주에서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발생한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공격을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강력하게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규탄합니다</a:t>
            </a:r>
            <a:r>
              <a:rPr lang="en-US" sz="1100">
                <a:latin typeface="Malgun Gothic"/>
                <a:ea typeface="Malgun Gothic"/>
              </a:rPr>
              <a:t>.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기독교인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마을에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대한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이러한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공격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패턴이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아무런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제지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없이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계속되는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것은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절대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용납할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수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없는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일입니다</a:t>
            </a:r>
            <a:r>
              <a:rPr lang="en-US" sz="1100">
                <a:latin typeface="Malgun Gothic"/>
                <a:ea typeface="Malgun Gothic"/>
              </a:rPr>
              <a:t>.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나이지리아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중부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벨트의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기독교인들은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정부가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인종이나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종교에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관계없이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모든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시민의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안전을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보장하기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위해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필요한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조치를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취할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의무가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있다는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것을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알아야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합니다</a:t>
            </a:r>
            <a:r>
              <a:rPr lang="en-US" sz="1100">
                <a:latin typeface="Malgun Gothic"/>
                <a:ea typeface="Malgun Gothic"/>
              </a:rPr>
              <a:t>."</a:t>
            </a:r>
            <a:r>
              <a:rPr lang="ko-KR" altLang="en-US" sz="1100" err="1">
                <a:latin typeface="Malgun Gothic"/>
                <a:ea typeface="Malgun Gothic"/>
              </a:rPr>
              <a:t>라고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말했습니다.</a:t>
            </a:r>
            <a:endParaRPr lang="en-US" sz="1100">
              <a:latin typeface="Malgun Gothic"/>
              <a:ea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52770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내용 개체 틀 9" descr="인간의 얼굴, 친필, 나무, 야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1342994-B343-8A96-43A7-1DED1C53B8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006" r="22378" b="-1"/>
          <a:stretch>
            <a:fillRect/>
          </a:stretch>
        </p:blipFill>
        <p:spPr>
          <a:xfrm>
            <a:off x="7975026" y="469951"/>
            <a:ext cx="3739890" cy="4195163"/>
          </a:xfrm>
          <a:prstGeom prst="rect">
            <a:avLst/>
          </a:prstGeom>
        </p:spPr>
      </p:pic>
      <p:pic>
        <p:nvPicPr>
          <p:cNvPr id="8" name="그림 개체 틀 7" descr="야외, 마켓플레이스, 의류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D882531-2993-32CC-97DF-1E5A1C51B7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21045" r="21043" b="-1"/>
          <a:stretch>
            <a:fillRect/>
          </a:stretch>
        </p:blipFill>
        <p:spPr>
          <a:xfrm>
            <a:off x="4276179" y="469951"/>
            <a:ext cx="3639642" cy="4195163"/>
          </a:xfrm>
          <a:prstGeom prst="rect">
            <a:avLst/>
          </a:prstGeom>
          <a:solidFill>
            <a:srgbClr val="D53DD0"/>
          </a:solidFill>
        </p:spPr>
      </p:pic>
      <p:pic>
        <p:nvPicPr>
          <p:cNvPr id="9" name="그림 개체 틀 8" descr="야외, 나무, 하늘, 지상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64C7279-E86D-3B2C-FA29-79006059680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rcRect l="20442" r="21140" b="3"/>
          <a:stretch>
            <a:fillRect/>
          </a:stretch>
        </p:blipFill>
        <p:spPr>
          <a:xfrm>
            <a:off x="467934" y="469953"/>
            <a:ext cx="3749040" cy="4267573"/>
          </a:xfrm>
          <a:prstGeom prst="rect">
            <a:avLst/>
          </a:prstGeom>
          <a:solidFill>
            <a:srgbClr val="D53DD0"/>
          </a:solidFill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ACB50F76-AE88-9709-1CF7-63195E134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4491824"/>
            <a:ext cx="8685558" cy="1908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/>
            <a:r>
              <a:rPr lang="en-US" sz="3200">
                <a:solidFill>
                  <a:schemeClr val="tx1"/>
                </a:solidFill>
                <a:latin typeface="Segoe UI"/>
                <a:ea typeface="+mj-ea"/>
                <a:cs typeface="Segoe UI"/>
              </a:rPr>
              <a:t>Displacement camp in Makurdi, Benue State</a:t>
            </a:r>
            <a:r>
              <a:rPr lang="en-US" sz="2400">
                <a:solidFill>
                  <a:schemeClr val="tx1"/>
                </a:solidFill>
                <a:latin typeface="Segoe UI"/>
                <a:ea typeface="+mj-ea"/>
                <a:cs typeface="Segoe UI"/>
              </a:rPr>
              <a:t> </a:t>
            </a:r>
            <a:endParaRPr lang="ko-KR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565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49316-85D3-0066-F764-F3FF25006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724E2FD4-0C4C-E4EB-0463-75A6F24BAAA6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25F635A-AEFC-E4B8-6574-373C11427513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353D0D0-94FD-2FED-F406-580EF86798F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CC4F3B7-F823-00B7-A793-B539F867BA89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2DE613B-5B25-6AD6-EF68-295585CF00A9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300701A5-74B0-B257-1D8F-CAD7066B2069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2C8A0AB-B499-F63F-A408-B4EC09135BEA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70C6DB7-0B7B-946D-666D-24247D2DDB4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n-US" altLang="ko-KR">
                <a:solidFill>
                  <a:srgbClr val="0070C0"/>
                </a:solidFill>
                <a:ea typeface="맑은 고딕"/>
              </a:rPr>
              <a:t>#나이제리아 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>
                <a:ea typeface="+mn-lt"/>
                <a:cs typeface="+mn-lt"/>
              </a:rPr>
              <a:t>알폰소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 err="1">
                <a:ea typeface="+mn-lt"/>
                <a:cs typeface="+mn-lt"/>
              </a:rPr>
              <a:t>아피나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신부,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구출됨</a:t>
            </a:r>
            <a:endParaRPr lang="en-US" altLang="ko-KR" sz="1100">
              <a:latin typeface="Malgun Gothic"/>
              <a:ea typeface="Malgun Gothic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04614A-2C49-F782-082E-27CF99034E94}"/>
              </a:ext>
            </a:extLst>
          </p:cNvPr>
          <p:cNvSpPr txBox="1"/>
          <p:nvPr/>
        </p:nvSpPr>
        <p:spPr>
          <a:xfrm>
            <a:off x="1210620" y="1710907"/>
            <a:ext cx="5823918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"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하나님을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찬양합니다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! 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오늘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알폰소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kern="100" err="1">
                <a:solidFill>
                  <a:srgbClr val="000000"/>
                </a:solidFill>
                <a:ea typeface="+mn-lt"/>
                <a:cs typeface="+mn-lt"/>
              </a:rPr>
              <a:t>아피나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(</a:t>
            </a:r>
            <a:r>
              <a:rPr lang="ko-KR" sz="1100" kern="100" err="1">
                <a:solidFill>
                  <a:srgbClr val="000000"/>
                </a:solidFill>
                <a:ea typeface="+mn-lt"/>
                <a:cs typeface="+mn-lt"/>
              </a:rPr>
              <a:t>Alphonsus</a:t>
            </a:r>
            <a:r>
              <a:rPr lang="ko-KR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sz="1100" kern="100" err="1">
                <a:solidFill>
                  <a:srgbClr val="000000"/>
                </a:solidFill>
                <a:ea typeface="+mn-lt"/>
                <a:cs typeface="+mn-lt"/>
              </a:rPr>
              <a:t>Afina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)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신부가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100" kern="100" err="1">
                <a:solidFill>
                  <a:srgbClr val="000000"/>
                </a:solidFill>
                <a:ea typeface="+mn-lt"/>
                <a:cs typeface="+mn-lt"/>
              </a:rPr>
              <a:t>무사히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석방되었다는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소식을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들었습니다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!"</a:t>
            </a:r>
            <a:r>
              <a:rPr lang="ko-KR" altLang="en-US" sz="1100" kern="100" err="1">
                <a:solidFill>
                  <a:srgbClr val="000000"/>
                </a:solidFill>
                <a:ea typeface="+mn-lt"/>
                <a:cs typeface="+mn-lt"/>
              </a:rPr>
              <a:t>라고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7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월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23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일</a:t>
            </a:r>
            <a:r>
              <a:rPr lang="en-US" altLang="ko-KR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altLang="ko-KR" sz="1100" kern="100" err="1">
                <a:solidFill>
                  <a:srgbClr val="000000"/>
                </a:solidFill>
                <a:ea typeface="+mn-lt"/>
                <a:cs typeface="+mn-lt"/>
              </a:rPr>
              <a:t>캐톨릭</a:t>
            </a:r>
            <a:r>
              <a:rPr lang="en-US" altLang="ko-KR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altLang="ko-KR" sz="1100" kern="100" err="1">
                <a:solidFill>
                  <a:srgbClr val="000000"/>
                </a:solidFill>
                <a:ea typeface="+mn-lt"/>
                <a:cs typeface="+mn-lt"/>
              </a:rPr>
              <a:t>교회는</a:t>
            </a:r>
            <a:r>
              <a:rPr lang="en-US" altLang="ko-KR" sz="1100" kern="100">
                <a:solidFill>
                  <a:srgbClr val="000000"/>
                </a:solidFill>
                <a:ea typeface="+mn-lt"/>
                <a:cs typeface="+mn-lt"/>
              </a:rPr>
              <a:t> 전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했습니다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. 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지역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뉴스에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따르면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, </a:t>
            </a:r>
            <a:r>
              <a:rPr lang="ko-KR" altLang="en-US" sz="1100" kern="100" err="1">
                <a:solidFill>
                  <a:srgbClr val="000000"/>
                </a:solidFill>
                <a:ea typeface="+mn-lt"/>
                <a:cs typeface="+mn-lt"/>
              </a:rPr>
              <a:t>아피나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신부와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여성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10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명이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kern="100" err="1">
                <a:solidFill>
                  <a:srgbClr val="000000"/>
                </a:solidFill>
                <a:ea typeface="+mn-lt"/>
                <a:cs typeface="+mn-lt"/>
              </a:rPr>
              <a:t>보르노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주에서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국가정보국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(DSS) 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요원들과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나이지리아군에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의해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rgbClr val="000000"/>
                </a:solidFill>
                <a:ea typeface="+mn-lt"/>
                <a:cs typeface="+mn-lt"/>
              </a:rPr>
              <a:t>구출되었습니다</a:t>
            </a:r>
            <a:r>
              <a:rPr lang="en-US" sz="1100" kern="100">
                <a:solidFill>
                  <a:srgbClr val="000000"/>
                </a:solidFill>
                <a:ea typeface="+mn-lt"/>
                <a:cs typeface="+mn-lt"/>
              </a:rPr>
              <a:t>.</a:t>
            </a:r>
            <a:endParaRPr lang="en-US">
              <a:ea typeface="+mn-lt"/>
              <a:cs typeface="+mn-lt"/>
            </a:endParaRPr>
          </a:p>
        </p:txBody>
      </p:sp>
      <p:pic>
        <p:nvPicPr>
          <p:cNvPr id="16" name="그림 15" descr="야외, 건물, 하늘, 나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DB886E6-7FF6-C6F7-AECA-A911966ED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0855" y="1708830"/>
            <a:ext cx="4135581" cy="267902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52F8604-65E3-843C-AF8A-A0520FF3E15F}"/>
              </a:ext>
            </a:extLst>
          </p:cNvPr>
          <p:cNvSpPr txBox="1"/>
          <p:nvPr/>
        </p:nvSpPr>
        <p:spPr>
          <a:xfrm>
            <a:off x="1215280" y="2561936"/>
            <a:ext cx="5810216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100" kern="100">
                <a:ea typeface="+mn-lt"/>
                <a:cs typeface="+mn-lt"/>
              </a:rPr>
              <a:t>2025</a:t>
            </a:r>
            <a:r>
              <a:rPr lang="ko-KR" altLang="en-US" sz="1100" kern="100">
                <a:ea typeface="+mn-lt"/>
                <a:cs typeface="+mn-lt"/>
              </a:rPr>
              <a:t>년</a:t>
            </a:r>
            <a:r>
              <a:rPr lang="en-US" altLang="ko-KR" sz="1100" kern="100">
                <a:ea typeface="+mn-lt"/>
                <a:cs typeface="+mn-lt"/>
              </a:rPr>
              <a:t> 6</a:t>
            </a:r>
            <a:r>
              <a:rPr lang="en-US" sz="1100" kern="100">
                <a:ea typeface="+mn-lt"/>
                <a:cs typeface="+mn-lt"/>
              </a:rPr>
              <a:t>월 </a:t>
            </a:r>
            <a:r>
              <a:rPr lang="en-US" altLang="ko-KR" sz="1100" kern="100">
                <a:ea typeface="+mn-lt"/>
                <a:cs typeface="+mn-lt"/>
              </a:rPr>
              <a:t>1</a:t>
            </a:r>
            <a:r>
              <a:rPr lang="en-US" sz="1100" kern="100">
                <a:ea typeface="+mn-lt"/>
                <a:cs typeface="+mn-lt"/>
              </a:rPr>
              <a:t>일,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 err="1">
                <a:ea typeface="+mn-lt"/>
                <a:cs typeface="+mn-lt"/>
              </a:rPr>
              <a:t>알폰수스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 err="1">
                <a:ea typeface="+mn-lt"/>
                <a:cs typeface="+mn-lt"/>
              </a:rPr>
              <a:t>아피나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신부는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나이지리아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북동부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 err="1">
                <a:ea typeface="+mn-lt"/>
                <a:cs typeface="+mn-lt"/>
              </a:rPr>
              <a:t>그워자</a:t>
            </a:r>
            <a:r>
              <a:rPr lang="ko-KR" altLang="en-US" sz="1100" kern="100">
                <a:ea typeface="+mn-lt"/>
                <a:cs typeface="+mn-lt"/>
              </a:rPr>
              <a:t>(</a:t>
            </a:r>
            <a:r>
              <a:rPr lang="ko-KR" sz="1100" kern="100" err="1">
                <a:solidFill>
                  <a:srgbClr val="323130"/>
                </a:solidFill>
                <a:latin typeface="Segoe UI"/>
                <a:ea typeface="+mn-lt"/>
                <a:cs typeface="Segoe UI"/>
              </a:rPr>
              <a:t>Gwoza</a:t>
            </a:r>
            <a:r>
              <a:rPr lang="ko-KR" altLang="en-US" sz="1100" kern="100">
                <a:ea typeface="+mn-lt"/>
                <a:cs typeface="+mn-lt"/>
              </a:rPr>
              <a:t>)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인근에서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 err="1">
                <a:ea typeface="+mn-lt"/>
                <a:cs typeface="+mn-lt"/>
              </a:rPr>
              <a:t>보코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 err="1">
                <a:ea typeface="+mn-lt"/>
                <a:cs typeface="+mn-lt"/>
              </a:rPr>
              <a:t>하람에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의해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납치되었습니다</a:t>
            </a:r>
            <a:r>
              <a:rPr lang="en-US" altLang="ko-KR" sz="1100" kern="100">
                <a:ea typeface="+mn-lt"/>
                <a:cs typeface="+mn-lt"/>
              </a:rPr>
              <a:t>. </a:t>
            </a:r>
            <a:r>
              <a:rPr lang="ko-KR" altLang="en-US" sz="1100" kern="100">
                <a:ea typeface="+mn-lt"/>
                <a:cs typeface="+mn-lt"/>
              </a:rPr>
              <a:t>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가톨릭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신부는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워크숍에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참석하기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위해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 err="1">
                <a:ea typeface="+mn-lt"/>
                <a:cs typeface="+mn-lt"/>
              </a:rPr>
              <a:t>마이두구리로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이동하던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중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군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검문소에서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차량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여러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대가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매복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공격을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받았습니다</a:t>
            </a:r>
            <a:r>
              <a:rPr lang="en-US" sz="1100" kern="100">
                <a:ea typeface="+mn-lt"/>
                <a:cs typeface="+mn-lt"/>
              </a:rPr>
              <a:t>.</a:t>
            </a:r>
            <a:endParaRPr lang="ko-KR" sz="1100">
              <a:ea typeface="+mn-lt"/>
              <a:cs typeface="+mn-lt"/>
            </a:endParaRPr>
          </a:p>
          <a:p>
            <a:pPr algn="just"/>
            <a:endParaRPr lang="en-US" sz="1100" kern="100">
              <a:ea typeface="+mn-lt"/>
              <a:cs typeface="+mn-lt"/>
            </a:endParaRPr>
          </a:p>
          <a:p>
            <a:pPr algn="just"/>
            <a:r>
              <a:rPr lang="en-US" sz="1100" kern="100">
                <a:ea typeface="+mn-lt"/>
                <a:cs typeface="+mn-lt"/>
              </a:rPr>
              <a:t>AP </a:t>
            </a:r>
            <a:r>
              <a:rPr lang="en-US" sz="1100" kern="100" err="1">
                <a:ea typeface="+mn-lt"/>
                <a:cs typeface="+mn-lt"/>
              </a:rPr>
              <a:t>통신에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따르면</a:t>
            </a:r>
            <a:r>
              <a:rPr lang="en-US" sz="1100" kern="100">
                <a:ea typeface="+mn-lt"/>
                <a:cs typeface="+mn-lt"/>
              </a:rPr>
              <a:t>, </a:t>
            </a:r>
            <a:r>
              <a:rPr lang="ko-KR" altLang="en-US" sz="1100" kern="100" err="1">
                <a:ea typeface="+mn-lt"/>
                <a:cs typeface="+mn-lt"/>
              </a:rPr>
              <a:t>아피나</a:t>
            </a:r>
            <a:r>
              <a:rPr lang="en-US" sz="1100" kern="100">
                <a:ea typeface="+mn-lt"/>
                <a:cs typeface="+mn-lt"/>
              </a:rPr>
              <a:t> </a:t>
            </a:r>
            <a:r>
              <a:rPr lang="en-US" sz="1100" kern="100" err="1">
                <a:ea typeface="+mn-lt"/>
                <a:cs typeface="+mn-lt"/>
              </a:rPr>
              <a:t>신부는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자신이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거주하는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무비에서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보르노의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수도인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마이두구리로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이동하던</a:t>
            </a:r>
            <a:r>
              <a:rPr lang="en-US" sz="1100" kern="100">
                <a:ea typeface="+mn-lt"/>
                <a:cs typeface="+mn-lt"/>
              </a:rPr>
              <a:t> 중 </a:t>
            </a:r>
            <a:r>
              <a:rPr lang="en-US" sz="1100" kern="100" err="1">
                <a:ea typeface="+mn-lt"/>
                <a:cs typeface="+mn-lt"/>
              </a:rPr>
              <a:t>로켓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추진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수류탄에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차량</a:t>
            </a:r>
            <a:r>
              <a:rPr lang="en-US" sz="1100" kern="100">
                <a:ea typeface="+mn-lt"/>
                <a:cs typeface="+mn-lt"/>
              </a:rPr>
              <a:t> 한 </a:t>
            </a:r>
            <a:r>
              <a:rPr lang="en-US" sz="1100" kern="100" err="1">
                <a:ea typeface="+mn-lt"/>
                <a:cs typeface="+mn-lt"/>
              </a:rPr>
              <a:t>대가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맞아</a:t>
            </a:r>
            <a:r>
              <a:rPr lang="en-US" sz="1100" kern="100">
                <a:ea typeface="+mn-lt"/>
                <a:cs typeface="+mn-lt"/>
              </a:rPr>
              <a:t> 1명이 </a:t>
            </a:r>
            <a:r>
              <a:rPr lang="en-US" sz="1100" kern="100" err="1">
                <a:ea typeface="+mn-lt"/>
                <a:cs typeface="+mn-lt"/>
              </a:rPr>
              <a:t>사망하고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여러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명이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부상을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입었습니다</a:t>
            </a:r>
            <a:r>
              <a:rPr lang="en-US" sz="1100" kern="100">
                <a:ea typeface="+mn-lt"/>
                <a:cs typeface="+mn-lt"/>
              </a:rPr>
              <a:t>. </a:t>
            </a:r>
            <a:r>
              <a:rPr lang="en-US" sz="1100" kern="100" err="1">
                <a:ea typeface="+mn-lt"/>
                <a:cs typeface="+mn-lt"/>
              </a:rPr>
              <a:t>아피나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신부를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포함한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신원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미상의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사람들이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납치되었습니다</a:t>
            </a:r>
            <a:r>
              <a:rPr lang="en-US" sz="1100" kern="100">
                <a:ea typeface="+mn-lt"/>
                <a:cs typeface="+mn-lt"/>
              </a:rPr>
              <a:t>.</a:t>
            </a:r>
          </a:p>
          <a:p>
            <a:pPr algn="just"/>
            <a:endParaRPr lang="en-US" altLang="ko-KR" sz="1100" kern="100">
              <a:ea typeface="+mn-lt"/>
              <a:cs typeface="+mn-lt"/>
            </a:endParaRPr>
          </a:p>
          <a:p>
            <a:pPr algn="just"/>
            <a:r>
              <a:rPr lang="ko-KR" altLang="en-US" sz="1100" kern="100" err="1">
                <a:ea typeface="+mn-lt"/>
                <a:cs typeface="+mn-lt"/>
              </a:rPr>
              <a:t>아피나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신부는</a:t>
            </a:r>
            <a:r>
              <a:rPr lang="en-US" sz="1100" kern="100">
                <a:ea typeface="+mn-lt"/>
                <a:cs typeface="+mn-lt"/>
              </a:rPr>
              <a:t> 2017</a:t>
            </a:r>
            <a:r>
              <a:rPr lang="ko-KR" altLang="en-US" sz="1100" kern="100">
                <a:ea typeface="+mn-lt"/>
                <a:cs typeface="+mn-lt"/>
              </a:rPr>
              <a:t>년부터</a:t>
            </a:r>
            <a:r>
              <a:rPr lang="en-US" sz="1100" kern="100">
                <a:ea typeface="+mn-lt"/>
                <a:cs typeface="+mn-lt"/>
              </a:rPr>
              <a:t> 2024</a:t>
            </a:r>
            <a:r>
              <a:rPr lang="ko-KR" altLang="en-US" sz="1100" kern="100">
                <a:ea typeface="+mn-lt"/>
                <a:cs typeface="+mn-lt"/>
              </a:rPr>
              <a:t>년까지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알래스카에서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목회한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후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나이지리아로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돌아와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가톨릭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사회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정의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단체인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정의개발평화위원회</a:t>
            </a:r>
            <a:r>
              <a:rPr lang="en-US" sz="1100" kern="100">
                <a:ea typeface="+mn-lt"/>
                <a:cs typeface="+mn-lt"/>
              </a:rPr>
              <a:t>(Justice, Development and Peace Commission)</a:t>
            </a:r>
            <a:r>
              <a:rPr lang="ko-KR" altLang="en-US" sz="1100" kern="100">
                <a:ea typeface="+mn-lt"/>
                <a:cs typeface="+mn-lt"/>
              </a:rPr>
              <a:t>에서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활동하고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있습니다</a:t>
            </a:r>
            <a:r>
              <a:rPr lang="en-US" sz="1100" kern="100">
                <a:ea typeface="+mn-lt"/>
                <a:cs typeface="+mn-lt"/>
              </a:rPr>
              <a:t>. </a:t>
            </a:r>
            <a:r>
              <a:rPr lang="ko-KR" altLang="en-US" sz="1100" kern="100">
                <a:ea typeface="+mn-lt"/>
                <a:cs typeface="+mn-lt"/>
              </a:rPr>
              <a:t>미국에서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목회하는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동안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나이지리아에서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 err="1">
                <a:ea typeface="+mn-lt"/>
                <a:cs typeface="+mn-lt"/>
              </a:rPr>
              <a:t>보코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하람과의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전쟁에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대해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공개적으로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이야기했습니다</a:t>
            </a:r>
            <a:r>
              <a:rPr lang="en-US" sz="1100" kern="100">
                <a:ea typeface="+mn-lt"/>
                <a:cs typeface="+mn-lt"/>
              </a:rPr>
              <a:t>.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그는</a:t>
            </a:r>
            <a:r>
              <a:rPr lang="en-US" sz="1100" kern="100">
                <a:ea typeface="+mn-lt"/>
                <a:cs typeface="+mn-lt"/>
              </a:rPr>
              <a:t> "</a:t>
            </a:r>
            <a:r>
              <a:rPr lang="ko-KR" altLang="en-US" sz="1100" kern="100">
                <a:ea typeface="+mn-lt"/>
                <a:cs typeface="+mn-lt"/>
              </a:rPr>
              <a:t>총격</a:t>
            </a:r>
            <a:r>
              <a:rPr lang="en-US" sz="1100" kern="100">
                <a:ea typeface="+mn-lt"/>
                <a:cs typeface="+mn-lt"/>
              </a:rPr>
              <a:t>,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위협</a:t>
            </a:r>
            <a:r>
              <a:rPr lang="en-US" sz="1100" kern="100">
                <a:ea typeface="+mn-lt"/>
                <a:cs typeface="+mn-lt"/>
              </a:rPr>
              <a:t>,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교회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방화</a:t>
            </a:r>
            <a:r>
              <a:rPr lang="en-US" sz="1100" kern="100">
                <a:ea typeface="+mn-lt"/>
                <a:cs typeface="+mn-lt"/>
              </a:rPr>
              <a:t>,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가족과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친구들이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납치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및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살해되는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일</a:t>
            </a:r>
            <a:r>
              <a:rPr lang="en-US" sz="1100" kern="100">
                <a:ea typeface="+mn-lt"/>
                <a:cs typeface="+mn-lt"/>
              </a:rPr>
              <a:t>"</a:t>
            </a:r>
            <a:r>
              <a:rPr lang="ko-KR" altLang="en-US" sz="1100" kern="100">
                <a:ea typeface="+mn-lt"/>
                <a:cs typeface="+mn-lt"/>
              </a:rPr>
              <a:t>을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겪었다고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증언</a:t>
            </a:r>
            <a:r>
              <a:rPr lang="ko-KR" altLang="en-US" sz="1100" kern="100">
                <a:ea typeface="+mn-lt"/>
                <a:cs typeface="+mn-lt"/>
              </a:rPr>
              <a:t>했습니다</a:t>
            </a:r>
            <a:r>
              <a:rPr lang="en-US" sz="1100" kern="100">
                <a:ea typeface="+mn-lt"/>
                <a:cs typeface="+mn-lt"/>
              </a:rPr>
              <a:t>.</a:t>
            </a:r>
          </a:p>
          <a:p>
            <a:pPr algn="just"/>
            <a:endParaRPr lang="en-US" altLang="ko-KR" sz="1100" kern="100">
              <a:ea typeface="+mn-lt"/>
              <a:cs typeface="+mn-lt"/>
            </a:endParaRPr>
          </a:p>
          <a:p>
            <a:pPr algn="just"/>
            <a:r>
              <a:rPr lang="ko-KR" altLang="en-US" sz="1100" kern="100">
                <a:ea typeface="+mn-lt"/>
                <a:cs typeface="+mn-lt"/>
              </a:rPr>
              <a:t>일반적으로 나이지리아 북부지역에서는 교회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지도자들을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포함한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많은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사람들이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납치당하고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있으며</a:t>
            </a:r>
            <a:r>
              <a:rPr lang="en-US" sz="1100" kern="100">
                <a:ea typeface="+mn-lt"/>
                <a:cs typeface="+mn-lt"/>
              </a:rPr>
              <a:t>,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이는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가정과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교회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공동체에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심각한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영향을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미치는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몸값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지불을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요구합니다</a:t>
            </a:r>
            <a:r>
              <a:rPr lang="en-US" sz="1100" kern="100">
                <a:ea typeface="+mn-lt"/>
                <a:cs typeface="+mn-lt"/>
              </a:rPr>
              <a:t>.</a:t>
            </a:r>
            <a:endParaRPr lang="en-US"/>
          </a:p>
          <a:p>
            <a:pPr algn="just"/>
            <a:r>
              <a:rPr lang="ko-KR" altLang="en-US" sz="1100" kern="100" err="1">
                <a:ea typeface="+mn-lt"/>
                <a:cs typeface="+mn-lt"/>
              </a:rPr>
              <a:t>아피나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신부님을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비롯하여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나이지리아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북부와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카메룬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최북단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지역에서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 err="1">
                <a:ea typeface="+mn-lt"/>
                <a:cs typeface="+mn-lt"/>
              </a:rPr>
              <a:t>보코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 err="1">
                <a:ea typeface="+mn-lt"/>
                <a:cs typeface="+mn-lt"/>
              </a:rPr>
              <a:t>하람에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납치되어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억류된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많은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사람들을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위해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함께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기도해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주십시오</a:t>
            </a:r>
            <a:r>
              <a:rPr lang="en-US" sz="1100" kern="100">
                <a:ea typeface="+mn-lt"/>
                <a:cs typeface="+mn-lt"/>
              </a:rPr>
              <a:t>.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CC22B8-7675-777A-7DDC-DE9FFB18326F}"/>
              </a:ext>
            </a:extLst>
          </p:cNvPr>
          <p:cNvSpPr txBox="1"/>
          <p:nvPr/>
        </p:nvSpPr>
        <p:spPr>
          <a:xfrm>
            <a:off x="7182343" y="4589394"/>
            <a:ext cx="4135191" cy="1277273"/>
          </a:xfrm>
          <a:prstGeom prst="rect">
            <a:avLst/>
          </a:prstGeom>
          <a:solidFill>
            <a:srgbClr val="0070C0"/>
          </a:solidFill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just">
              <a:buFont typeface="Arial"/>
              <a:buChar char="•"/>
            </a:pPr>
            <a:r>
              <a:rPr lang="ko-KR" altLang="en-US" sz="1100" err="1">
                <a:solidFill>
                  <a:schemeClr val="bg1"/>
                </a:solidFill>
                <a:ea typeface="+mn-lt"/>
                <a:cs typeface="+mn-lt"/>
              </a:rPr>
              <a:t>아피나신부와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 10명이 여성이 무사히 구출되게 하심을 감사드립니다. </a:t>
            </a:r>
            <a:endParaRPr lang="ko-KR">
              <a:solidFill>
                <a:schemeClr val="bg1"/>
              </a:solidFill>
              <a:ea typeface="맑은 고딕" panose="020B0503020000020004" pitchFamily="34" charset="-127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>
                <a:solidFill>
                  <a:schemeClr val="bg1"/>
                </a:solidFill>
                <a:ea typeface="맑은 고딕"/>
              </a:rPr>
              <a:t>나이지리아 북동부 지역을 장악한 </a:t>
            </a:r>
            <a:r>
              <a:rPr lang="ko-KR" altLang="en-US" sz="1100" err="1">
                <a:solidFill>
                  <a:schemeClr val="bg1"/>
                </a:solidFill>
                <a:ea typeface="맑은 고딕"/>
              </a:rPr>
              <a:t>보코하람의</a:t>
            </a:r>
            <a:r>
              <a:rPr lang="ko-KR" altLang="en-US" sz="1100">
                <a:solidFill>
                  <a:schemeClr val="bg1"/>
                </a:solidFill>
                <a:ea typeface="맑은 고딕"/>
              </a:rPr>
              <a:t> 공격으로부터 교회를 보호하여 주시고, 총격, 위협, 교회방화, 납치 및 살해로부터 안전하게 지켜 </a:t>
            </a:r>
            <a:r>
              <a:rPr lang="ko-KR" altLang="en-US" sz="1100" err="1">
                <a:solidFill>
                  <a:schemeClr val="bg1"/>
                </a:solidFill>
                <a:ea typeface="맑은 고딕"/>
              </a:rPr>
              <a:t>주옵소서</a:t>
            </a:r>
            <a:r>
              <a:rPr lang="ko-KR" altLang="en-US" sz="1100">
                <a:solidFill>
                  <a:schemeClr val="bg1"/>
                </a:solidFill>
                <a:ea typeface="맑은 고딕"/>
              </a:rPr>
              <a:t>!</a:t>
            </a:r>
            <a:endParaRPr lang="ko-KR">
              <a:solidFill>
                <a:schemeClr val="bg1"/>
              </a:solidFill>
              <a:ea typeface="맑은 고딕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>
                <a:solidFill>
                  <a:schemeClr val="bg1"/>
                </a:solidFill>
                <a:ea typeface="맑은 고딕"/>
              </a:rPr>
              <a:t>나이지리아 정부가 가해자들에게 합당한 처벌을 받게 하고, 하나님의 공의와 정의가 이 땅에 임하기를 기도합니다. </a:t>
            </a:r>
          </a:p>
        </p:txBody>
      </p:sp>
    </p:spTree>
    <p:extLst>
      <p:ext uri="{BB962C8B-B14F-4D97-AF65-F5344CB8AC3E}">
        <p14:creationId xmlns:p14="http://schemas.microsoft.com/office/powerpoint/2010/main" val="1767502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F8C1A-E126-F6BF-005C-EB43750D9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787D32C-EC35-5A9E-FD30-F2077A4FF8BA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B434E4E0-E9A1-78D5-92C6-82869C32B639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173C3E9-757B-6574-F906-A56ECCC4877B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AD32246A-3F30-F4BB-AFB4-57F6D2272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BF75DEB-1004-B299-AF3E-D8BA1D6841B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D99AEB00-57CB-5CA4-254C-CB6F4AEEBC5F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6308038-5F62-3C22-9D73-72FF8FB0BF8A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5BD71D8-8CB3-0EA3-20B1-41B3B41A6DE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>
                <a:solidFill>
                  <a:srgbClr val="0070C0"/>
                </a:solidFill>
                <a:ea typeface="맑은 고딕"/>
              </a:rPr>
              <a:t>#콩고민주공화국 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코만다</a:t>
            </a:r>
            <a:r>
              <a:rPr lang="ko-KR" altLang="en-US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, </a:t>
            </a:r>
            <a:r>
              <a:rPr lang="en-US" altLang="ko-KR">
                <a:solidFill>
                  <a:srgbClr val="0070C0"/>
                </a:solidFill>
                <a:ea typeface="+mn-lt"/>
                <a:cs typeface="+mn-lt"/>
              </a:rPr>
              <a:t>ADF </a:t>
            </a:r>
            <a:r>
              <a:rPr lang="ko-KR" altLang="en-US">
                <a:solidFill>
                  <a:srgbClr val="0070C0"/>
                </a:solidFill>
                <a:ea typeface="+mn-lt"/>
                <a:cs typeface="+mn-lt"/>
              </a:rPr>
              <a:t>교회</a:t>
            </a:r>
            <a:r>
              <a:rPr lang="en-US" altLang="ko-KR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>
                <a:solidFill>
                  <a:srgbClr val="0070C0"/>
                </a:solidFill>
                <a:ea typeface="+mn-lt"/>
                <a:cs typeface="+mn-lt"/>
              </a:rPr>
              <a:t>공격,</a:t>
            </a:r>
            <a:r>
              <a:rPr lang="en-US" altLang="ko-KR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>
                <a:solidFill>
                  <a:srgbClr val="0070C0"/>
                </a:solidFill>
                <a:ea typeface="+mn-lt"/>
                <a:cs typeface="+mn-lt"/>
              </a:rPr>
              <a:t>수십</a:t>
            </a:r>
            <a:r>
              <a:rPr lang="en-US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>
                <a:solidFill>
                  <a:srgbClr val="0070C0"/>
                </a:solidFill>
                <a:ea typeface="+mn-lt"/>
                <a:cs typeface="+mn-lt"/>
              </a:rPr>
              <a:t>명</a:t>
            </a:r>
            <a:r>
              <a:rPr lang="en-US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>
                <a:solidFill>
                  <a:srgbClr val="0070C0"/>
                </a:solidFill>
                <a:ea typeface="+mn-lt"/>
                <a:cs typeface="+mn-lt"/>
              </a:rPr>
              <a:t>사망</a:t>
            </a:r>
            <a:endParaRPr lang="en-US" altLang="ko-KR" sz="180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3B4DF8-3AB6-03F4-AA29-A8E3DB75B29A}"/>
              </a:ext>
            </a:extLst>
          </p:cNvPr>
          <p:cNvSpPr txBox="1"/>
          <p:nvPr/>
        </p:nvSpPr>
        <p:spPr>
          <a:xfrm>
            <a:off x="1213163" y="1625465"/>
            <a:ext cx="6249809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100" kern="100">
                <a:ea typeface="+mn-lt"/>
                <a:cs typeface="+mn-lt"/>
              </a:rPr>
              <a:t>2025년 7</a:t>
            </a:r>
            <a:r>
              <a:rPr lang="ko-KR" altLang="en-US" sz="1100" kern="100">
                <a:ea typeface="+mn-lt"/>
                <a:cs typeface="+mn-lt"/>
              </a:rPr>
              <a:t>월</a:t>
            </a:r>
            <a:r>
              <a:rPr lang="en-US" sz="1100" kern="100">
                <a:ea typeface="+mn-lt"/>
                <a:cs typeface="+mn-lt"/>
              </a:rPr>
              <a:t> 27</a:t>
            </a:r>
            <a:r>
              <a:rPr lang="ko-KR" altLang="en-US" sz="1100" kern="100">
                <a:ea typeface="+mn-lt"/>
                <a:cs typeface="+mn-lt"/>
              </a:rPr>
              <a:t>일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일요일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아침</a:t>
            </a:r>
            <a:r>
              <a:rPr lang="en-US" altLang="ko-KR" sz="1100" kern="100">
                <a:ea typeface="+mn-lt"/>
                <a:cs typeface="+mn-lt"/>
              </a:rPr>
              <a:t>, </a:t>
            </a:r>
            <a:r>
              <a:rPr lang="ko-KR" altLang="en-US" sz="1100" kern="100">
                <a:ea typeface="+mn-lt"/>
                <a:cs typeface="+mn-lt"/>
              </a:rPr>
              <a:t>테러리스트들이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 err="1">
                <a:ea typeface="+mn-lt"/>
                <a:cs typeface="+mn-lt"/>
              </a:rPr>
              <a:t>코만다를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공격하여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콩고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민주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공화국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동부에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위치한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도시의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가톨릭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교회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신도와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주민들을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최소</a:t>
            </a:r>
            <a:r>
              <a:rPr lang="en-US" altLang="ko-KR" sz="1100" kern="100">
                <a:ea typeface="+mn-lt"/>
                <a:cs typeface="+mn-lt"/>
              </a:rPr>
              <a:t> 20</a:t>
            </a:r>
            <a:r>
              <a:rPr lang="ko-KR" altLang="en-US" sz="1100" kern="100">
                <a:ea typeface="+mn-lt"/>
                <a:cs typeface="+mn-lt"/>
              </a:rPr>
              <a:t>명이나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살해했습니다</a:t>
            </a:r>
            <a:r>
              <a:rPr lang="en-US" sz="1100" kern="100">
                <a:ea typeface="+mn-lt"/>
                <a:cs typeface="+mn-lt"/>
              </a:rPr>
              <a:t>.</a:t>
            </a:r>
            <a:endParaRPr lang="ko-KR">
              <a:ea typeface="+mn-lt"/>
              <a:cs typeface="+mn-lt"/>
            </a:endParaRPr>
          </a:p>
        </p:txBody>
      </p:sp>
      <p:pic>
        <p:nvPicPr>
          <p:cNvPr id="16" name="그림 15" descr="의류, 사람, 인간의 얼굴, 실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F8851AF-3C5B-00A5-0994-C33B0476DA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1447" y="1620829"/>
            <a:ext cx="3736121" cy="252654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D133D1E-767B-AA5A-BDD2-3FA0F4E100F1}"/>
              </a:ext>
            </a:extLst>
          </p:cNvPr>
          <p:cNvSpPr txBox="1"/>
          <p:nvPr/>
        </p:nvSpPr>
        <p:spPr>
          <a:xfrm>
            <a:off x="7723286" y="3427886"/>
            <a:ext cx="3746175" cy="264067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 algn="just">
              <a:buFont typeface="Arial,Sans-Serif"/>
              <a:buChar char="•"/>
            </a:pP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"내가 </a:t>
            </a:r>
            <a:r>
              <a:rPr lang="ko-KR" sz="1100" kern="100" err="1">
                <a:solidFill>
                  <a:schemeClr val="bg1"/>
                </a:solidFill>
                <a:ea typeface="+mn-lt"/>
                <a:cs typeface="+mn-lt"/>
              </a:rPr>
              <a:t>확신하노니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 사망이나 생명이나 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천사들이나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권세자들이나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현재 일이나 장래 일이나 능력이나 높음이나 깊음이나 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다른 어떤 피조물이라도 우리를 우리 주 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그리스도 예수 안에 있는 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하나님의 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사랑에서 끊을 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수 없으리라." 롬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8:38-39 </a:t>
            </a:r>
            <a:endParaRPr lang="ko-KR" altLang="en-US">
              <a:solidFill>
                <a:schemeClr val="bg1"/>
              </a:solidFill>
              <a:ea typeface="맑은 고딕" panose="020B0503020000020004" pitchFamily="34" charset="-127"/>
              <a:cs typeface="+mn-lt"/>
            </a:endParaRPr>
          </a:p>
          <a:p>
            <a:pPr marL="228600" indent="-228600" algn="just">
              <a:buFont typeface="Arial,Sans-Serif"/>
              <a:buChar char="•"/>
            </a:pPr>
            <a:r>
              <a:rPr lang="en-US" sz="1100" kern="100" err="1">
                <a:solidFill>
                  <a:schemeClr val="bg1"/>
                </a:solidFill>
                <a:ea typeface="+mn-lt"/>
                <a:cs typeface="+mn-lt"/>
              </a:rPr>
              <a:t>사랑하는</a:t>
            </a:r>
            <a:r>
              <a:rPr lang="en-US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kern="100" err="1">
                <a:solidFill>
                  <a:schemeClr val="bg1"/>
                </a:solidFill>
                <a:ea typeface="+mn-lt"/>
                <a:cs typeface="+mn-lt"/>
              </a:rPr>
              <a:t>사람과</a:t>
            </a:r>
            <a:r>
              <a:rPr lang="en-US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kern="100" err="1">
                <a:solidFill>
                  <a:schemeClr val="bg1"/>
                </a:solidFill>
                <a:ea typeface="+mn-lt"/>
                <a:cs typeface="+mn-lt"/>
              </a:rPr>
              <a:t>생계를</a:t>
            </a:r>
            <a:r>
              <a:rPr lang="en-US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kern="100" err="1">
                <a:solidFill>
                  <a:schemeClr val="bg1"/>
                </a:solidFill>
                <a:ea typeface="+mn-lt"/>
                <a:cs typeface="+mn-lt"/>
              </a:rPr>
              <a:t>잃은</a:t>
            </a:r>
            <a:r>
              <a:rPr lang="en-US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코만다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ea typeface="+mn-lt"/>
                <a:cs typeface="+mn-lt"/>
              </a:rPr>
              <a:t>주민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들을</a:t>
            </a:r>
            <a:r>
              <a:rPr lang="en-US" sz="1100" kern="10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위로하여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en-US" altLang="ko-KR" sz="1100" kern="100" err="1">
                <a:solidFill>
                  <a:schemeClr val="bg1"/>
                </a:solidFill>
                <a:ea typeface="+mn-lt"/>
                <a:cs typeface="+mn-lt"/>
              </a:rPr>
              <a:t>주옵소서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! </a:t>
            </a:r>
            <a:r>
              <a:rPr lang="en-US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ADF</a:t>
            </a:r>
            <a:r>
              <a:rPr lang="ko-KR" altLang="en-US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의 </a:t>
            </a:r>
            <a:r>
              <a:rPr lang="ko-KR" altLang="en-US" sz="1100" kern="100" err="1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위협으로부터</a:t>
            </a:r>
            <a:r>
              <a:rPr lang="ko-KR" altLang="en-US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 kern="100" err="1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지켜주시고</a:t>
            </a:r>
            <a:r>
              <a:rPr lang="ko-KR" altLang="en-US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, 믿음이 흔들리지 않도록 은혜를 베풀어 </a:t>
            </a:r>
            <a:r>
              <a:rPr lang="ko-KR" altLang="en-US" sz="1100" kern="100" err="1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주옵소서</a:t>
            </a:r>
            <a:r>
              <a:rPr lang="ko-KR" altLang="en-US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!</a:t>
            </a:r>
            <a:endParaRPr lang="en-US" altLang="ko-KR" sz="1100" kern="100">
              <a:solidFill>
                <a:schemeClr val="bg1"/>
              </a:solidFill>
              <a:latin typeface="Malgun Gothic"/>
              <a:ea typeface="Malgun Gothic"/>
              <a:cs typeface="+mn-lt"/>
            </a:endParaRPr>
          </a:p>
          <a:p>
            <a:pPr marL="228600" indent="-228600" algn="just">
              <a:buFont typeface="Arial"/>
              <a:buChar char="•"/>
            </a:pP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콩고민주공화국 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동부지역을 위해 기도합니다. 하나님이 개입하셔서, 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공격이 중단되고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,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혼란이 수습되어 일상으로 회복시켜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주옵소서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!</a:t>
            </a:r>
          </a:p>
          <a:p>
            <a:pPr marL="228600" indent="-228600" algn="just">
              <a:buFont typeface="Arial"/>
              <a:buChar char="•"/>
            </a:pPr>
            <a:r>
              <a:rPr lang="ko-KR" sz="1100" kern="100" err="1">
                <a:solidFill>
                  <a:schemeClr val="bg1"/>
                </a:solidFill>
                <a:ea typeface="+mn-lt"/>
                <a:cs typeface="+mn-lt"/>
              </a:rPr>
              <a:t>ADF를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 위해 기도합니다.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 그들의 심령에 회개의 영을 부으셔서, 회개하고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 하나님과의 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관계가 회복되게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하옵소서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! 그들의 완고한 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마음을 부드럽게 하시고, 완악한 계획을 깨뜨려 </a:t>
            </a:r>
            <a:r>
              <a:rPr lang="ko-KR" sz="1100" kern="100" err="1">
                <a:solidFill>
                  <a:schemeClr val="bg1"/>
                </a:solidFill>
                <a:ea typeface="+mn-lt"/>
                <a:cs typeface="+mn-lt"/>
              </a:rPr>
              <a:t>주옵소서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!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 </a:t>
            </a:r>
            <a:endParaRPr lang="ko-KR" altLang="en-US" sz="1100" kern="10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E7E5A4-CD9B-28E7-6AE9-B71DAD503816}"/>
              </a:ext>
            </a:extLst>
          </p:cNvPr>
          <p:cNvSpPr txBox="1"/>
          <p:nvPr/>
        </p:nvSpPr>
        <p:spPr>
          <a:xfrm>
            <a:off x="1213162" y="2324414"/>
            <a:ext cx="6250524" cy="36471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>
                <a:ea typeface="+mn-lt"/>
                <a:cs typeface="+mn-lt"/>
              </a:rPr>
              <a:t>뉴스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보도에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따르면</a:t>
            </a:r>
            <a:r>
              <a:rPr lang="en-US" sz="1100">
                <a:ea typeface="+mn-lt"/>
                <a:cs typeface="+mn-lt"/>
              </a:rPr>
              <a:t>, </a:t>
            </a:r>
            <a:r>
              <a:rPr lang="ko-KR" altLang="en-US" sz="1100">
                <a:ea typeface="+mn-lt"/>
                <a:cs typeface="+mn-lt"/>
              </a:rPr>
              <a:t>테러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단체인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민주연합군</a:t>
            </a:r>
            <a:r>
              <a:rPr lang="en-US" sz="1100">
                <a:ea typeface="+mn-lt"/>
                <a:cs typeface="+mn-lt"/>
              </a:rPr>
              <a:t>(ADF)</a:t>
            </a:r>
            <a:r>
              <a:rPr lang="ko-KR" altLang="en-US" sz="1100">
                <a:ea typeface="+mn-lt"/>
                <a:cs typeface="+mn-lt"/>
              </a:rPr>
              <a:t>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새벽</a:t>
            </a:r>
            <a:r>
              <a:rPr lang="en-US" altLang="ko-KR" sz="1100">
                <a:ea typeface="+mn-lt"/>
                <a:cs typeface="+mn-lt"/>
              </a:rPr>
              <a:t> 1</a:t>
            </a:r>
            <a:r>
              <a:rPr lang="ko-KR" altLang="en-US" sz="1100">
                <a:ea typeface="+mn-lt"/>
                <a:cs typeface="+mn-lt"/>
              </a:rPr>
              <a:t>시경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코만다의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가톨릭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성당을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공격하여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기도회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중</a:t>
            </a:r>
            <a:r>
              <a:rPr lang="en-US" altLang="ko-KR" sz="1100">
                <a:ea typeface="+mn-lt"/>
                <a:cs typeface="+mn-lt"/>
              </a:rPr>
              <a:t> 21</a:t>
            </a:r>
            <a:r>
              <a:rPr lang="ko-KR" altLang="en-US" sz="1100">
                <a:ea typeface="+mn-lt"/>
                <a:cs typeface="+mn-lt"/>
              </a:rPr>
              <a:t>명을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살해했</a:t>
            </a:r>
            <a:r>
              <a:rPr lang="ko-KR" altLang="en-US" sz="1100">
                <a:ea typeface="+mn-lt"/>
                <a:cs typeface="+mn-lt"/>
              </a:rPr>
              <a:t>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코만다는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콩고민주공화국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동부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이투리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마을입니다</a:t>
            </a:r>
            <a:r>
              <a:rPr lang="en-US" sz="1100">
                <a:ea typeface="+mn-lt"/>
                <a:cs typeface="+mn-lt"/>
              </a:rPr>
              <a:t>.</a:t>
            </a:r>
            <a:endParaRPr lang="en-US">
              <a:ea typeface="+mn-lt"/>
              <a:cs typeface="+mn-lt"/>
            </a:endParaRPr>
          </a:p>
          <a:p>
            <a:pPr algn="just"/>
            <a:endParaRPr lang="en-US" altLang="ko-KR" sz="1100">
              <a:latin typeface="맑은 고딕"/>
              <a:ea typeface="맑은 고딕"/>
            </a:endParaRPr>
          </a:p>
          <a:p>
            <a:pPr algn="just"/>
            <a:r>
              <a:rPr lang="en-US" sz="1100" err="1">
                <a:ea typeface="+mn-lt"/>
                <a:cs typeface="+mn-lt"/>
              </a:rPr>
              <a:t>코만다의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시민사회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코디네이터인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디에우돈네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두란타보는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어제</a:t>
            </a:r>
            <a:r>
              <a:rPr lang="en-US" sz="1100">
                <a:ea typeface="+mn-lt"/>
                <a:cs typeface="+mn-lt"/>
              </a:rPr>
              <a:t> AP </a:t>
            </a:r>
            <a:r>
              <a:rPr lang="en-US" sz="1100" err="1">
                <a:ea typeface="+mn-lt"/>
                <a:cs typeface="+mn-lt"/>
              </a:rPr>
              <a:t>통신에</a:t>
            </a:r>
            <a:r>
              <a:rPr lang="en-US" sz="1100">
                <a:ea typeface="+mn-lt"/>
                <a:cs typeface="+mn-lt"/>
              </a:rPr>
              <a:t> "21명 </a:t>
            </a:r>
            <a:r>
              <a:rPr lang="en-US" sz="1100" err="1">
                <a:ea typeface="+mn-lt"/>
                <a:cs typeface="+mn-lt"/>
              </a:rPr>
              <a:t>이상이</a:t>
            </a:r>
            <a:r>
              <a:rPr lang="en-US" sz="1100">
                <a:ea typeface="+mn-lt"/>
                <a:cs typeface="+mn-lt"/>
              </a:rPr>
              <a:t> [</a:t>
            </a:r>
            <a:r>
              <a:rPr lang="en-US" sz="1100" err="1">
                <a:ea typeface="+mn-lt"/>
                <a:cs typeface="+mn-lt"/>
              </a:rPr>
              <a:t>성당</a:t>
            </a:r>
            <a:r>
              <a:rPr lang="en-US" sz="1100">
                <a:ea typeface="+mn-lt"/>
                <a:cs typeface="+mn-lt"/>
              </a:rPr>
              <a:t>] </a:t>
            </a:r>
            <a:r>
              <a:rPr lang="en-US" sz="1100" err="1">
                <a:ea typeface="+mn-lt"/>
                <a:cs typeface="+mn-lt"/>
              </a:rPr>
              <a:t>안팎에서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총에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맞아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사망했으며</a:t>
            </a:r>
            <a:r>
              <a:rPr lang="en-US" sz="1100">
                <a:ea typeface="+mn-lt"/>
                <a:cs typeface="+mn-lt"/>
              </a:rPr>
              <a:t>, </a:t>
            </a:r>
            <a:r>
              <a:rPr lang="en-US" sz="1100" err="1">
                <a:ea typeface="+mn-lt"/>
                <a:cs typeface="+mn-lt"/>
              </a:rPr>
              <a:t>최소</a:t>
            </a:r>
            <a:r>
              <a:rPr lang="en-US" sz="1100">
                <a:ea typeface="+mn-lt"/>
                <a:cs typeface="+mn-lt"/>
              </a:rPr>
              <a:t> 3구의 </a:t>
            </a:r>
            <a:r>
              <a:rPr lang="en-US" sz="1100" err="1">
                <a:ea typeface="+mn-lt"/>
                <a:cs typeface="+mn-lt"/>
              </a:rPr>
              <a:t>시신이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검게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그을리고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여러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채의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주택이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불에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탔습니다</a:t>
            </a:r>
            <a:r>
              <a:rPr lang="en-US" sz="1100">
                <a:ea typeface="+mn-lt"/>
                <a:cs typeface="+mn-lt"/>
              </a:rPr>
              <a:t>. </a:t>
            </a:r>
            <a:r>
              <a:rPr lang="en-US" sz="1100" err="1">
                <a:ea typeface="+mn-lt"/>
                <a:cs typeface="+mn-lt"/>
              </a:rPr>
              <a:t>하지만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수색은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계속되고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있습니다</a:t>
            </a:r>
            <a:r>
              <a:rPr lang="en-US" sz="1100">
                <a:ea typeface="+mn-lt"/>
                <a:cs typeface="+mn-lt"/>
              </a:rPr>
              <a:t>."</a:t>
            </a:r>
            <a:r>
              <a:rPr lang="en-US" sz="1100" err="1">
                <a:ea typeface="+mn-lt"/>
                <a:cs typeface="+mn-lt"/>
              </a:rPr>
              <a:t>라고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말했습니다</a:t>
            </a:r>
            <a:r>
              <a:rPr lang="en-US" sz="1100">
                <a:ea typeface="+mn-lt"/>
                <a:cs typeface="+mn-lt"/>
              </a:rPr>
              <a:t>.</a:t>
            </a:r>
            <a:endParaRPr lang="en-US"/>
          </a:p>
          <a:p>
            <a:pPr algn="just"/>
            <a:endParaRPr lang="en-US" sz="1100">
              <a:ea typeface="+mn-lt"/>
              <a:cs typeface="+mn-lt"/>
            </a:endParaRPr>
          </a:p>
          <a:p>
            <a:pPr algn="just"/>
            <a:r>
              <a:rPr lang="en-US" sz="1100" err="1">
                <a:ea typeface="+mn-lt"/>
                <a:cs typeface="+mn-lt"/>
              </a:rPr>
              <a:t>교회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근처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상점과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사업체들이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약탈당하고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불에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탔습니다</a:t>
            </a:r>
            <a:r>
              <a:rPr lang="en-US" sz="1100">
                <a:ea typeface="+mn-lt"/>
                <a:cs typeface="+mn-lt"/>
              </a:rPr>
              <a:t>. </a:t>
            </a:r>
            <a:r>
              <a:rPr lang="en-US" sz="1100" err="1">
                <a:ea typeface="+mn-lt"/>
                <a:cs typeface="+mn-lt"/>
              </a:rPr>
              <a:t>새벽</a:t>
            </a:r>
            <a:r>
              <a:rPr lang="en-US" sz="1100">
                <a:ea typeface="+mn-lt"/>
                <a:cs typeface="+mn-lt"/>
              </a:rPr>
              <a:t> 2시경 </a:t>
            </a:r>
            <a:r>
              <a:rPr lang="en-US" sz="1100" err="1">
                <a:ea typeface="+mn-lt"/>
                <a:cs typeface="+mn-lt"/>
              </a:rPr>
              <a:t>보안군이</a:t>
            </a:r>
            <a:r>
              <a:rPr lang="en-US" sz="1100">
                <a:ea typeface="+mn-lt"/>
                <a:cs typeface="+mn-lt"/>
              </a:rPr>
              <a:t> 이 </a:t>
            </a:r>
            <a:r>
              <a:rPr lang="en-US" sz="1100" err="1">
                <a:ea typeface="+mn-lt"/>
                <a:cs typeface="+mn-lt"/>
              </a:rPr>
              <a:t>소식을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접했지만</a:t>
            </a:r>
            <a:r>
              <a:rPr lang="en-US" sz="1100">
                <a:ea typeface="+mn-lt"/>
                <a:cs typeface="+mn-lt"/>
              </a:rPr>
              <a:t>, </a:t>
            </a:r>
            <a:r>
              <a:rPr lang="en-US" sz="1100" err="1">
                <a:ea typeface="+mn-lt"/>
                <a:cs typeface="+mn-lt"/>
              </a:rPr>
              <a:t>도착했을</a:t>
            </a:r>
            <a:r>
              <a:rPr lang="en-US" sz="1100">
                <a:ea typeface="+mn-lt"/>
                <a:cs typeface="+mn-lt"/>
              </a:rPr>
              <a:t> 때 </a:t>
            </a:r>
            <a:r>
              <a:rPr lang="en-US" sz="1100" err="1">
                <a:ea typeface="+mn-lt"/>
                <a:cs typeface="+mn-lt"/>
              </a:rPr>
              <a:t>테러리스트들은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이미</a:t>
            </a:r>
            <a:r>
              <a:rPr lang="en-US" sz="1100">
                <a:ea typeface="+mn-lt"/>
                <a:cs typeface="+mn-lt"/>
              </a:rPr>
              <a:t> 그 </a:t>
            </a:r>
            <a:r>
              <a:rPr lang="en-US" sz="1100" err="1">
                <a:ea typeface="+mn-lt"/>
                <a:cs typeface="+mn-lt"/>
              </a:rPr>
              <a:t>지역을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떠난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후였습니다</a:t>
            </a:r>
            <a:r>
              <a:rPr lang="en-US" sz="1100">
                <a:ea typeface="+mn-lt"/>
                <a:cs typeface="+mn-lt"/>
              </a:rPr>
              <a:t>. </a:t>
            </a:r>
            <a:r>
              <a:rPr lang="en-US" sz="1100" err="1">
                <a:ea typeface="+mn-lt"/>
                <a:cs typeface="+mn-lt"/>
              </a:rPr>
              <a:t>AP는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또한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인근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마을인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마콩가니에서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발생한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공격으로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최소</a:t>
            </a:r>
            <a:r>
              <a:rPr lang="en-US" sz="1100">
                <a:ea typeface="+mn-lt"/>
                <a:cs typeface="+mn-lt"/>
              </a:rPr>
              <a:t> 5명이 </a:t>
            </a:r>
            <a:r>
              <a:rPr lang="en-US" sz="1100" err="1">
                <a:ea typeface="+mn-lt"/>
                <a:cs typeface="+mn-lt"/>
              </a:rPr>
              <a:t>사망했다고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보도했습니다</a:t>
            </a:r>
            <a:r>
              <a:rPr lang="en-US" sz="1100">
                <a:ea typeface="+mn-lt"/>
                <a:cs typeface="+mn-lt"/>
              </a:rPr>
              <a:t>.</a:t>
            </a:r>
            <a:endParaRPr lang="en-US"/>
          </a:p>
          <a:p>
            <a:pPr algn="just"/>
            <a:endParaRPr lang="en-US" altLang="ko-KR" sz="1100">
              <a:latin typeface="맑은 고딕"/>
              <a:ea typeface="맑은 고딕"/>
            </a:endParaRPr>
          </a:p>
          <a:p>
            <a:pPr algn="just"/>
            <a:r>
              <a:rPr lang="ko-KR" altLang="en-US" sz="1100">
                <a:latin typeface="Malgun Gothic"/>
                <a:ea typeface="Malgun Gothic"/>
                <a:cs typeface="+mn-lt"/>
              </a:rPr>
              <a:t>오픈도어</a:t>
            </a:r>
            <a:r>
              <a:rPr lang="en-US" sz="1100">
                <a:latin typeface="Malgun Gothic"/>
                <a:ea typeface="Malgun Gothic"/>
                <a:cs typeface="+mn-lt"/>
              </a:rPr>
              <a:t> SSA</a:t>
            </a:r>
            <a:r>
              <a:rPr lang="en-US" altLang="ko-KR" sz="110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latin typeface="Malgun Gothic"/>
                <a:ea typeface="Malgun Gothic"/>
                <a:cs typeface="+mn-lt"/>
              </a:rPr>
              <a:t>대변인</a:t>
            </a:r>
            <a:r>
              <a:rPr lang="en-US" sz="110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latin typeface="Malgun Gothic"/>
                <a:ea typeface="Malgun Gothic"/>
                <a:cs typeface="+mn-lt"/>
              </a:rPr>
              <a:t>조</a:t>
            </a:r>
            <a:r>
              <a:rPr lang="en-US" sz="110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 err="1">
                <a:latin typeface="Malgun Gothic"/>
                <a:ea typeface="Malgun Gothic"/>
                <a:cs typeface="+mn-lt"/>
              </a:rPr>
              <a:t>뉴하우스는</a:t>
            </a:r>
            <a:r>
              <a:rPr lang="ko-KR" altLang="en-US" sz="1100">
                <a:latin typeface="Malgun Gothic"/>
                <a:ea typeface="Malgun Gothic"/>
                <a:cs typeface="+mn-lt"/>
              </a:rPr>
              <a:t> </a:t>
            </a:r>
            <a:r>
              <a:rPr lang="en-US" sz="1100">
                <a:ea typeface="+mn-lt"/>
                <a:cs typeface="+mn-lt"/>
              </a:rPr>
              <a:t>"</a:t>
            </a:r>
            <a:r>
              <a:rPr lang="ko-KR" altLang="en-US" sz="1100">
                <a:ea typeface="+mn-lt"/>
                <a:cs typeface="+mn-lt"/>
              </a:rPr>
              <a:t>이미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콩고민주공화국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동부에서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발생한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폭력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사태로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수천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명의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사람들이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고통받고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있으며</a:t>
            </a:r>
            <a:r>
              <a:rPr lang="en-US" sz="1100">
                <a:ea typeface="+mn-lt"/>
                <a:cs typeface="+mn-lt"/>
              </a:rPr>
              <a:t>, </a:t>
            </a:r>
            <a:r>
              <a:rPr lang="ko-KR" altLang="en-US" sz="1100">
                <a:ea typeface="+mn-lt"/>
                <a:cs typeface="+mn-lt"/>
              </a:rPr>
              <a:t>끊임없는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변화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속에서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슬픔과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트라우마에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시달리고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있습니다</a:t>
            </a:r>
            <a:r>
              <a:rPr lang="en-US" sz="1100">
                <a:ea typeface="+mn-lt"/>
                <a:cs typeface="+mn-lt"/>
              </a:rPr>
              <a:t>. </a:t>
            </a:r>
            <a:r>
              <a:rPr lang="ko-KR" altLang="en-US" sz="1100">
                <a:ea typeface="+mn-lt"/>
                <a:cs typeface="+mn-lt"/>
              </a:rPr>
              <a:t>폭력으로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인한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즉각적이고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장기적인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인명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피해가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이러한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방식으로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지속되어서는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안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됩니다</a:t>
            </a:r>
            <a:r>
              <a:rPr lang="en-US" sz="1100">
                <a:ea typeface="+mn-lt"/>
                <a:cs typeface="+mn-lt"/>
              </a:rPr>
              <a:t>. </a:t>
            </a:r>
            <a:r>
              <a:rPr lang="ko-KR" altLang="en-US" sz="1100">
                <a:ea typeface="+mn-lt"/>
                <a:cs typeface="+mn-lt"/>
              </a:rPr>
              <a:t>모든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인간은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신앙</a:t>
            </a:r>
            <a:r>
              <a:rPr lang="en-US" sz="1100">
                <a:ea typeface="+mn-lt"/>
                <a:cs typeface="+mn-lt"/>
              </a:rPr>
              <a:t>, </a:t>
            </a:r>
            <a:r>
              <a:rPr lang="ko-KR" altLang="en-US" sz="1100">
                <a:ea typeface="+mn-lt"/>
                <a:cs typeface="+mn-lt"/>
              </a:rPr>
              <a:t>민족</a:t>
            </a:r>
            <a:r>
              <a:rPr lang="en-US" sz="1100">
                <a:ea typeface="+mn-lt"/>
                <a:cs typeface="+mn-lt"/>
              </a:rPr>
              <a:t>, </a:t>
            </a:r>
            <a:r>
              <a:rPr lang="ko-KR" altLang="en-US" sz="1100">
                <a:ea typeface="+mn-lt"/>
                <a:cs typeface="+mn-lt"/>
              </a:rPr>
              <a:t>성별에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관계없이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보호를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받을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권리가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있습니다</a:t>
            </a:r>
            <a:r>
              <a:rPr lang="en-US" sz="1100">
                <a:ea typeface="+mn-lt"/>
                <a:cs typeface="+mn-lt"/>
              </a:rPr>
              <a:t>."</a:t>
            </a:r>
            <a:endParaRPr lang="en-US"/>
          </a:p>
          <a:p>
            <a:pPr algn="just"/>
            <a:endParaRPr lang="en-US" sz="1100">
              <a:ea typeface="맑은 고딕"/>
            </a:endParaRPr>
          </a:p>
          <a:p>
            <a:pPr algn="just"/>
            <a:r>
              <a:rPr lang="en-US" sz="1100">
                <a:ea typeface="+mn-lt"/>
                <a:cs typeface="+mn-lt"/>
              </a:rPr>
              <a:t>"</a:t>
            </a:r>
            <a:r>
              <a:rPr lang="ko-KR" altLang="en-US" sz="1100">
                <a:ea typeface="+mn-lt"/>
                <a:cs typeface="+mn-lt"/>
              </a:rPr>
              <a:t>우리는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국제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기독교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공동체가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콩고민주공화국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동부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지역의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지속적인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불안을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위해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계속해서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기도해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것을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간구합니다</a:t>
            </a:r>
            <a:r>
              <a:rPr lang="en-US" altLang="ko-KR" sz="1100">
                <a:ea typeface="+mn-lt"/>
                <a:cs typeface="+mn-lt"/>
              </a:rPr>
              <a:t>. </a:t>
            </a:r>
            <a:r>
              <a:rPr lang="ko-KR" altLang="en-US" sz="1100">
                <a:ea typeface="+mn-lt"/>
                <a:cs typeface="+mn-lt"/>
              </a:rPr>
              <a:t>모든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정부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기관이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폭력과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여파에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대해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성실하고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공정하며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투명하게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대처하여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이슬람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급진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폭력이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종식되도록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기도해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주십시오</a:t>
            </a:r>
            <a:r>
              <a:rPr lang="en-US" sz="1100">
                <a:ea typeface="+mn-lt"/>
                <a:cs typeface="+mn-lt"/>
              </a:rPr>
              <a:t>. </a:t>
            </a:r>
            <a:r>
              <a:rPr lang="ko-KR" altLang="en-US" sz="1100">
                <a:ea typeface="+mn-lt"/>
                <a:cs typeface="+mn-lt"/>
              </a:rPr>
              <a:t>콩고민주공화국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동부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지역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교회가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피해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주민들에게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물질적</a:t>
            </a:r>
            <a:r>
              <a:rPr lang="en-US" sz="1100">
                <a:ea typeface="+mn-lt"/>
                <a:cs typeface="+mn-lt"/>
              </a:rPr>
              <a:t>, </a:t>
            </a:r>
            <a:r>
              <a:rPr lang="ko-KR" altLang="en-US" sz="1100">
                <a:ea typeface="+mn-lt"/>
                <a:cs typeface="+mn-lt"/>
              </a:rPr>
              <a:t>영적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지원을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제공할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있도록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기도해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주십시오</a:t>
            </a:r>
            <a:r>
              <a:rPr lang="en-US" sz="1100">
                <a:ea typeface="+mn-lt"/>
                <a:cs typeface="+mn-lt"/>
              </a:rPr>
              <a:t>."</a:t>
            </a:r>
            <a:endParaRPr lang="en-US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6018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EEDD5-9191-8393-C9B8-9C6F26FBE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C2CA3B79-3406-28A0-1CB3-F4A01ED8EF7D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4E53AFE7-E4E9-0BB5-5E82-F3C0AAE27125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3E1EE94-28BF-5011-B0FE-EA753BF8E317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905C217-3587-68D8-5AB7-4D7EFD10628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018D2335-2492-4AEE-5973-8D4064AB2B9D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79899B2-72ED-9310-4DAD-70F02D3CC87C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481731C-E726-A83F-93A4-3927A573383E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C958609-54B2-3FC7-5310-6B028B3B29CD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n-US" altLang="ko-KR">
                <a:solidFill>
                  <a:srgbClr val="0070C0"/>
                </a:solidFill>
                <a:ea typeface="맑은 고딕"/>
              </a:rPr>
              <a:t>#말레이시아 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|</a:t>
            </a:r>
            <a:r>
              <a:rPr lang="en-US" altLang="ko-KR">
                <a:solidFill>
                  <a:srgbClr val="0070C0"/>
                </a:solidFill>
                <a:ea typeface="맑은 고딕"/>
              </a:rPr>
              <a:t> </a:t>
            </a:r>
            <a:r>
              <a:rPr lang="ko-KR" altLang="en-US">
                <a:ea typeface="+mn-lt"/>
                <a:cs typeface="+mn-lt"/>
              </a:rPr>
              <a:t>어린</a:t>
            </a:r>
            <a:r>
              <a:rPr lang="en-US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소녀,</a:t>
            </a:r>
            <a:r>
              <a:rPr lang="en-US" altLang="ko-KR">
                <a:ea typeface="+mn-lt"/>
                <a:cs typeface="+mn-lt"/>
              </a:rPr>
              <a:t> </a:t>
            </a:r>
            <a:r>
              <a:rPr lang="en-US" altLang="ko-KR" err="1">
                <a:ea typeface="+mn-lt"/>
                <a:cs typeface="+mn-lt"/>
              </a:rPr>
              <a:t>예수님을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en-US" altLang="ko-KR" err="1">
                <a:ea typeface="+mn-lt"/>
                <a:cs typeface="+mn-lt"/>
              </a:rPr>
              <a:t>믿는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ko-KR">
                <a:ea typeface="+mn-lt"/>
                <a:cs typeface="+mn-lt"/>
              </a:rPr>
              <a:t>중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가족의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반대에</a:t>
            </a:r>
            <a:r>
              <a:rPr lang="en-US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부딪히다</a:t>
            </a:r>
            <a:endParaRPr lang="en-US" altLang="ko-KR" sz="1600">
              <a:latin typeface="Malgun Gothic"/>
              <a:ea typeface="Malgun Gothic"/>
            </a:endParaRPr>
          </a:p>
          <a:p>
            <a:endParaRPr lang="en-US" altLang="ko-KR">
              <a:solidFill>
                <a:srgbClr val="0070C0"/>
              </a:solidFill>
              <a:latin typeface="맑은 고딕"/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A0326C-5D83-AAED-EC82-9B10592654FD}"/>
              </a:ext>
            </a:extLst>
          </p:cNvPr>
          <p:cNvSpPr txBox="1"/>
          <p:nvPr/>
        </p:nvSpPr>
        <p:spPr>
          <a:xfrm>
            <a:off x="1210620" y="1619100"/>
            <a:ext cx="525471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켈리(</a:t>
            </a:r>
            <a:r>
              <a:rPr lang="ko-KR" sz="1200" kern="100">
                <a:solidFill>
                  <a:srgbClr val="000000"/>
                </a:solidFill>
                <a:ea typeface="+mn-lt"/>
                <a:cs typeface="+mn-lt"/>
              </a:rPr>
              <a:t>Kelly</a:t>
            </a:r>
            <a:r>
              <a:rPr lang="ko-KR" altLang="en-US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)는</a:t>
            </a:r>
            <a:r>
              <a:rPr lang="en-US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한때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하나님을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믿지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않았던</a:t>
            </a:r>
            <a:r>
              <a:rPr lang="en-US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어린</a:t>
            </a:r>
            <a:r>
              <a:rPr lang="en-US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소녀입니다</a:t>
            </a:r>
            <a:r>
              <a:rPr lang="en-US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하지만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하나님의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존재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여부를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알고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싶은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간절한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열망이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생겼습니다</a:t>
            </a:r>
            <a:r>
              <a:rPr lang="en-US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이러한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열망을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품고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켈리는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200" kern="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오픈도어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지역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파트너가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운영하는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학교에서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진행하는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제자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훈련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프로그램에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참여하기로</a:t>
            </a:r>
            <a:r>
              <a:rPr lang="en-US" alt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결정했습니다</a:t>
            </a:r>
            <a:r>
              <a:rPr lang="en-US" sz="12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</a:t>
            </a:r>
            <a:endParaRPr lang="ko-KR" altLang="en-US" sz="1200" kern="100">
              <a:solidFill>
                <a:srgbClr val="000000"/>
              </a:solidFill>
              <a:latin typeface="Malgun Gothic"/>
              <a:ea typeface="Malgun Gothic"/>
              <a:cs typeface="+mn-lt"/>
            </a:endParaRPr>
          </a:p>
        </p:txBody>
      </p:sp>
      <p:pic>
        <p:nvPicPr>
          <p:cNvPr id="16" name="그림 15" descr="의류, 사람, 신발류, 그룹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BB6457F-55FD-CA30-49D0-AC712A324F9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453" b="11453"/>
          <a:stretch>
            <a:fillRect/>
          </a:stretch>
        </p:blipFill>
        <p:spPr>
          <a:xfrm>
            <a:off x="6814764" y="2452470"/>
            <a:ext cx="4607087" cy="265963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7EE4AF5-81BA-F999-2F51-7E2D82C66896}"/>
              </a:ext>
            </a:extLst>
          </p:cNvPr>
          <p:cNvSpPr txBox="1"/>
          <p:nvPr/>
        </p:nvSpPr>
        <p:spPr>
          <a:xfrm>
            <a:off x="1215280" y="2552755"/>
            <a:ext cx="5250192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200" kern="100">
                <a:ea typeface="+mn-lt"/>
                <a:cs typeface="+mn-lt"/>
              </a:rPr>
              <a:t>켈리는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수업에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꾸준히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참석하면서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더욱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간절히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하나님을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찾기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시작했습니다</a:t>
            </a:r>
            <a:r>
              <a:rPr lang="en-US" altLang="ko-KR" sz="1200" kern="100">
                <a:ea typeface="+mn-lt"/>
                <a:cs typeface="+mn-lt"/>
              </a:rPr>
              <a:t>. </a:t>
            </a:r>
            <a:r>
              <a:rPr lang="ko-KR" altLang="en-US" sz="1200" kern="100">
                <a:ea typeface="+mn-lt"/>
                <a:cs typeface="+mn-lt"/>
              </a:rPr>
              <a:t>켈리의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영적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여정은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파트너가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주최한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청소년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모임에서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중요한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전환점을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맞이했습니다</a:t>
            </a:r>
            <a:r>
              <a:rPr lang="en-US" altLang="ko-KR" sz="1200" kern="100">
                <a:ea typeface="+mn-lt"/>
                <a:cs typeface="+mn-lt"/>
              </a:rPr>
              <a:t>. </a:t>
            </a:r>
            <a:r>
              <a:rPr lang="ko-KR" altLang="en-US" sz="1200" kern="100">
                <a:ea typeface="+mn-lt"/>
                <a:cs typeface="+mn-lt"/>
              </a:rPr>
              <a:t>그곳에서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처음으로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하나님을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만났습니다</a:t>
            </a:r>
            <a:r>
              <a:rPr lang="en-US" altLang="ko-KR" sz="1200" kern="100">
                <a:ea typeface="+mn-lt"/>
                <a:cs typeface="+mn-lt"/>
              </a:rPr>
              <a:t>. </a:t>
            </a:r>
            <a:r>
              <a:rPr lang="ko-KR" altLang="en-US" sz="1200" kern="100">
                <a:ea typeface="+mn-lt"/>
                <a:cs typeface="+mn-lt"/>
              </a:rPr>
              <a:t>그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순간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성령께서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그녀의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마음에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깊은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확신을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불어넣어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하나님이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살아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계심을 깨닫게 되고, 예수님을 인격적으로 만나게 되었습니다</a:t>
            </a:r>
            <a:r>
              <a:rPr lang="en-US" altLang="ko-KR" sz="1200" kern="100">
                <a:ea typeface="+mn-lt"/>
                <a:cs typeface="+mn-lt"/>
              </a:rPr>
              <a:t>. </a:t>
            </a:r>
            <a:r>
              <a:rPr lang="ko-KR" altLang="en-US" sz="1200" kern="100">
                <a:ea typeface="+mn-lt"/>
                <a:cs typeface="+mn-lt"/>
              </a:rPr>
              <a:t>그날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이후</a:t>
            </a:r>
            <a:r>
              <a:rPr lang="en-US" altLang="ko-KR" sz="1200" kern="100">
                <a:ea typeface="+mn-lt"/>
                <a:cs typeface="+mn-lt"/>
              </a:rPr>
              <a:t>, </a:t>
            </a:r>
            <a:r>
              <a:rPr lang="en-US" altLang="ko-KR" sz="1200" kern="100" err="1">
                <a:ea typeface="+mn-lt"/>
                <a:cs typeface="+mn-lt"/>
              </a:rPr>
              <a:t>켈리</a:t>
            </a:r>
            <a:r>
              <a:rPr lang="ko-KR" altLang="en-US" sz="1200" kern="100">
                <a:ea typeface="+mn-lt"/>
                <a:cs typeface="+mn-lt"/>
              </a:rPr>
              <a:t>의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삶은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진리를 발견함으로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인해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변화되고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밝아졌습니다</a:t>
            </a:r>
            <a:r>
              <a:rPr lang="en-US" altLang="ko-KR" sz="1200" kern="100">
                <a:ea typeface="+mn-lt"/>
                <a:cs typeface="+mn-lt"/>
              </a:rPr>
              <a:t>.</a:t>
            </a:r>
            <a:endParaRPr lang="en-US" sz="1200" kern="100"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endParaRPr lang="ko-KR" altLang="en-US"/>
          </a:p>
          <a:p>
            <a:pPr algn="just"/>
            <a:r>
              <a:rPr lang="ko-KR" altLang="en-US" sz="1200" kern="100">
                <a:ea typeface="+mn-lt"/>
                <a:cs typeface="+mn-lt"/>
              </a:rPr>
              <a:t>그러나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그녀의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여정은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곧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반대에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부딪혔습니다</a:t>
            </a:r>
            <a:r>
              <a:rPr lang="en-US" altLang="ko-KR" sz="1200" kern="100">
                <a:ea typeface="+mn-lt"/>
                <a:cs typeface="+mn-lt"/>
              </a:rPr>
              <a:t>. </a:t>
            </a:r>
            <a:r>
              <a:rPr lang="ko-KR" altLang="en-US" sz="1200" kern="100">
                <a:ea typeface="+mn-lt"/>
                <a:cs typeface="+mn-lt"/>
              </a:rPr>
              <a:t>청소년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모임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이후</a:t>
            </a:r>
            <a:r>
              <a:rPr lang="en-US" altLang="ko-KR" sz="1200" kern="100">
                <a:ea typeface="+mn-lt"/>
                <a:cs typeface="+mn-lt"/>
              </a:rPr>
              <a:t>, </a:t>
            </a:r>
            <a:r>
              <a:rPr lang="ko-KR" altLang="en-US" sz="1200" kern="100">
                <a:ea typeface="+mn-lt"/>
                <a:cs typeface="+mn-lt"/>
              </a:rPr>
              <a:t>가족들은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켈리</a:t>
            </a:r>
            <a:r>
              <a:rPr lang="ko-KR" altLang="en-US" sz="1200" kern="100">
                <a:ea typeface="+mn-lt"/>
                <a:cs typeface="+mn-lt"/>
              </a:rPr>
              <a:t>가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기독교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활동에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참여하는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것을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제한하기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시작했습니다</a:t>
            </a:r>
            <a:r>
              <a:rPr lang="en-US" altLang="ko-KR" sz="1200" kern="100">
                <a:ea typeface="+mn-lt"/>
                <a:cs typeface="+mn-lt"/>
              </a:rPr>
              <a:t>. </a:t>
            </a:r>
            <a:r>
              <a:rPr lang="en-US" sz="1200" kern="100" err="1">
                <a:ea typeface="+mn-lt"/>
                <a:cs typeface="+mn-lt"/>
              </a:rPr>
              <a:t>심지어</a:t>
            </a:r>
            <a:r>
              <a:rPr lang="en-US" sz="1200" kern="100">
                <a:ea typeface="+mn-lt"/>
                <a:cs typeface="+mn-lt"/>
              </a:rPr>
              <a:t> </a:t>
            </a:r>
            <a:r>
              <a:rPr lang="en-US" sz="1200" kern="100" err="1">
                <a:ea typeface="+mn-lt"/>
                <a:cs typeface="+mn-lt"/>
              </a:rPr>
              <a:t>제자</a:t>
            </a:r>
            <a:r>
              <a:rPr lang="en-US" sz="1200" kern="100">
                <a:ea typeface="+mn-lt"/>
                <a:cs typeface="+mn-lt"/>
              </a:rPr>
              <a:t> </a:t>
            </a:r>
            <a:r>
              <a:rPr lang="en-US" sz="1200" kern="100" err="1">
                <a:ea typeface="+mn-lt"/>
                <a:cs typeface="+mn-lt"/>
              </a:rPr>
              <a:t>훈련</a:t>
            </a:r>
            <a:r>
              <a:rPr lang="en-US" sz="1200" kern="100">
                <a:ea typeface="+mn-lt"/>
                <a:cs typeface="+mn-lt"/>
              </a:rPr>
              <a:t> </a:t>
            </a:r>
            <a:r>
              <a:rPr lang="en-US" sz="1200" kern="100" err="1">
                <a:ea typeface="+mn-lt"/>
                <a:cs typeface="+mn-lt"/>
              </a:rPr>
              <a:t>프로그램에</a:t>
            </a:r>
            <a:r>
              <a:rPr lang="en-US" sz="1200" kern="100">
                <a:ea typeface="+mn-lt"/>
                <a:cs typeface="+mn-lt"/>
              </a:rPr>
              <a:t> </a:t>
            </a:r>
            <a:r>
              <a:rPr lang="en-US" sz="1200" kern="100" err="1">
                <a:ea typeface="+mn-lt"/>
                <a:cs typeface="+mn-lt"/>
              </a:rPr>
              <a:t>참석하지</a:t>
            </a:r>
            <a:r>
              <a:rPr lang="en-US" sz="1200" kern="100">
                <a:ea typeface="+mn-lt"/>
                <a:cs typeface="+mn-lt"/>
              </a:rPr>
              <a:t> </a:t>
            </a:r>
            <a:r>
              <a:rPr lang="en-US" sz="1200" kern="100" err="1">
                <a:ea typeface="+mn-lt"/>
                <a:cs typeface="+mn-lt"/>
              </a:rPr>
              <a:t>말라고까지</a:t>
            </a:r>
            <a:r>
              <a:rPr lang="en-US" sz="1200" kern="100">
                <a:ea typeface="+mn-lt"/>
                <a:cs typeface="+mn-lt"/>
              </a:rPr>
              <a:t> </a:t>
            </a:r>
            <a:r>
              <a:rPr lang="en-US" sz="1200" kern="100" err="1">
                <a:ea typeface="+mn-lt"/>
                <a:cs typeface="+mn-lt"/>
              </a:rPr>
              <a:t>했습니다</a:t>
            </a:r>
            <a:r>
              <a:rPr lang="en-US" sz="1200" kern="100">
                <a:ea typeface="+mn-lt"/>
                <a:cs typeface="+mn-lt"/>
              </a:rPr>
              <a:t>.</a:t>
            </a:r>
            <a:endParaRPr lang="ko-K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4FA377-43B1-A91E-A0F5-BA7F46D0EF39}"/>
              </a:ext>
            </a:extLst>
          </p:cNvPr>
          <p:cNvSpPr txBox="1"/>
          <p:nvPr/>
        </p:nvSpPr>
        <p:spPr>
          <a:xfrm>
            <a:off x="1214875" y="4929079"/>
            <a:ext cx="5246056" cy="769441"/>
          </a:xfrm>
          <a:prstGeom prst="rect">
            <a:avLst/>
          </a:prstGeom>
          <a:solidFill>
            <a:srgbClr val="0070C0"/>
          </a:solidFill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buFont typeface="Arial"/>
              <a:buChar char="•"/>
            </a:pP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예수님 안에서 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새로운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정체성을 지닌 켈리가 믿음의 여정을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걸어가는 동안 하나님이 주시는 힘과 평화와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기쁨을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 날마다 누릴 수 있도록 기도합니다</a:t>
            </a:r>
            <a:r>
              <a:rPr lang="en-US" altLang="ko-KR" sz="110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 </a:t>
            </a:r>
            <a:endParaRPr lang="en-US" altLang="ko-KR" sz="1100">
              <a:solidFill>
                <a:schemeClr val="bg1"/>
              </a:solidFill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하나님을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 알고자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하는 켈리의 마음이 더욱 깊고 강해지며,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믿음 안에 굳건히 서서 요동하지 않도록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 도와 주시기를 기도합니다. </a:t>
            </a:r>
          </a:p>
        </p:txBody>
      </p:sp>
    </p:spTree>
    <p:extLst>
      <p:ext uri="{BB962C8B-B14F-4D97-AF65-F5344CB8AC3E}">
        <p14:creationId xmlns:p14="http://schemas.microsoft.com/office/powerpoint/2010/main" val="2182386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>
                <a:solidFill>
                  <a:srgbClr val="0070C0"/>
                </a:solidFill>
                <a:latin typeface="Malgun Gothic"/>
                <a:ea typeface="Malgun Gothic"/>
              </a:rPr>
              <a:t>이란</a:t>
            </a:r>
            <a:r>
              <a:rPr lang="en-US" sz="1800">
                <a:solidFill>
                  <a:srgbClr val="0070C0"/>
                </a:solidFill>
                <a:latin typeface="Malgun Gothic"/>
                <a:ea typeface="+mn-lt"/>
              </a:rPr>
              <a:t>|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 </a:t>
            </a:r>
            <a:r>
              <a:rPr lang="ko-KR" altLang="en-US">
                <a:latin typeface="Malgun Gothic"/>
                <a:ea typeface="+mn-lt"/>
              </a:rPr>
              <a:t>휴전이후</a:t>
            </a:r>
            <a:r>
              <a:rPr lang="en-US" altLang="ko-KR">
                <a:latin typeface="Malgun Gothic"/>
                <a:ea typeface="+mn-lt"/>
              </a:rPr>
              <a:t> 21개 </a:t>
            </a:r>
            <a:r>
              <a:rPr lang="en-US" altLang="ko-KR" err="1">
                <a:latin typeface="Malgun Gothic"/>
                <a:ea typeface="+mn-lt"/>
              </a:rPr>
              <a:t>도시에서</a:t>
            </a:r>
            <a:r>
              <a:rPr lang="en-US" altLang="ko-KR">
                <a:latin typeface="Malgun Gothic"/>
                <a:ea typeface="+mn-lt"/>
              </a:rPr>
              <a:t> 43명의 </a:t>
            </a:r>
            <a:r>
              <a:rPr lang="en-US" altLang="ko-KR" err="1">
                <a:latin typeface="Malgun Gothic"/>
                <a:ea typeface="+mn-lt"/>
              </a:rPr>
              <a:t>기독교인</a:t>
            </a:r>
            <a:r>
              <a:rPr lang="en-US" altLang="ko-KR">
                <a:latin typeface="Malgun Gothic"/>
                <a:ea typeface="+mn-lt"/>
              </a:rPr>
              <a:t> </a:t>
            </a:r>
            <a:r>
              <a:rPr lang="en-US" altLang="ko-KR" err="1">
                <a:latin typeface="Malgun Gothic"/>
                <a:ea typeface="+mn-lt"/>
              </a:rPr>
              <a:t>체포</a:t>
            </a:r>
            <a:endParaRPr lang="en-US" altLang="ko-KR" sz="1800" err="1">
              <a:ea typeface="맑은 고딕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217822" y="2558538"/>
            <a:ext cx="5013453" cy="33085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휴전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이란의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국내에서는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국제적인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헤드라인에서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거의 다루지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않는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끔찍한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현실이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펼쳐지고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있습니다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전쟁의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그늘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속에서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이란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정부는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국가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안보라는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미명하에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수감자를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처형하고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반대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의견을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묵살하며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,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시민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사회를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질식시키는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등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오랜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기간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공포와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억압을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강화해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왔습니다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</a:t>
            </a:r>
            <a:endParaRPr lang="en-US"/>
          </a:p>
          <a:p>
            <a:pPr algn="just"/>
            <a:endParaRPr lang="en-US" altLang="ko-KR" sz="1100">
              <a:solidFill>
                <a:srgbClr val="222222"/>
              </a:solidFill>
              <a:ea typeface="맑은 고딕"/>
            </a:endParaRPr>
          </a:p>
          <a:p>
            <a:pPr algn="just"/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이스라엘의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12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일간의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공습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(6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13~24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일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)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,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당국은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대외적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대결에서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대내적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단속으로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전환했습니다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 12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일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동안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700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명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이상의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체포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, 10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건의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'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간첩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'</a:t>
            </a:r>
            <a:r>
              <a:rPr lang="ko-KR" altLang="en-US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에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대한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즉결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처형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, </a:t>
            </a:r>
            <a:r>
              <a:rPr lang="ko-KR" altLang="en-US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쿠르드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도시를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우선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대상으로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거리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검문소가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전국으로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확산되었습니다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급하게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이루어지고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심각한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결함이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있는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사건들은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알려진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패턴을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따릅니다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구금자들은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공정한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재판을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받지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못하고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,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독립적인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변호사를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선임할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없으며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,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고문을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통해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얻은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자백에만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근거해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유죄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판결을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받는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등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기본적인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법적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권리를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박탈당하고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있습니다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사법부는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독립적으로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행동하기보다는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점점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보안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기관의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도구로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전락하고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있습니다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</a:t>
            </a:r>
          </a:p>
          <a:p>
            <a:pPr algn="just"/>
            <a:endParaRPr lang="en-US" sz="1100">
              <a:solidFill>
                <a:srgbClr val="000000"/>
              </a:solidFill>
              <a:latin typeface="Malgun Gothic"/>
              <a:ea typeface="Malgun Gothic"/>
              <a:cs typeface="+mn-lt"/>
            </a:endParaRPr>
          </a:p>
          <a:p>
            <a:pPr algn="just"/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게다가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6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18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일에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발생한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전면적인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인터넷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차단으로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국민들은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해외에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거주하는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가족들과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소식을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접할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없게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되었습니다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이러한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강경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기조의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중심에는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6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29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일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마를레스가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서둘러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통과시킨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9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조항의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법안이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있으며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,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법안은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이스라엘이나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다른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‘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적대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국가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'</a:t>
            </a:r>
            <a:r>
              <a:rPr lang="ko-KR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와의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거의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모든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접촉을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에프사드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-</a:t>
            </a:r>
            <a:r>
              <a:rPr lang="ko-KR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-</a:t>
            </a:r>
            <a:r>
              <a:rPr lang="ko-KR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아르즈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('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반역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행위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’)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재분류하고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사형을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기본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형량으로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규정하고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있습니다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</a:t>
            </a:r>
            <a:endParaRPr lang="ko-KR" altLang="en-US" sz="1100">
              <a:solidFill>
                <a:srgbClr val="000000"/>
              </a:solidFill>
              <a:latin typeface="Malgun Gothic"/>
              <a:ea typeface="Malgun Gothic"/>
              <a:cs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45ABF4-8500-997D-53E7-575DE96480F4}"/>
              </a:ext>
            </a:extLst>
          </p:cNvPr>
          <p:cNvSpPr txBox="1"/>
          <p:nvPr/>
        </p:nvSpPr>
        <p:spPr>
          <a:xfrm>
            <a:off x="6563192" y="1620529"/>
            <a:ext cx="4932223" cy="4493538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,Sans-Serif"/>
              <a:buChar char="•"/>
            </a:pP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“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빛이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어둠에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비추되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어둠이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 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이기지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못하더라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”(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요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1:5).</a:t>
            </a:r>
            <a:endParaRPr lang="ko-KR" altLang="en-US" sz="1100">
              <a:solidFill>
                <a:schemeClr val="bg1"/>
              </a:solidFill>
              <a:latin typeface="Malgun Gothic"/>
              <a:ea typeface="Malgun Gothic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이란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국민을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위해 기도합니다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하나님께서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슬퍼하는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자들을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위로하시고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두려움에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떠는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자들을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강하게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하시며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무고한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사람들을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부당한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형벌로부터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보호해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주시기를 </a:t>
            </a:r>
            <a:r>
              <a:rPr 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기도합니다. </a:t>
            </a:r>
            <a:endParaRPr lang="en-US" altLang="ko-KR" sz="1100">
              <a:solidFill>
                <a:schemeClr val="bg1"/>
              </a:solidFill>
              <a:latin typeface="Malgun Gothic"/>
              <a:ea typeface="+mn-lt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정의와 자유</a:t>
            </a:r>
            <a:r>
              <a:rPr lang="en-US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,</a:t>
            </a:r>
            <a:r>
              <a:rPr 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자비가 이루어지기를 </a:t>
            </a:r>
            <a:r>
              <a:rPr 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기도합니다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사형 집행이 중단되고 정의와 자비가 이란 사법 시스템에서 공포와 억압을 이길 </a:t>
            </a:r>
            <a:r>
              <a:rPr 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수 있도록 기도합니다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</a:t>
            </a:r>
            <a:endParaRPr lang="en-US" altLang="ko-KR" sz="1100">
              <a:solidFill>
                <a:schemeClr val="bg1"/>
              </a:solidFill>
              <a:latin typeface="Malgun Gothic"/>
              <a:ea typeface="+mn-lt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수감된 사람들과 가족들을 위해 기도합니다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특히 감옥에 갇힌 기독교인들이 하나님의 평화와 보호하심을 경험하기를 원합니다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사랑하는 가족에 대한 소식 없이 침묵하거나 위협을 받거나 고통 속에 방치되어 있는 수감자들의 가족들이 위로를 얻기를 기도합니다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.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</a:t>
            </a:r>
            <a:endParaRPr lang="en-US" altLang="ko-KR" sz="1100">
              <a:solidFill>
                <a:schemeClr val="bg1"/>
              </a:solidFill>
              <a:latin typeface="Malgun Gothic"/>
              <a:ea typeface="+mn-lt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이란의 교회가 굳건하고 용기를 잃지 않고 성령으로 충만하여 계속해서 소금과 빛의 역할을 감당할 수 있도록 기도합니다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 고난의 골짜기를 걸어가는 동안에도 이란 교회가 사랑과 연합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,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 담대한 증거로 성장하기를 기도해주세요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.</a:t>
            </a:r>
            <a:endParaRPr lang="ko-KR" altLang="en-US" sz="1100">
              <a:solidFill>
                <a:schemeClr val="bg1"/>
              </a:solidFill>
              <a:latin typeface="Malgun Gothic"/>
              <a:ea typeface="Malgun Gothic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r>
              <a:rPr lang="en-US" sz="1100" err="1">
                <a:solidFill>
                  <a:schemeClr val="bg1"/>
                </a:solidFill>
                <a:ea typeface="+mn-lt"/>
                <a:cs typeface="+mn-lt"/>
              </a:rPr>
              <a:t>전쟁이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chemeClr val="bg1"/>
                </a:solidFill>
                <a:ea typeface="+mn-lt"/>
                <a:cs typeface="+mn-lt"/>
              </a:rPr>
              <a:t>아닌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chemeClr val="bg1"/>
                </a:solidFill>
                <a:ea typeface="+mn-lt"/>
                <a:cs typeface="+mn-lt"/>
              </a:rPr>
              <a:t>자유와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chemeClr val="bg1"/>
                </a:solidFill>
                <a:ea typeface="+mn-lt"/>
                <a:cs typeface="+mn-lt"/>
              </a:rPr>
              <a:t>존엄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sz="1100" err="1">
                <a:solidFill>
                  <a:schemeClr val="bg1"/>
                </a:solidFill>
                <a:ea typeface="+mn-lt"/>
                <a:cs typeface="+mn-lt"/>
              </a:rPr>
              <a:t>평화를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위해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기도합니다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. 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국제적</a:t>
            </a:r>
            <a:r>
              <a:rPr lang="en-US" altLang="ko-KR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err="1">
                <a:solidFill>
                  <a:schemeClr val="bg1"/>
                </a:solidFill>
                <a:ea typeface="+mn-lt"/>
                <a:cs typeface="+mn-lt"/>
              </a:rPr>
              <a:t>평화뿐만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chemeClr val="bg1"/>
                </a:solidFill>
                <a:ea typeface="+mn-lt"/>
                <a:cs typeface="+mn-lt"/>
              </a:rPr>
              <a:t>아니라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chemeClr val="bg1"/>
                </a:solidFill>
                <a:ea typeface="+mn-lt"/>
                <a:cs typeface="+mn-lt"/>
              </a:rPr>
              <a:t>이란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국내의 </a:t>
            </a:r>
            <a:r>
              <a:rPr lang="en-US" sz="1100" err="1">
                <a:solidFill>
                  <a:schemeClr val="bg1"/>
                </a:solidFill>
                <a:ea typeface="+mn-lt"/>
                <a:cs typeface="+mn-lt"/>
              </a:rPr>
              <a:t>평화를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소원하는</a:t>
            </a:r>
            <a:r>
              <a:rPr lang="en-US" altLang="ko-KR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이란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국민들의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갈망이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열매를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맺게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err="1">
                <a:solidFill>
                  <a:schemeClr val="bg1"/>
                </a:solidFill>
                <a:ea typeface="+mn-lt"/>
                <a:cs typeface="+mn-lt"/>
              </a:rPr>
              <a:t>하옵소서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! </a:t>
            </a:r>
          </a:p>
          <a:p>
            <a:pPr marL="171450" indent="-171450" algn="just">
              <a:buFont typeface="Arial"/>
              <a:buChar char="•"/>
            </a:pP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이란 전역에 깊은 영적 각성이 일어나 많은 사람들이 불확실성 속에서 예수님 안에서 지속적인 희망을 발견할 수 있도록 기도합니다.</a:t>
            </a:r>
            <a:endParaRPr lang="ko-KR" sz="1100">
              <a:solidFill>
                <a:schemeClr val="bg1"/>
              </a:solidFill>
              <a:latin typeface="맑은 고딕"/>
              <a:ea typeface="맑은 고딕"/>
              <a:cs typeface="+mn-lt"/>
            </a:endParaRPr>
          </a:p>
          <a:p>
            <a:pPr marL="171450" indent="-171450" algn="just">
              <a:buFont typeface="Arial"/>
              <a:buChar char="•"/>
            </a:pPr>
            <a:endParaRPr lang="ko-KR" altLang="en-US" sz="1100">
              <a:solidFill>
                <a:schemeClr val="bg1"/>
              </a:solidFill>
              <a:ea typeface="+mn-lt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이란의 한 형제는 이렇게 말합니다: "우리는 고통과 시련의 계절을 통해 주님을 더 친밀하게 알게 되었습니다. 결국 사랑은 가장 큰 목소리이자 가장 강력한 증거입니다. 많은 이란인들이 종교와 정치, 공허한 약속에 지쳐 있는 이 시기에 주님께서 사랑과 희망, 구원의 참된 원천이신 자신을 드러내 주시도록 기도해 주세요."</a:t>
            </a:r>
            <a:r>
              <a:rPr lang="ko-KR" sz="1100" err="1">
                <a:solidFill>
                  <a:schemeClr val="bg1"/>
                </a:solidFill>
                <a:ea typeface="+mn-lt"/>
                <a:cs typeface="+mn-lt"/>
              </a:rPr>
              <a:t>라고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 말합니다.</a:t>
            </a:r>
            <a:endParaRPr lang="ko-KR" altLang="en-US" sz="1100">
              <a:solidFill>
                <a:schemeClr val="bg1"/>
              </a:solidFill>
              <a:latin typeface="맑은 고딕"/>
              <a:ea typeface="맑은 고딕"/>
              <a:cs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4D2355-6CA6-051B-DD2A-57B3FF52EE36}"/>
              </a:ext>
            </a:extLst>
          </p:cNvPr>
          <p:cNvSpPr txBox="1"/>
          <p:nvPr/>
        </p:nvSpPr>
        <p:spPr>
          <a:xfrm>
            <a:off x="1220172" y="1709695"/>
            <a:ext cx="5016196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</a:rPr>
              <a:t>6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</a:rPr>
              <a:t>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</a:rPr>
              <a:t> 24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</a:rPr>
              <a:t>일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</a:rPr>
              <a:t>휴전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</a:rPr>
              <a:t>이후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</a:rPr>
              <a:t>,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</a:rPr>
              <a:t>지금까지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</a:rPr>
              <a:t>전국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</a:rPr>
              <a:t> </a:t>
            </a:r>
            <a:r>
              <a:rPr lang="en-US" sz="1100">
                <a:latin typeface="Malgun Gothic"/>
                <a:ea typeface="Malgun Gothic"/>
              </a:rPr>
              <a:t>21개 </a:t>
            </a:r>
            <a:r>
              <a:rPr lang="en-US" sz="1100" err="1">
                <a:latin typeface="Malgun Gothic"/>
                <a:ea typeface="Malgun Gothic"/>
              </a:rPr>
              <a:t>도시에서</a:t>
            </a:r>
            <a:r>
              <a:rPr lang="en-US" sz="1100">
                <a:latin typeface="Malgun Gothic"/>
                <a:ea typeface="Malgun Gothic"/>
              </a:rPr>
              <a:t> 43명의 </a:t>
            </a:r>
            <a:r>
              <a:rPr lang="en-US" sz="1100" err="1">
                <a:latin typeface="Malgun Gothic"/>
                <a:ea typeface="Malgun Gothic"/>
              </a:rPr>
              <a:t>기독교인이</a:t>
            </a:r>
            <a:r>
              <a:rPr lang="en-US" sz="1100">
                <a:latin typeface="Malgun Gothic"/>
                <a:ea typeface="Malgun Gothic"/>
              </a:rPr>
              <a:t> </a:t>
            </a:r>
            <a:r>
              <a:rPr lang="en-US" sz="1100" err="1">
                <a:latin typeface="Malgun Gothic"/>
                <a:ea typeface="Malgun Gothic"/>
              </a:rPr>
              <a:t>체포되었습니다</a:t>
            </a:r>
            <a:r>
              <a:rPr lang="en-US" sz="1100">
                <a:latin typeface="Malgun Gothic"/>
                <a:ea typeface="Malgun Gothic"/>
              </a:rPr>
              <a:t>. </a:t>
            </a:r>
            <a:r>
              <a:rPr lang="en-US" sz="1100" err="1">
                <a:latin typeface="Malgun Gothic"/>
                <a:ea typeface="Malgun Gothic"/>
              </a:rPr>
              <a:t>정확한</a:t>
            </a:r>
            <a:r>
              <a:rPr lang="en-US" sz="1100">
                <a:latin typeface="Malgun Gothic"/>
                <a:ea typeface="Malgun Gothic"/>
              </a:rPr>
              <a:t> </a:t>
            </a:r>
            <a:r>
              <a:rPr lang="en-US" sz="1100" err="1">
                <a:latin typeface="Malgun Gothic"/>
                <a:ea typeface="Malgun Gothic"/>
              </a:rPr>
              <a:t>기소</a:t>
            </a:r>
            <a:r>
              <a:rPr lang="en-US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내용은 아직 공개되지 않았지만</a:t>
            </a:r>
            <a:r>
              <a:rPr lang="en-US" altLang="ko-KR" sz="1100">
                <a:latin typeface="Malgun Gothic"/>
                <a:ea typeface="Malgun Gothic"/>
              </a:rPr>
              <a:t>,</a:t>
            </a:r>
            <a:r>
              <a:rPr lang="ko-KR" altLang="en-US" sz="1100">
                <a:latin typeface="Malgun Gothic"/>
                <a:ea typeface="Malgun Gothic"/>
              </a:rPr>
              <a:t> 우리는 어려운 시기를 겪고 있는 이란의 형제자매들을 위해 계속 기도해야 합니다</a:t>
            </a:r>
            <a:r>
              <a:rPr lang="en-US" altLang="ko-KR" sz="1100">
                <a:latin typeface="Malgun Gothic"/>
                <a:ea typeface="Malgun Gothic"/>
              </a:rPr>
              <a:t>.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B0E1-BA86-3B2D-ACDA-82E140D66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724EE7A-BFCF-39B1-C064-EFDCA02A70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957B939-A3CE-418C-33F4-26A3363E65D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3FAADAB-6ACF-D9D8-D1DF-5CCAE455453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9BA37B0-AE0E-8DAE-7CBD-C3899411DE0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172C551-080A-CE36-5675-1EECA53698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B8BE38D-4572-6505-4DCA-CF2ECBA54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214481E-3F57-CF83-F96B-C2249E975C5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33AB469-EC5F-FD61-B35C-49E3A0C0665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>
                <a:solidFill>
                  <a:srgbClr val="0070C0"/>
                </a:solidFill>
                <a:latin typeface="Malgun Gothic"/>
                <a:ea typeface="Malgun Gothic"/>
              </a:rPr>
              <a:t>타지키스탄</a:t>
            </a:r>
            <a:r>
              <a:rPr lang="en-US" altLang="ko-KR">
                <a:solidFill>
                  <a:srgbClr val="0070C0"/>
                </a:solidFill>
                <a:ea typeface="맑은 고딕"/>
              </a:rPr>
              <a:t> 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>
                <a:ea typeface="+mn-lt"/>
                <a:cs typeface="+mn-lt"/>
              </a:rPr>
              <a:t>아프가니스탄</a:t>
            </a:r>
            <a:r>
              <a:rPr lang="en-US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난민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강제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추방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시작</a:t>
            </a:r>
            <a:endParaRPr lang="ko-KR" altLang="en-US" sz="1800" b="1" kern="100">
              <a:latin typeface="Helvetica"/>
              <a:ea typeface="맑은 고딕"/>
              <a:cs typeface="Helvetic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E1300-16C2-F424-7A63-EBF36F0A67F5}"/>
              </a:ext>
            </a:extLst>
          </p:cNvPr>
          <p:cNvSpPr txBox="1"/>
          <p:nvPr/>
        </p:nvSpPr>
        <p:spPr>
          <a:xfrm>
            <a:off x="1271778" y="1598607"/>
            <a:ext cx="5821375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>
                <a:ea typeface="+mn-lt"/>
                <a:cs typeface="+mn-lt"/>
              </a:rPr>
              <a:t>타지키스탄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정부가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아프가니스탄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난민에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대해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정한</a:t>
            </a:r>
            <a:r>
              <a:rPr lang="en-US" altLang="ko-KR" sz="1100" kern="100">
                <a:ea typeface="+mn-lt"/>
                <a:cs typeface="+mn-lt"/>
              </a:rPr>
              <a:t> 15</a:t>
            </a:r>
            <a:r>
              <a:rPr lang="ko-KR" altLang="en-US" sz="1100" kern="100">
                <a:ea typeface="+mn-lt"/>
                <a:cs typeface="+mn-lt"/>
              </a:rPr>
              <a:t>일의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시한이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거의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끝나가면서</a:t>
            </a:r>
            <a:r>
              <a:rPr lang="en-US" sz="1100" kern="100">
                <a:ea typeface="+mn-lt"/>
                <a:cs typeface="+mn-lt"/>
              </a:rPr>
              <a:t>, </a:t>
            </a:r>
            <a:r>
              <a:rPr lang="ko-KR" altLang="en-US" sz="1100" kern="100">
                <a:ea typeface="+mn-lt"/>
                <a:cs typeface="+mn-lt"/>
              </a:rPr>
              <a:t>이미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많은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사람들을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강제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추방하기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시작했다는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보도가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나왔습니다</a:t>
            </a:r>
            <a:r>
              <a:rPr lang="en-US" sz="1100" kern="100">
                <a:ea typeface="+mn-lt"/>
                <a:cs typeface="+mn-lt"/>
              </a:rPr>
              <a:t>.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여러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소식통에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따르면</a:t>
            </a:r>
            <a:r>
              <a:rPr lang="en-US" sz="1100" kern="100">
                <a:ea typeface="+mn-lt"/>
                <a:cs typeface="+mn-lt"/>
              </a:rPr>
              <a:t>,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어제</a:t>
            </a:r>
            <a:r>
              <a:rPr lang="en-US" altLang="ko-KR" sz="1100" kern="100">
                <a:ea typeface="+mn-lt"/>
                <a:cs typeface="+mn-lt"/>
              </a:rPr>
              <a:t> 150</a:t>
            </a:r>
            <a:r>
              <a:rPr lang="ko-KR" altLang="en-US" sz="1100" kern="100">
                <a:ea typeface="+mn-lt"/>
                <a:cs typeface="+mn-lt"/>
              </a:rPr>
              <a:t>명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이상이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현지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시장과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공공장소에서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체포되어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타지키스탄에서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추방되었습니다</a:t>
            </a:r>
            <a:r>
              <a:rPr lang="en-US" sz="1100" kern="100">
                <a:ea typeface="+mn-lt"/>
                <a:cs typeface="+mn-lt"/>
              </a:rPr>
              <a:t>.</a:t>
            </a:r>
            <a:endParaRPr lang="ko-KR">
              <a:ea typeface="+mn-lt"/>
              <a:cs typeface="+mn-lt"/>
            </a:endParaRPr>
          </a:p>
        </p:txBody>
      </p:sp>
      <p:pic>
        <p:nvPicPr>
          <p:cNvPr id="16" name="그림 15" descr="육상 차량, 야외, 자동차, 자동차 부품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03895EF-02B8-98EA-2D55-C73E08355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2515" y="1602793"/>
            <a:ext cx="3319461" cy="27757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8D8011-ED47-EC64-120E-EDB02C67F10C}"/>
              </a:ext>
            </a:extLst>
          </p:cNvPr>
          <p:cNvSpPr txBox="1"/>
          <p:nvPr/>
        </p:nvSpPr>
        <p:spPr>
          <a:xfrm>
            <a:off x="1365567" y="4719439"/>
            <a:ext cx="9303125" cy="938719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내가 피곤하고 심히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상하였으매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마음이 불안하여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신음하나이다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. 주여 나의 모든 소원이 주 앞에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있사오니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나의 탄식이 주 앞에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감추이지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아니하나이다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.(시38:8-9)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타지키스탄에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있는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아프칸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난민들에게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새로운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피난처를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주셔서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안전하게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거할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수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있도록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도와주옵소서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맑은 고딕"/>
                <a:cs typeface="Times New Roman (Body CS)"/>
              </a:rPr>
              <a:t>!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아프칸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기독교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난민들에게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마음의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평안을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주시고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,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안전하게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피할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곳을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허락하시고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,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어떤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상황에서도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주님의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보호하심을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신뢰하며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,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믿음의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길을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끝까지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걸어가게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 </a:t>
            </a:r>
            <a:r>
              <a:rPr lang="en-US" altLang="ko-KR" sz="1100" kern="100" err="1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하옵소서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71777" y="2280900"/>
            <a:ext cx="5821376" cy="22929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sz="1100">
                <a:ea typeface="+mn-lt"/>
                <a:cs typeface="+mn-lt"/>
              </a:rPr>
              <a:t>경찰이 </a:t>
            </a:r>
            <a:r>
              <a:rPr lang="ko-KR" sz="1100" err="1">
                <a:ea typeface="+mn-lt"/>
                <a:cs typeface="+mn-lt"/>
              </a:rPr>
              <a:t>아프칸</a:t>
            </a:r>
            <a:r>
              <a:rPr 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난민</a:t>
            </a:r>
            <a:r>
              <a:rPr 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추방을 시작한지 이틀 동안 약 100명이 추방되었습니다. 이전에는 경찰이 남</a:t>
            </a:r>
            <a:r>
              <a:rPr lang="ko-KR" sz="1100">
                <a:ea typeface="+mn-lt"/>
                <a:cs typeface="+mn-lt"/>
              </a:rPr>
              <a:t>자만 </a:t>
            </a:r>
            <a:r>
              <a:rPr lang="ko-KR" altLang="en-US" sz="1100">
                <a:ea typeface="+mn-lt"/>
                <a:cs typeface="+mn-lt"/>
              </a:rPr>
              <a:t>체포하던</a:t>
            </a:r>
            <a:r>
              <a:rPr lang="ko-KR" sz="1100">
                <a:ea typeface="+mn-lt"/>
                <a:cs typeface="+mn-lt"/>
              </a:rPr>
              <a:t> 것이 이제는 거리에서 아이들까지 잡아가고 있습니다. 어머니가 경찰서에 와서 아이를 데려가려고 하면 </a:t>
            </a:r>
            <a:r>
              <a:rPr lang="ko-KR" altLang="en-US" sz="1100">
                <a:ea typeface="+mn-lt"/>
                <a:cs typeface="+mn-lt"/>
              </a:rPr>
              <a:t>부모도</a:t>
            </a:r>
            <a:r>
              <a:rPr lang="ko-KR" sz="1100">
                <a:ea typeface="+mn-lt"/>
                <a:cs typeface="+mn-lt"/>
              </a:rPr>
              <a:t> 체포합니다. 아이들은 소형 버스에 실려 아프가니스탄 국경으로 이송되어 추방됩니다. 경찰은 1인당 약 1,000달러의 뇌물을 요구하고 있는데, 그렇게 하면 추방을 </a:t>
            </a:r>
            <a:r>
              <a:rPr lang="ko-KR" altLang="en-US" sz="1100">
                <a:ea typeface="+mn-lt"/>
                <a:cs typeface="+mn-lt"/>
              </a:rPr>
              <a:t>모면할 수도</a:t>
            </a:r>
            <a:r>
              <a:rPr lang="ko-KR" sz="1100">
                <a:ea typeface="+mn-lt"/>
                <a:cs typeface="+mn-lt"/>
              </a:rPr>
              <a:t> 있습니다. 하지만 일단 뇌물을 주고 풀려나면 다른 경찰이 다시 그들을 </a:t>
            </a:r>
            <a:r>
              <a:rPr lang="ko-KR" altLang="en-US" sz="1100">
                <a:ea typeface="+mn-lt"/>
                <a:cs typeface="+mn-lt"/>
              </a:rPr>
              <a:t>잡지 않을 </a:t>
            </a:r>
            <a:r>
              <a:rPr lang="ko-KR" sz="1100">
                <a:ea typeface="+mn-lt"/>
                <a:cs typeface="+mn-lt"/>
              </a:rPr>
              <a:t>것이라는 보장은 없습니다.</a:t>
            </a:r>
            <a:endParaRPr lang="ko-KR"/>
          </a:p>
          <a:p>
            <a:pPr algn="just"/>
            <a:r>
              <a:rPr lang="ko-KR" sz="1100">
                <a:ea typeface="+mn-lt"/>
                <a:cs typeface="+mn-lt"/>
              </a:rPr>
              <a:t>모든 난민은 지금 절망에 빠져 도움을 요청했습니다. 난민들은 타지키스탄 대통령에게 편지도 썼습니다.</a:t>
            </a:r>
            <a:r>
              <a:rPr lang="ko-KR" altLang="en-US" sz="1100">
                <a:ea typeface="+mn-lt"/>
                <a:cs typeface="+mn-lt"/>
              </a:rPr>
              <a:t> </a:t>
            </a:r>
            <a:r>
              <a:rPr lang="ko-KR" sz="1100">
                <a:ea typeface="+mn-lt"/>
                <a:cs typeface="+mn-lt"/>
              </a:rPr>
              <a:t>난민들은 아프가니스탄으로 돌아가면 대부분이 살해되거나 감옥에 갈까 봐 두려워합니다. 그리고 자녀와 아내가 탈레반의 성 노예가 될까 봐 염려하고 </a:t>
            </a:r>
            <a:r>
              <a:rPr lang="ko-KR" altLang="en-US" sz="1100">
                <a:ea typeface="+mn-lt"/>
                <a:cs typeface="+mn-lt"/>
              </a:rPr>
              <a:t>있습니다</a:t>
            </a:r>
            <a:r>
              <a:rPr lang="ko-KR" sz="1100">
                <a:ea typeface="+mn-lt"/>
                <a:cs typeface="+mn-lt"/>
              </a:rPr>
              <a:t>.</a:t>
            </a:r>
            <a:endParaRPr lang="ko-KR"/>
          </a:p>
          <a:p>
            <a:pPr algn="just"/>
            <a:endParaRPr lang="ko-KR" altLang="en-US" sz="1100">
              <a:ea typeface="+mn-lt"/>
              <a:cs typeface="+mn-lt"/>
            </a:endParaRPr>
          </a:p>
          <a:p>
            <a:pPr algn="just"/>
            <a:r>
              <a:rPr lang="ko-KR" altLang="en-US" sz="1100">
                <a:ea typeface="+mn-lt"/>
                <a:cs typeface="+mn-lt"/>
              </a:rPr>
              <a:t>인권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옹호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단체와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난민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단체들은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상황을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혼란스럽고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우려스러운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상황으로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묘사하며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취약한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아프가니스탄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가족들에게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이상의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피해를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막기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위한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즉각적인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국제적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개입을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촉구하고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있습니다</a:t>
            </a:r>
            <a:r>
              <a:rPr lang="en-US" sz="1100">
                <a:ea typeface="+mn-lt"/>
                <a:cs typeface="+mn-lt"/>
              </a:rPr>
              <a:t>.</a:t>
            </a:r>
            <a:endParaRPr lang="en-US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990198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>
                <a:solidFill>
                  <a:schemeClr val="tx1"/>
                </a:solidFill>
                <a:latin typeface="+mj-lt"/>
              </a:rPr>
              <a:t>WWL </a:t>
            </a:r>
            <a:r>
              <a:rPr lang="ko-KR" altLang="en-US" sz="1050" i="1">
                <a:solidFill>
                  <a:schemeClr val="tx1"/>
                </a:solidFill>
                <a:latin typeface="+mj-lt"/>
              </a:rPr>
              <a:t>지역설명회를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어린이 박해지도 세미나를 은혜가운데 인도하신 주님께 감사를 드립니다</a:t>
            </a:r>
            <a:r>
              <a:rPr lang="en-US" altLang="ko-KR" sz="1000">
                <a:latin typeface="맑은 고딕"/>
                <a:ea typeface="맑은 고딕"/>
              </a:rPr>
              <a:t>. </a:t>
            </a:r>
            <a:r>
              <a:rPr lang="en-US" altLang="ko-KR" sz="1000" err="1">
                <a:latin typeface="맑은 고딕"/>
                <a:ea typeface="맑은 고딕"/>
              </a:rPr>
              <a:t>다음세대</a:t>
            </a:r>
            <a:r>
              <a:rPr lang="en-US" altLang="ko-KR" sz="100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어린이들이</a:t>
            </a:r>
            <a:r>
              <a:rPr lang="en-US" altLang="ko-KR" sz="1000">
                <a:latin typeface="맑은 고딕"/>
                <a:ea typeface="맑은 고딕"/>
              </a:rPr>
              <a:t> </a:t>
            </a:r>
            <a:r>
              <a:rPr lang="ko-KR" altLang="en-US" sz="1000">
                <a:latin typeface="맑은 고딕"/>
                <a:ea typeface="맑은 고딕"/>
              </a:rPr>
              <a:t>박해 받는 교회와 성도들을 위한 기도용사로 훈련되게 </a:t>
            </a:r>
            <a:r>
              <a:rPr lang="ko-KR" altLang="en-US" sz="1000" err="1">
                <a:latin typeface="맑은 고딕"/>
                <a:ea typeface="맑은 고딕"/>
              </a:rPr>
              <a:t>하옵소서</a:t>
            </a:r>
            <a:r>
              <a:rPr lang="ko-KR" altLang="en-US" sz="1000">
                <a:latin typeface="맑은 고딕"/>
                <a:ea typeface="맑은 고딕"/>
              </a:rPr>
              <a:t>! </a:t>
            </a:r>
            <a:endParaRPr lang="en-US" altLang="ko-KR" sz="1000">
              <a:latin typeface="맑은 고딕"/>
              <a:ea typeface="맑은 고딕"/>
            </a:endParaRPr>
          </a:p>
          <a:p>
            <a:pPr marL="0" indent="0" algn="just">
              <a:buNone/>
            </a:pPr>
            <a:r>
              <a:rPr lang="en-US" altLang="ko-KR" sz="1000">
                <a:latin typeface="맑은 고딕"/>
                <a:ea typeface="맑은 고딕"/>
              </a:rPr>
              <a:t>부산(8/28), </a:t>
            </a:r>
            <a:r>
              <a:rPr lang="ko-KR" altLang="en-US" sz="1000">
                <a:latin typeface="맑은 고딕"/>
                <a:ea typeface="맑은 고딕"/>
              </a:rPr>
              <a:t>원주</a:t>
            </a:r>
            <a:r>
              <a:rPr lang="en-US" altLang="ko-KR" sz="1000">
                <a:latin typeface="맑은 고딕"/>
                <a:ea typeface="맑은 고딕"/>
              </a:rPr>
              <a:t>(9/25)</a:t>
            </a:r>
            <a:r>
              <a:rPr lang="ko-KR" altLang="en-US" sz="1000">
                <a:latin typeface="맑은 고딕"/>
                <a:ea typeface="맑은 고딕"/>
              </a:rPr>
              <a:t> 등의 교회들과 협력할 수 있도록 길을 열어 </a:t>
            </a:r>
            <a:r>
              <a:rPr lang="ko-KR" altLang="en-US" sz="1000" err="1">
                <a:latin typeface="맑은 고딕"/>
                <a:ea typeface="맑은 고딕"/>
              </a:rPr>
              <a:t>주옵소서</a:t>
            </a:r>
            <a:r>
              <a:rPr lang="en-US" altLang="ko-KR" sz="1000">
                <a:latin typeface="맑은 고딕"/>
                <a:ea typeface="맑은 고딕"/>
              </a:rPr>
              <a:t>! </a:t>
            </a:r>
            <a:r>
              <a:rPr lang="ko-KR" altLang="en-US" sz="1000">
                <a:latin typeface="맑은 고딕"/>
                <a:ea typeface="맑은 고딕"/>
              </a:rPr>
              <a:t>하나님이 예비하신 교회들과 지역 목회자들과 함께 박해 받는 교회를 효과적으로 섬기며</a:t>
            </a:r>
            <a:r>
              <a:rPr lang="en-US" altLang="ko-KR" sz="1000">
                <a:latin typeface="맑은 고딕"/>
                <a:ea typeface="맑은 고딕"/>
              </a:rPr>
              <a:t>, </a:t>
            </a:r>
            <a:r>
              <a:rPr lang="ko-KR" altLang="en-US" sz="1000">
                <a:latin typeface="맑은 고딕"/>
                <a:ea typeface="맑은 고딕"/>
              </a:rPr>
              <a:t>함께 기도할 기도의 용사들을 붙여 주시기를 기도합니다</a:t>
            </a:r>
            <a:r>
              <a:rPr lang="en-US" altLang="ko-KR" sz="1000">
                <a:latin typeface="맑은 고딕"/>
                <a:ea typeface="맑은 고딕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</a:rPr>
              <a:t>오픈도어 북한선교학교</a:t>
            </a:r>
            <a:r>
              <a:rPr lang="en-US" altLang="ko-KR" sz="1050">
                <a:solidFill>
                  <a:schemeClr val="tx1"/>
                </a:solidFill>
              </a:rPr>
              <a:t>, </a:t>
            </a:r>
            <a:r>
              <a:rPr lang="ko-KR" altLang="en-US" sz="1050">
                <a:solidFill>
                  <a:schemeClr val="tx1"/>
                </a:solidFill>
              </a:rPr>
              <a:t>기도학교를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err="1">
                <a:latin typeface="roboto"/>
                <a:ea typeface="맑은 고딕"/>
                <a:cs typeface="roboto"/>
              </a:rPr>
              <a:t>북한선교학교가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은혜중에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잘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마무리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되었습니다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.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현장방문도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안전사고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없이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잘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진행될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수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있도록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계속 기도합니다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>
                <a:latin typeface="roboto"/>
                <a:ea typeface="맑은 고딕"/>
                <a:cs typeface="roboto"/>
              </a:rPr>
              <a:t>9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월9일부터 오픈도어 기도학교가 시작됩니다.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개척자들이 가졌던 신앙의 유산을 잘 배우고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오픈도어의 기도용사로 온전히 세워지는 학교가 될 수 있도록 기도합니다. 강사와 통역과 기도용사들이 잘 준비될 수 있도록 기도합니다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.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  <a:endParaRPr lang="en-US" altLang="ko-KR" sz="1000">
              <a:latin typeface="roboto"/>
              <a:ea typeface="맑은 고딕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17</Slides>
  <Notes>10</Notes>
  <HiddenSlides>0</HiddenSlide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Office 테마</vt:lpstr>
      <vt:lpstr>Prayer Meeting  for Persecuted Church Worldwide 박해받는 교회를 위한 화요기도모임</vt:lpstr>
      <vt:lpstr>순서</vt:lpstr>
      <vt:lpstr>시 55:22</vt:lpstr>
      <vt:lpstr>OPEN DOORS CORE VALUE/핵심가치</vt:lpstr>
      <vt:lpstr>PowerPoint 프레젠테이션</vt:lpstr>
      <vt:lpstr>PowerPoint 프레젠테이션</vt:lpstr>
      <vt:lpstr>PowerPoint 프레젠테이션</vt:lpstr>
      <vt:lpstr>Arise Africa Campaign  아프리카여 일어나라 폭력적 박해에 맞서서</vt:lpstr>
      <vt:lpstr>PowerPoint 프레젠테이션</vt:lpstr>
      <vt:lpstr>PowerPoint 프레젠테이션</vt:lpstr>
      <vt:lpstr>Displacement camp in Makurdi, Benue State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2</cp:revision>
  <dcterms:created xsi:type="dcterms:W3CDTF">2024-07-08T04:53:18Z</dcterms:created>
  <dcterms:modified xsi:type="dcterms:W3CDTF">2025-08-04T05:23:19Z</dcterms:modified>
</cp:coreProperties>
</file>