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83" r:id="rId4"/>
    <p:sldId id="373" r:id="rId5"/>
    <p:sldId id="282" r:id="rId6"/>
    <p:sldId id="286" r:id="rId7"/>
    <p:sldId id="2528" r:id="rId8"/>
    <p:sldId id="2492" r:id="rId9"/>
    <p:sldId id="2532" r:id="rId10"/>
    <p:sldId id="2526" r:id="rId11"/>
    <p:sldId id="2536" r:id="rId12"/>
    <p:sldId id="2535" r:id="rId13"/>
    <p:sldId id="2534" r:id="rId14"/>
    <p:sldId id="2505" r:id="rId15"/>
    <p:sldId id="2533" r:id="rId16"/>
    <p:sldId id="2517" r:id="rId17"/>
    <p:sldId id="2462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D7710-875F-2509-C494-18266A91EBEC}" v="1428" dt="2025-08-05T10:14:40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2025-08-19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7DD1C-73C0-4D14-AF97-0517DB7842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65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2026</a:t>
            </a:r>
            <a:r>
              <a:rPr lang="ko-KR" altLang="en-US" sz="110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그리고 향후 </a:t>
            </a:r>
            <a:r>
              <a:rPr lang="en-US" altLang="ko-KR" sz="1100">
                <a:cs typeface="함초롬바탕" panose="02030604000101010101" pitchFamily="18" charset="-127"/>
              </a:rPr>
              <a:t>4</a:t>
            </a:r>
            <a:r>
              <a:rPr lang="ko-KR" altLang="en-US" sz="110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>
                <a:cs typeface="함초롬바탕" panose="02030604000101010101" pitchFamily="18" charset="-127"/>
              </a:rPr>
              <a:t>400</a:t>
            </a:r>
            <a:r>
              <a:rPr lang="ko-KR" altLang="en-US" sz="110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물질적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>
                <a:cs typeface="함초롬바탕" panose="02030604000101010101" pitchFamily="18" charset="-127"/>
              </a:rPr>
              <a:t>.</a:t>
            </a:r>
            <a:endParaRPr lang="ko-KR" altLang="en-US" sz="1100">
              <a:cs typeface="함초롬바탕" panose="02030604000101010101" pitchFamily="18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9295-070A-C5E2-08E6-199D333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DC7E1E-7C01-38BA-D785-5725B4939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9196545-128A-095A-4762-8082FBB42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D817C3-4ADE-D016-B97E-1F09053B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5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E1938-6327-E987-2554-68EE3D5E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5938F1A-3E19-57F3-AE8A-6B9B01445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8CB720-39BE-C04E-6717-D04E001B3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047E9C-CF16-B4C1-55EF-E489571C3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587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8B11-D97D-9C6F-1700-66F0B15FC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876BCF2-809D-E234-AD56-270B54F04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CFA7E6-F4D8-9FF1-2EF3-2B77CB529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814FE7A-836B-D153-23E5-8C9C39D50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560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/>
              <a:t>제1-3조- 이스라엘/미국에 대한 정보, 금융, 사이버 또는 물류 지원 또는 이란 인프라를 해칠 목적으로 </a:t>
            </a:r>
            <a:r>
              <a:rPr lang="ko-KR" err="1"/>
              <a:t>드론</a:t>
            </a:r>
            <a:r>
              <a:rPr lang="ko-KR"/>
              <a:t>/폭발물을 제조한 경우 사형.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제4조 - 단순히 외국 행위자로부터 자금이나 암호화폐를 받은 경우 5~15년(또는 위와 결합된 경우 사형), “국가 안보를 해치는” “</a:t>
            </a:r>
            <a:r>
              <a:rPr lang="ko-KR" err="1"/>
              <a:t>선전”을</a:t>
            </a:r>
            <a:r>
              <a:rPr lang="ko-KR"/>
              <a:t> 한 경우 10~15년 + 평생 취업 금지.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제6조- “공공의 사기를 약화시킬 수 있는” 사진이나 동영상을 해외로 전송한 경우 2~5년.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제7조- 전시 중 파업 또는 시위 시 5-10년.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제8조- 스타링크 단말기, 위성 전화 또는 기타 ‘승인되지 않은’ 통신 장비를 수입하거나 사용하는 경우 최대 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제9조- 소급 조항을 통해 검찰은 법이 통과되기 전에 저지른 행위에 대해서도 이 법을 적용할 수 있습니다.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4D3A-FD09-BCA4-D5AB-0F930554A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4FE88D8-C249-B991-2631-548F97435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5AAE99-4582-C66D-2269-CCEC7ACB0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/>
              <a:t>이 체포 사건은 정치적 관심을 불러일으켰으며, 특히 야당을 포함한 다양한 정치 정당과 지도자들이 의회에서 우려를 제기했습니다. 수많은 지도자와 기독교 단체들은 인도 총리와 대통령에게 개입을 촉구하며 수녀들의 석방과 사건에 대한 공정한 조사를 요구했습니다. 두 기관의 답변은 아직 진행 중입니다. </a:t>
            </a:r>
          </a:p>
          <a:p>
            <a:r>
              <a:rPr lang="ko-KR" dirty="0">
                <a:ea typeface="맑은 고딕"/>
              </a:rPr>
              <a:t> </a:t>
            </a:r>
          </a:p>
          <a:p>
            <a:r>
              <a:rPr lang="ko-KR" dirty="0">
                <a:ea typeface="맑은 고딕"/>
              </a:rPr>
              <a:t> </a:t>
            </a:r>
          </a:p>
          <a:p>
            <a:r>
              <a:rPr lang="ko-KR" dirty="0">
                <a:ea typeface="맑은 고딕"/>
              </a:rPr>
              <a:t> </a:t>
            </a:r>
          </a:p>
          <a:p>
            <a:r>
              <a:rPr lang="ko-KR" dirty="0">
                <a:ea typeface="맑은 고딕"/>
              </a:rPr>
              <a:t>인도 전역의 교회와 기독교인들은 체포를 규탄하며, 여성들이 진술을 변경하도록 </a:t>
            </a:r>
            <a:r>
              <a:rPr lang="ko-KR" dirty="0" err="1">
                <a:ea typeface="맑은 고딕"/>
              </a:rPr>
              <a:t>강요받았다고</a:t>
            </a:r>
            <a:r>
              <a:rPr lang="ko-KR" dirty="0">
                <a:ea typeface="맑은 고딕"/>
              </a:rPr>
              <a:t> 주장했습니다. 그들은 이 체포가 힌두타파와 연계된 정당이 통치하는 주에서 소수 민족 커뮤니티에 대한 괴롭힘의 증가하는 패턴을 반영한다고 강조했습니다.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DEB856-DBA9-4F08-F8D8-E64A48B0B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971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>
                <a:ea typeface="맑은 고딕"/>
              </a:rPr>
              <a:t>타지키스탄에 있는 아프가니스탄 난민 대부분은 수도 두샨베에서 동쪽으로 약 20km 떨어진 </a:t>
            </a:r>
            <a:r>
              <a:rPr lang="ko-KR" err="1">
                <a:ea typeface="맑은 고딕"/>
              </a:rPr>
              <a:t>와다트</a:t>
            </a:r>
            <a:r>
              <a:rPr lang="ko-KR">
                <a:ea typeface="맑은 고딕"/>
              </a:rPr>
              <a:t> 지역에 재정착합니다. 이전에는 </a:t>
            </a:r>
            <a:r>
              <a:rPr lang="ko-KR" err="1">
                <a:ea typeface="맑은 고딕"/>
              </a:rPr>
              <a:t>코파르니혼으로</a:t>
            </a:r>
            <a:r>
              <a:rPr lang="ko-KR">
                <a:ea typeface="맑은 고딕"/>
              </a:rPr>
              <a:t> 알려졌던 </a:t>
            </a:r>
            <a:r>
              <a:rPr lang="ko-KR" err="1">
                <a:ea typeface="맑은 고딕"/>
              </a:rPr>
              <a:t>와다트는</a:t>
            </a:r>
            <a:r>
              <a:rPr lang="ko-KR">
                <a:ea typeface="맑은 고딕"/>
              </a:rPr>
              <a:t> 타지키스탄에서 인구 밀도가 가장 높은 지역 중 하나이며, 난민 공동체의 중심지가 되었습니다. 수도와 인접해 있음에도 불구하고, </a:t>
            </a:r>
            <a:r>
              <a:rPr lang="ko-KR" err="1">
                <a:ea typeface="맑은 고딕"/>
              </a:rPr>
              <a:t>와다트는</a:t>
            </a:r>
            <a:r>
              <a:rPr lang="ko-KR">
                <a:ea typeface="맑은 고딕"/>
              </a:rPr>
              <a:t> 대규모 인구를 지원할 기반 시설과 자원이 부족하여 갑작스러운 강제 추방은 실향민 가족과 그들을 받아들인 공동체에 더욱 큰 피해를 주고 있습니다.</a:t>
            </a:r>
          </a:p>
          <a:p>
            <a:r>
              <a:rPr lang="ko-KR">
                <a:ea typeface="맑은 고딕"/>
              </a:rPr>
              <a:t>강제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추방의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진짜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동기는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아직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불분명하며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타지키스탄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정부가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공식적으로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밝히지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않았지만</a:t>
            </a:r>
            <a:r>
              <a:rPr lang="en-US" altLang="ko-KR">
                <a:ea typeface="맑은 고딕"/>
              </a:rPr>
              <a:t>, </a:t>
            </a:r>
            <a:r>
              <a:rPr lang="ko-KR">
                <a:ea typeface="맑은 고딕"/>
              </a:rPr>
              <a:t>많은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전문가들은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최근의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지정학적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상황과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관련이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보고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있습니다</a:t>
            </a:r>
            <a:r>
              <a:rPr lang="en-US" altLang="ko-KR">
                <a:ea typeface="맑은 고딕"/>
              </a:rPr>
              <a:t>. </a:t>
            </a:r>
            <a:r>
              <a:rPr lang="ko-KR">
                <a:ea typeface="맑은 고딕"/>
              </a:rPr>
              <a:t>특히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러시아가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아프가니스탄의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탈레반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정권을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공식적으로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인정한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지역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전역의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정책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변화에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영향을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미친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보입니다</a:t>
            </a:r>
            <a:r>
              <a:rPr lang="en-US" altLang="ko-KR">
                <a:ea typeface="맑은 고딕"/>
              </a:rPr>
              <a:t>. </a:t>
            </a:r>
            <a:r>
              <a:rPr lang="ko-KR">
                <a:ea typeface="맑은 고딕"/>
              </a:rPr>
              <a:t>오랫동안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아프가니스탄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야당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인사들과</a:t>
            </a:r>
            <a:r>
              <a:rPr lang="en-US" altLang="ko-KR">
                <a:ea typeface="맑은 고딕"/>
              </a:rPr>
              <a:t> </a:t>
            </a:r>
            <a:r>
              <a:rPr lang="ko-KR" err="1">
                <a:ea typeface="맑은 고딕"/>
              </a:rPr>
              <a:t>반탈레반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정서를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숨겨온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알려진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타지키스탄은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이제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러시아의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입장에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더욱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가까워지고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있는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보입니다</a:t>
            </a:r>
            <a:r>
              <a:rPr lang="en-US" altLang="ko-KR">
                <a:ea typeface="맑은 고딕"/>
              </a:rPr>
              <a:t>. </a:t>
            </a:r>
            <a:endParaRPr 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2025-08-19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vesofhealing.org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8월 5일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>
                <a:ea typeface="맑은 고딕"/>
              </a:rPr>
              <a:t>찬양 </a:t>
            </a:r>
            <a:r>
              <a:rPr lang="en-US" altLang="ko-KR" sz="1600">
                <a:ea typeface="맑은 고딕"/>
              </a:rPr>
              <a:t>5’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 </a:t>
            </a:r>
            <a:endParaRPr lang="en-US" altLang="ko-KR" sz="160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오늘의 말씀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전세계 박해 받는 교회를 </a:t>
            </a:r>
            <a:r>
              <a:rPr lang="ko-KR" altLang="ko-KR" sz="1600">
                <a:ea typeface="맑은 고딕"/>
              </a:rPr>
              <a:t>위한 기도</a:t>
            </a:r>
            <a:r>
              <a:rPr lang="en-US" altLang="ko-KR" sz="1600">
                <a:ea typeface="맑은 고딕"/>
              </a:rPr>
              <a:t>(30’)</a:t>
            </a:r>
            <a:endParaRPr lang="ko-KR" altLang="en-US" sz="160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신 31:8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8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너를 떠나지 아니하시며 버리지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아니하시리니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너는 두려워하지 말라 놀라지 말라.  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dirty="0">
                <a:ea typeface="맑은 고딕"/>
              </a:rPr>
              <a:t>8 He will never leave you nor forsake you. Do not be afraid; do not be discouraged.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B00D6-B0E7-98AB-3F72-49D36030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6F7F6B-614B-2720-D5D6-4EF7AA980F9F}"/>
              </a:ext>
            </a:extLst>
          </p:cNvPr>
          <p:cNvSpPr/>
          <p:nvPr/>
        </p:nvSpPr>
        <p:spPr>
          <a:xfrm>
            <a:off x="-16767" y="4745066"/>
            <a:ext cx="12192000" cy="2112934"/>
          </a:xfrm>
          <a:prstGeom prst="rect">
            <a:avLst/>
          </a:prstGeom>
          <a:solidFill>
            <a:srgbClr val="87BCD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DB3CE-21A7-6655-3FC1-4DB0F40B162F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FFB4EF-BA02-D673-E0EB-41640DD8EAAA}"/>
              </a:ext>
            </a:extLst>
          </p:cNvPr>
          <p:cNvSpPr txBox="1"/>
          <p:nvPr/>
        </p:nvSpPr>
        <p:spPr>
          <a:xfrm>
            <a:off x="2380228" y="513161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PRIORITIES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1631E8-A9CD-83E8-F5C0-61CE147007DE}"/>
              </a:ext>
            </a:extLst>
          </p:cNvPr>
          <p:cNvSpPr/>
          <p:nvPr/>
        </p:nvSpPr>
        <p:spPr>
          <a:xfrm>
            <a:off x="1812195" y="4948376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A4B1DB4-9749-767E-B8B2-48DEBE194F6B}"/>
              </a:ext>
            </a:extLst>
          </p:cNvPr>
          <p:cNvSpPr txBox="1"/>
          <p:nvPr/>
        </p:nvSpPr>
        <p:spPr>
          <a:xfrm>
            <a:off x="227369" y="5507944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WHAT WE MUST DO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246165-8698-8BBF-1AEC-505CF7963F56}"/>
              </a:ext>
            </a:extLst>
          </p:cNvPr>
          <p:cNvSpPr txBox="1"/>
          <p:nvPr/>
        </p:nvSpPr>
        <p:spPr>
          <a:xfrm>
            <a:off x="1087107" y="137504"/>
            <a:ext cx="1612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OVERVIEW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A3645A2-47B9-8BBD-EE0E-823B650F08A8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DF2EA-E989-6041-BD88-420EE6EC0FAB}"/>
              </a:ext>
            </a:extLst>
          </p:cNvPr>
          <p:cNvSpPr txBox="1"/>
          <p:nvPr/>
        </p:nvSpPr>
        <p:spPr>
          <a:xfrm>
            <a:off x="4914695" y="5058635"/>
            <a:ext cx="1956461" cy="463410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1: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Focus on the most persecuted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F9B7F-741B-5E46-E1A1-48847E07267A}"/>
              </a:ext>
            </a:extLst>
          </p:cNvPr>
          <p:cNvSpPr txBox="1"/>
          <p:nvPr/>
        </p:nvSpPr>
        <p:spPr>
          <a:xfrm>
            <a:off x="7146145" y="5058470"/>
            <a:ext cx="2316678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2: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 and deepen connection with the global church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8F763C-A3CC-42E7-2498-34C16E440C9C}"/>
              </a:ext>
            </a:extLst>
          </p:cNvPr>
          <p:cNvSpPr txBox="1"/>
          <p:nvPr/>
        </p:nvSpPr>
        <p:spPr>
          <a:xfrm>
            <a:off x="9657731" y="5058471"/>
            <a:ext cx="2152800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3: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unified end-to-end ministry.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27" name="Picture 26" descr="A flag on top of a mountain&#10;&#10;Description automatically generated">
            <a:extLst>
              <a:ext uri="{FF2B5EF4-FFF2-40B4-BE49-F238E27FC236}">
                <a16:creationId xmlns:a16="http://schemas.microsoft.com/office/drawing/2014/main" id="{6DF632B6-1524-9B46-8EEA-7E4FFE5A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63" y="4829845"/>
            <a:ext cx="967168" cy="903178"/>
          </a:xfrm>
          <a:prstGeom prst="rect">
            <a:avLst/>
          </a:prstGeom>
        </p:spPr>
      </p:pic>
      <p:sp>
        <p:nvSpPr>
          <p:cNvPr id="44" name="object 2">
            <a:extLst>
              <a:ext uri="{FF2B5EF4-FFF2-40B4-BE49-F238E27FC236}">
                <a16:creationId xmlns:a16="http://schemas.microsoft.com/office/drawing/2014/main" id="{00E31E27-BF06-30F7-8A76-FAF95A4AB4CC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57D570-5996-70B6-2A60-F8C71C84854A}"/>
              </a:ext>
            </a:extLst>
          </p:cNvPr>
          <p:cNvSpPr/>
          <p:nvPr/>
        </p:nvSpPr>
        <p:spPr>
          <a:xfrm>
            <a:off x="-5114" y="3094774"/>
            <a:ext cx="12192000" cy="1655762"/>
          </a:xfrm>
          <a:prstGeom prst="rect">
            <a:avLst/>
          </a:prstGeom>
          <a:solidFill>
            <a:srgbClr val="87BCD2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65EF11-987B-F8CD-D28B-7F0CE8DD0215}"/>
              </a:ext>
            </a:extLst>
          </p:cNvPr>
          <p:cNvSpPr/>
          <p:nvPr/>
        </p:nvSpPr>
        <p:spPr>
          <a:xfrm>
            <a:off x="0" y="1325213"/>
            <a:ext cx="12192000" cy="177693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B8768-CE26-9EEE-26D0-F0486E624852}"/>
              </a:ext>
            </a:extLst>
          </p:cNvPr>
          <p:cNvSpPr txBox="1"/>
          <p:nvPr/>
        </p:nvSpPr>
        <p:spPr>
          <a:xfrm>
            <a:off x="2380228" y="4244833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CAPABILITIES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221F37-D7B2-8E06-5E65-D5E4C9A20FA6}"/>
              </a:ext>
            </a:extLst>
          </p:cNvPr>
          <p:cNvSpPr txBox="1"/>
          <p:nvPr/>
        </p:nvSpPr>
        <p:spPr>
          <a:xfrm>
            <a:off x="2359554" y="172135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VISION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3A6D4E-ED03-93C3-9D39-AFD8A684E8F6}"/>
              </a:ext>
            </a:extLst>
          </p:cNvPr>
          <p:cNvSpPr/>
          <p:nvPr/>
        </p:nvSpPr>
        <p:spPr>
          <a:xfrm>
            <a:off x="1812195" y="4062288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35" descr="A black and white barbell&#10;&#10;Description automatically generated">
            <a:extLst>
              <a:ext uri="{FF2B5EF4-FFF2-40B4-BE49-F238E27FC236}">
                <a16:creationId xmlns:a16="http://schemas.microsoft.com/office/drawing/2014/main" id="{DCC85D45-5D51-FAA6-D55A-E746A30851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62" y="4137924"/>
            <a:ext cx="491639" cy="49163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C094D44-47A9-D4F2-26B2-4C1623847802}"/>
              </a:ext>
            </a:extLst>
          </p:cNvPr>
          <p:cNvSpPr txBox="1"/>
          <p:nvPr/>
        </p:nvSpPr>
        <p:spPr>
          <a:xfrm>
            <a:off x="2368783" y="250856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OUTCOMES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B75134-69E4-690A-991B-8D25B68BEEE2}"/>
              </a:ext>
            </a:extLst>
          </p:cNvPr>
          <p:cNvSpPr/>
          <p:nvPr/>
        </p:nvSpPr>
        <p:spPr>
          <a:xfrm>
            <a:off x="1800750" y="2328574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CB6FEC8-764D-6D55-E17F-677F017B9E48}"/>
              </a:ext>
            </a:extLst>
          </p:cNvPr>
          <p:cNvSpPr/>
          <p:nvPr/>
        </p:nvSpPr>
        <p:spPr>
          <a:xfrm>
            <a:off x="1788782" y="151663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7F0DA686-2710-C2FC-5910-56C8C779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17" y="2421932"/>
            <a:ext cx="478837" cy="478837"/>
          </a:xfrm>
          <a:prstGeom prst="rect">
            <a:avLst/>
          </a:prstGeom>
        </p:spPr>
      </p:pic>
      <p:pic>
        <p:nvPicPr>
          <p:cNvPr id="45" name="Picture 44" descr="A black and white logo&#10;&#10;Description automatically generated">
            <a:extLst>
              <a:ext uri="{FF2B5EF4-FFF2-40B4-BE49-F238E27FC236}">
                <a16:creationId xmlns:a16="http://schemas.microsoft.com/office/drawing/2014/main" id="{EFB01B9E-B455-7C5F-CB55-A011DAA832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49" y="1603701"/>
            <a:ext cx="488066" cy="4880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695C2C8-0B1D-889E-BE71-6B9A3887D833}"/>
              </a:ext>
            </a:extLst>
          </p:cNvPr>
          <p:cNvSpPr txBox="1"/>
          <p:nvPr/>
        </p:nvSpPr>
        <p:spPr>
          <a:xfrm>
            <a:off x="4932537" y="1634306"/>
            <a:ext cx="6900073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Christians engaged everywhere, strengthening the most persecuted so the global Church remains God’s faithful witness to the world.</a:t>
            </a:r>
            <a:endParaRPr lang="en-GB" sz="1200">
              <a:latin typeface="Gill Sans MT" panose="020B0502020104020203" pitchFamily="34" charset="0"/>
            </a:endParaRPr>
          </a:p>
        </p:txBody>
      </p:sp>
      <p:pic>
        <p:nvPicPr>
          <p:cNvPr id="47" name="Picture 46" descr="A black and white logo&#10;&#10;Description automatically generated">
            <a:extLst>
              <a:ext uri="{FF2B5EF4-FFF2-40B4-BE49-F238E27FC236}">
                <a16:creationId xmlns:a16="http://schemas.microsoft.com/office/drawing/2014/main" id="{B6577A01-36B6-F638-0533-478C9F03293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659" y="2473307"/>
            <a:ext cx="359908" cy="360000"/>
          </a:xfrm>
          <a:prstGeom prst="rect">
            <a:avLst/>
          </a:prstGeom>
        </p:spPr>
      </p:pic>
      <p:pic>
        <p:nvPicPr>
          <p:cNvPr id="48" name="Picture 47" descr="A salt and pepper shaker and a light bulb&#10;&#10;Description automatically generated">
            <a:extLst>
              <a:ext uri="{FF2B5EF4-FFF2-40B4-BE49-F238E27FC236}">
                <a16:creationId xmlns:a16="http://schemas.microsoft.com/office/drawing/2014/main" id="{D62DB2D3-A830-7BFF-8F1D-728D1417515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07" y="2466986"/>
            <a:ext cx="360000" cy="360000"/>
          </a:xfrm>
          <a:prstGeom prst="rect">
            <a:avLst/>
          </a:prstGeom>
        </p:spPr>
      </p:pic>
      <p:pic>
        <p:nvPicPr>
          <p:cNvPr id="50" name="Picture 49" descr="A black and white image of people with arrows&#10;&#10;Description automatically generated">
            <a:extLst>
              <a:ext uri="{FF2B5EF4-FFF2-40B4-BE49-F238E27FC236}">
                <a16:creationId xmlns:a16="http://schemas.microsoft.com/office/drawing/2014/main" id="{1A06AEAD-1B5E-B1D4-2765-CE013111A7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02" y="2466832"/>
            <a:ext cx="396795" cy="360000"/>
          </a:xfrm>
          <a:prstGeom prst="rect">
            <a:avLst/>
          </a:prstGeom>
        </p:spPr>
      </p:pic>
      <p:pic>
        <p:nvPicPr>
          <p:cNvPr id="52" name="Picture 51" descr="A group of people talking to each other&#10;&#10;Description automatically generated">
            <a:extLst>
              <a:ext uri="{FF2B5EF4-FFF2-40B4-BE49-F238E27FC236}">
                <a16:creationId xmlns:a16="http://schemas.microsoft.com/office/drawing/2014/main" id="{ABF1053E-0A42-49AE-0303-9CCBCB23F12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37" y="2466986"/>
            <a:ext cx="518134" cy="360000"/>
          </a:xfrm>
          <a:prstGeom prst="rect">
            <a:avLst/>
          </a:prstGeom>
        </p:spPr>
      </p:pic>
      <p:pic>
        <p:nvPicPr>
          <p:cNvPr id="54" name="Picture 53" descr="A black and white line drawing of a person with a check mark in a speech bubble&#10;&#10;Description automatically generated">
            <a:extLst>
              <a:ext uri="{FF2B5EF4-FFF2-40B4-BE49-F238E27FC236}">
                <a16:creationId xmlns:a16="http://schemas.microsoft.com/office/drawing/2014/main" id="{CB7D4F72-77AA-04E7-A69D-B1091D00C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4206533"/>
            <a:ext cx="360000" cy="360000"/>
          </a:xfrm>
          <a:prstGeom prst="rect">
            <a:avLst/>
          </a:prstGeom>
        </p:spPr>
      </p:pic>
      <p:pic>
        <p:nvPicPr>
          <p:cNvPr id="56" name="Picture 55" descr="A black and white logo&#10;&#10;Description automatically generated">
            <a:extLst>
              <a:ext uri="{FF2B5EF4-FFF2-40B4-BE49-F238E27FC236}">
                <a16:creationId xmlns:a16="http://schemas.microsoft.com/office/drawing/2014/main" id="{01445BE1-4031-7B82-8A5C-1464BC3AC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83" y="4201613"/>
            <a:ext cx="359908" cy="360000"/>
          </a:xfrm>
          <a:prstGeom prst="rect">
            <a:avLst/>
          </a:prstGeom>
        </p:spPr>
      </p:pic>
      <p:pic>
        <p:nvPicPr>
          <p:cNvPr id="57" name="Picture 56" descr="A black and white car&#10;&#10;Description automatically generated">
            <a:extLst>
              <a:ext uri="{FF2B5EF4-FFF2-40B4-BE49-F238E27FC236}">
                <a16:creationId xmlns:a16="http://schemas.microsoft.com/office/drawing/2014/main" id="{CCD91340-1DD3-A746-3056-F59B299452F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54" y="4203370"/>
            <a:ext cx="581315" cy="360000"/>
          </a:xfrm>
          <a:prstGeom prst="rect">
            <a:avLst/>
          </a:prstGeom>
        </p:spPr>
      </p:pic>
      <p:pic>
        <p:nvPicPr>
          <p:cNvPr id="58" name="Picture 57" descr="A black and white symbol&#10;&#10;Description automatically generated">
            <a:extLst>
              <a:ext uri="{FF2B5EF4-FFF2-40B4-BE49-F238E27FC236}">
                <a16:creationId xmlns:a16="http://schemas.microsoft.com/office/drawing/2014/main" id="{D1DBF897-4A72-34BD-DC32-58B7F71465B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04" y="4202058"/>
            <a:ext cx="359908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BB433A8-B895-3CF9-2A16-C007D1A35A1A}"/>
              </a:ext>
            </a:extLst>
          </p:cNvPr>
          <p:cNvSpPr txBox="1"/>
          <p:nvPr/>
        </p:nvSpPr>
        <p:spPr>
          <a:xfrm>
            <a:off x="5448280" y="2414063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Salt &amp;</a:t>
            </a:r>
          </a:p>
          <a:p>
            <a:r>
              <a:rPr lang="en-US" sz="1200">
                <a:latin typeface="Gill Sans MT" panose="020B0502020104020203" pitchFamily="34" charset="0"/>
              </a:rPr>
              <a:t>Light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B3C079-10A7-FCDA-DA0D-AC645258AA63}"/>
              </a:ext>
            </a:extLst>
          </p:cNvPr>
          <p:cNvSpPr txBox="1"/>
          <p:nvPr/>
        </p:nvSpPr>
        <p:spPr>
          <a:xfrm>
            <a:off x="8937257" y="2405007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>
                <a:latin typeface="Gill Sans MT"/>
              </a:rPr>
              <a:t>Greater engagement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96EC8B-E861-2948-A31A-39D1802097A2}"/>
              </a:ext>
            </a:extLst>
          </p:cNvPr>
          <p:cNvSpPr txBox="1"/>
          <p:nvPr/>
        </p:nvSpPr>
        <p:spPr>
          <a:xfrm>
            <a:off x="10774586" y="2405007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Speaking </a:t>
            </a:r>
          </a:p>
          <a:p>
            <a:r>
              <a:rPr lang="en-US" sz="1200">
                <a:latin typeface="Gill Sans MT" panose="020B0502020104020203" pitchFamily="34" charset="0"/>
              </a:rPr>
              <a:t>out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01E6F1-6256-9A50-A735-8A8FA151B1D5}"/>
              </a:ext>
            </a:extLst>
          </p:cNvPr>
          <p:cNvSpPr txBox="1"/>
          <p:nvPr/>
        </p:nvSpPr>
        <p:spPr>
          <a:xfrm>
            <a:off x="7068627" y="2409027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Never</a:t>
            </a:r>
          </a:p>
          <a:p>
            <a:r>
              <a:rPr lang="en-US" sz="1200">
                <a:latin typeface="Gill Sans MT" panose="020B0502020104020203" pitchFamily="34" charset="0"/>
              </a:rPr>
              <a:t>alone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D9BDE-0310-51C8-EF07-FDD397C833F0}"/>
              </a:ext>
            </a:extLst>
          </p:cNvPr>
          <p:cNvSpPr txBox="1"/>
          <p:nvPr/>
        </p:nvSpPr>
        <p:spPr>
          <a:xfrm>
            <a:off x="5465755" y="4137576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Covert presence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C0133D-5E78-AB11-8CF6-5A757E0A217C}"/>
              </a:ext>
            </a:extLst>
          </p:cNvPr>
          <p:cNvSpPr txBox="1"/>
          <p:nvPr/>
        </p:nvSpPr>
        <p:spPr>
          <a:xfrm>
            <a:off x="7083964" y="4137575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Custom agility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C680C8-10EA-0179-7B71-898BFDEAE005}"/>
              </a:ext>
            </a:extLst>
          </p:cNvPr>
          <p:cNvSpPr txBox="1"/>
          <p:nvPr/>
        </p:nvSpPr>
        <p:spPr>
          <a:xfrm>
            <a:off x="8933724" y="4137375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Connection building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6591D6-F5FA-2962-60F5-325A9BA944B3}"/>
              </a:ext>
            </a:extLst>
          </p:cNvPr>
          <p:cNvSpPr txBox="1"/>
          <p:nvPr/>
        </p:nvSpPr>
        <p:spPr>
          <a:xfrm>
            <a:off x="10786031" y="4133153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Authoritative voice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04FA89-A5A5-4E56-ADDB-3FE09CAF650B}"/>
              </a:ext>
            </a:extLst>
          </p:cNvPr>
          <p:cNvSpPr txBox="1"/>
          <p:nvPr/>
        </p:nvSpPr>
        <p:spPr>
          <a:xfrm>
            <a:off x="189524" y="1935610"/>
            <a:ext cx="1436205" cy="7375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CHANGE WE WANT TO SEE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6E6C16-977B-7C5A-D036-6CF9F8F3525D}"/>
              </a:ext>
            </a:extLst>
          </p:cNvPr>
          <p:cNvSpPr txBox="1"/>
          <p:nvPr/>
        </p:nvSpPr>
        <p:spPr>
          <a:xfrm>
            <a:off x="186623" y="3660082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600" spc="300">
                <a:solidFill>
                  <a:srgbClr val="6B3267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HOW WE EXCEL</a:t>
            </a:r>
            <a:endParaRPr kumimoji="0" lang="en-US" sz="1600" i="0" u="none" strike="noStrike" kern="1200" cap="none" spc="300" normalizeH="0" baseline="0" noProof="0">
              <a:ln>
                <a:noFill/>
              </a:ln>
              <a:solidFill>
                <a:srgbClr val="6B3267"/>
              </a:solidFill>
              <a:effectLst/>
              <a:uLnTx/>
              <a:uFillTx/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7F9B9E-1DBD-F4B7-90BA-0EAB3C803EE3}"/>
              </a:ext>
            </a:extLst>
          </p:cNvPr>
          <p:cNvSpPr txBox="1"/>
          <p:nvPr/>
        </p:nvSpPr>
        <p:spPr>
          <a:xfrm>
            <a:off x="2380228" y="3407869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CULTURE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FC7ED2F-9801-F307-44FF-7A627B21997F}"/>
              </a:ext>
            </a:extLst>
          </p:cNvPr>
          <p:cNvSpPr/>
          <p:nvPr/>
        </p:nvSpPr>
        <p:spPr>
          <a:xfrm>
            <a:off x="1812195" y="3224630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AF6141F8-7AD5-7009-2773-C64CFC2A7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3" y="3354258"/>
            <a:ext cx="727593" cy="388744"/>
          </a:xfrm>
          <a:prstGeom prst="rect">
            <a:avLst/>
          </a:prstGeom>
        </p:spPr>
      </p:pic>
      <p:pic>
        <p:nvPicPr>
          <p:cNvPr id="73" name="Picture 72" descr="A black and white icon of two people with a trophy&#10;&#10;Description automatically generated">
            <a:extLst>
              <a:ext uri="{FF2B5EF4-FFF2-40B4-BE49-F238E27FC236}">
                <a16:creationId xmlns:a16="http://schemas.microsoft.com/office/drawing/2014/main" id="{BC4FDCB2-A9A2-6740-661C-1701CF9A3ED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68" y="3361906"/>
            <a:ext cx="360092" cy="360000"/>
          </a:xfrm>
          <a:prstGeom prst="rect">
            <a:avLst/>
          </a:prstGeom>
        </p:spPr>
      </p:pic>
      <p:pic>
        <p:nvPicPr>
          <p:cNvPr id="74" name="Picture 73" descr="A black circle with a arrow&#10;&#10;Description automatically generated">
            <a:extLst>
              <a:ext uri="{FF2B5EF4-FFF2-40B4-BE49-F238E27FC236}">
                <a16:creationId xmlns:a16="http://schemas.microsoft.com/office/drawing/2014/main" id="{1BE7B1DB-1BF9-6F4A-6D02-AA14A858E4F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3369707"/>
            <a:ext cx="360000" cy="360000"/>
          </a:xfrm>
          <a:prstGeom prst="rect">
            <a:avLst/>
          </a:prstGeom>
        </p:spPr>
      </p:pic>
      <p:pic>
        <p:nvPicPr>
          <p:cNvPr id="75" name="Picture 74" descr="A black and white icon of two people&#10;&#10;Description automatically generated">
            <a:extLst>
              <a:ext uri="{FF2B5EF4-FFF2-40B4-BE49-F238E27FC236}">
                <a16:creationId xmlns:a16="http://schemas.microsoft.com/office/drawing/2014/main" id="{81C07801-B0DB-AFE6-B910-2EFFC8546DE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99" y="3360897"/>
            <a:ext cx="360092" cy="360000"/>
          </a:xfrm>
          <a:prstGeom prst="rect">
            <a:avLst/>
          </a:prstGeom>
        </p:spPr>
      </p:pic>
      <p:pic>
        <p:nvPicPr>
          <p:cNvPr id="79" name="Picture 78" descr="A black and white cross in a circle&#10;&#10;Description automatically generated">
            <a:extLst>
              <a:ext uri="{FF2B5EF4-FFF2-40B4-BE49-F238E27FC236}">
                <a16:creationId xmlns:a16="http://schemas.microsoft.com/office/drawing/2014/main" id="{6D512595-6407-2C61-B7C1-1613572A940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11" y="3361906"/>
            <a:ext cx="360000" cy="3600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0B4E562-564D-0332-CD4F-09D5A374E5DA}"/>
              </a:ext>
            </a:extLst>
          </p:cNvPr>
          <p:cNvSpPr txBox="1"/>
          <p:nvPr/>
        </p:nvSpPr>
        <p:spPr>
          <a:xfrm>
            <a:off x="5459241" y="3302003"/>
            <a:ext cx="12632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live our Core Values daily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FF2384-9F34-6AFE-E535-C346B53F7558}"/>
              </a:ext>
            </a:extLst>
          </p:cNvPr>
          <p:cNvSpPr txBox="1"/>
          <p:nvPr/>
        </p:nvSpPr>
        <p:spPr>
          <a:xfrm>
            <a:off x="7081528" y="3214189"/>
            <a:ext cx="12707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seek the success of others and work in unity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2AC5A6-4E36-0A77-3744-EEA8E7E42026}"/>
              </a:ext>
            </a:extLst>
          </p:cNvPr>
          <p:cNvSpPr txBox="1"/>
          <p:nvPr/>
        </p:nvSpPr>
        <p:spPr>
          <a:xfrm>
            <a:off x="8948702" y="3214188"/>
            <a:ext cx="11304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speak the truth in love in every situation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148F16-B2D2-4086-92A4-A574EE49AEE8}"/>
              </a:ext>
            </a:extLst>
          </p:cNvPr>
          <p:cNvSpPr txBox="1"/>
          <p:nvPr/>
        </p:nvSpPr>
        <p:spPr>
          <a:xfrm>
            <a:off x="10786031" y="3207379"/>
            <a:ext cx="10410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simplify complexity in our work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B29238-A440-5D80-7B7B-B72C3A211ECF}"/>
              </a:ext>
            </a:extLst>
          </p:cNvPr>
          <p:cNvSpPr txBox="1"/>
          <p:nvPr/>
        </p:nvSpPr>
        <p:spPr>
          <a:xfrm>
            <a:off x="2380228" y="601042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CONTRIBUTION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F6BA789-8A0D-CED6-014B-9656275C5DBA}"/>
              </a:ext>
            </a:extLst>
          </p:cNvPr>
          <p:cNvSpPr/>
          <p:nvPr/>
        </p:nvSpPr>
        <p:spPr>
          <a:xfrm>
            <a:off x="1800750" y="5810007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0" name="Graphic 89" descr="Puzzle outline">
            <a:extLst>
              <a:ext uri="{FF2B5EF4-FFF2-40B4-BE49-F238E27FC236}">
                <a16:creationId xmlns:a16="http://schemas.microsoft.com/office/drawing/2014/main" id="{3DDBA8FA-F5E4-8463-B698-C2F18C9877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74152" y="5910748"/>
            <a:ext cx="508009" cy="508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898C9-49FE-030F-2838-1579182740CC}"/>
              </a:ext>
            </a:extLst>
          </p:cNvPr>
          <p:cNvSpPr txBox="1"/>
          <p:nvPr/>
        </p:nvSpPr>
        <p:spPr>
          <a:xfrm>
            <a:off x="4566798" y="5727571"/>
            <a:ext cx="255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Creates missional focus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29911-875A-C890-1F5F-3AE093C33B28}"/>
              </a:ext>
            </a:extLst>
          </p:cNvPr>
          <p:cNvSpPr txBox="1"/>
          <p:nvPr/>
        </p:nvSpPr>
        <p:spPr>
          <a:xfrm>
            <a:off x="6903007" y="5727571"/>
            <a:ext cx="2553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Picks up “while preparing all” and is more about what we do vs an outcome of engagement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CC6CF-5264-9D9C-6EA6-3A0AACF63D1D}"/>
              </a:ext>
            </a:extLst>
          </p:cNvPr>
          <p:cNvSpPr txBox="1"/>
          <p:nvPr/>
        </p:nvSpPr>
        <p:spPr>
          <a:xfrm>
            <a:off x="9390257" y="5727571"/>
            <a:ext cx="25538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Carries Horizon 1 into Horizon 2 – this is where we continue work on Role Clarity, planning and Overt/Covert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B7954-9F1C-5B77-1347-6BECA9A6E1AE}"/>
              </a:ext>
            </a:extLst>
          </p:cNvPr>
          <p:cNvSpPr txBox="1"/>
          <p:nvPr/>
        </p:nvSpPr>
        <p:spPr>
          <a:xfrm>
            <a:off x="4188850" y="6109422"/>
            <a:ext cx="2553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693269"/>
                </a:solidFill>
                <a:latin typeface="Century Gothic" panose="020B0502020202020204" pitchFamily="34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38008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5486-8240-FAD1-C00F-C26B5014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9905D5-A106-3D0E-E51A-370C73749106}"/>
              </a:ext>
            </a:extLst>
          </p:cNvPr>
          <p:cNvSpPr/>
          <p:nvPr/>
        </p:nvSpPr>
        <p:spPr>
          <a:xfrm>
            <a:off x="0" y="1353048"/>
            <a:ext cx="12192000" cy="550495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CA75EA-B7FD-6348-7499-B5C501C960EB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2D0F85-4623-037E-A0FD-1C9A30D5F9BA}"/>
              </a:ext>
            </a:extLst>
          </p:cNvPr>
          <p:cNvSpPr txBox="1"/>
          <p:nvPr/>
        </p:nvSpPr>
        <p:spPr>
          <a:xfrm>
            <a:off x="3398874" y="1650120"/>
            <a:ext cx="7299686" cy="707886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Christians engaged everywhere, strengthening the most persecuted so the global Church remains God’s faithful witness to the world.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57E587-7AF9-A7A5-609A-93EB84D920FF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F25612BE-9062-4813-3B9F-C3B82339234A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0C2E7A-725C-B80B-7BE9-861783AB7600}"/>
              </a:ext>
            </a:extLst>
          </p:cNvPr>
          <p:cNvSpPr txBox="1"/>
          <p:nvPr/>
        </p:nvSpPr>
        <p:spPr>
          <a:xfrm>
            <a:off x="670560" y="189078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VISION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2F759-F2AF-820A-FA29-83E38D7524E1}"/>
              </a:ext>
            </a:extLst>
          </p:cNvPr>
          <p:cNvSpPr txBox="1"/>
          <p:nvPr/>
        </p:nvSpPr>
        <p:spPr>
          <a:xfrm>
            <a:off x="624498" y="437325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OUTCOMES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69ACA-C05E-79D7-8B86-C251FD17A8B4}"/>
              </a:ext>
            </a:extLst>
          </p:cNvPr>
          <p:cNvSpPr/>
          <p:nvPr/>
        </p:nvSpPr>
        <p:spPr>
          <a:xfrm>
            <a:off x="56465" y="419326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6B559E-3D3B-6E0D-6FFF-F1396E0DB65C}"/>
              </a:ext>
            </a:extLst>
          </p:cNvPr>
          <p:cNvSpPr/>
          <p:nvPr/>
        </p:nvSpPr>
        <p:spPr>
          <a:xfrm>
            <a:off x="99788" y="1686061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C539B299-C1CB-AD11-224A-7C1B300301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" y="4286621"/>
            <a:ext cx="478837" cy="478837"/>
          </a:xfrm>
          <a:prstGeom prst="rect">
            <a:avLst/>
          </a:prstGeom>
        </p:spPr>
      </p:pic>
      <p:pic>
        <p:nvPicPr>
          <p:cNvPr id="36" name="Picture 35" descr="A black and white logo&#10;&#10;Description automatically generated">
            <a:extLst>
              <a:ext uri="{FF2B5EF4-FFF2-40B4-BE49-F238E27FC236}">
                <a16:creationId xmlns:a16="http://schemas.microsoft.com/office/drawing/2014/main" id="{622569CC-2590-B986-1B99-5548C863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5" y="1773129"/>
            <a:ext cx="488066" cy="4880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976BC5C-4C1C-3C16-4CC9-FE0148C7353F}"/>
              </a:ext>
            </a:extLst>
          </p:cNvPr>
          <p:cNvSpPr txBox="1"/>
          <p:nvPr/>
        </p:nvSpPr>
        <p:spPr>
          <a:xfrm>
            <a:off x="56465" y="169616"/>
            <a:ext cx="30981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HIGH LEVEL OVERVIEW OF THE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CHANGE WE WANT TO SEE</a:t>
            </a:r>
            <a:endParaRPr kumimoji="0" lang="en-US" sz="16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55F2A-0F25-E831-5FFC-5850D89C5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098" y="2411678"/>
            <a:ext cx="4925683" cy="44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7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조각상, 벽, 댄스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" b="1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교회를 위한 기도</a:t>
            </a:r>
            <a:endParaRPr lang="en-US" altLang="ko-KR" sz="3200">
              <a:solidFill>
                <a:schemeClr val="bg1"/>
              </a:solidFill>
              <a:ea typeface="맑은 고딕"/>
            </a:endParaRP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for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889EBEF-0376-AFC3-1744-31DBCD5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2D0FF98F-73B4-510A-3033-9570D700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3B850FF-6169-4056-8077-06FFA93A5366}" type="slidenum">
              <a:rPr lang="en-US" altLang="ko-KR" smtClean="0"/>
              <a:pPr>
                <a:spcAft>
                  <a:spcPts val="600"/>
                </a:spcAft>
              </a:pPr>
              <a:t>9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3826D-D2E0-0FE4-7194-039CEA01FC49}"/>
              </a:ext>
            </a:extLst>
          </p:cNvPr>
          <p:cNvSpPr txBox="1"/>
          <p:nvPr/>
        </p:nvSpPr>
        <p:spPr>
          <a:xfrm>
            <a:off x="936172" y="3608614"/>
            <a:ext cx="5162548" cy="461665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2400" b="1">
                <a:ea typeface="맑은 고딕"/>
                <a:hlinkClick r:id="rId3"/>
              </a:rPr>
              <a:t>2026년 9월까지 100만명 청원 서명</a:t>
            </a:r>
            <a:endParaRPr lang="ko-KR" altLang="en-US" sz="2400" b="1">
              <a:ea typeface="맑은 고딕"/>
            </a:endParaRPr>
          </a:p>
        </p:txBody>
      </p:sp>
      <p:pic>
        <p:nvPicPr>
          <p:cNvPr id="2" name="그림 1" descr="텍스트, 스크린샷, 그래픽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16E9231-DA3B-A1E6-B3C2-AE6564495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955" y="4394034"/>
            <a:ext cx="2270961" cy="22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4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C20D-EB22-1555-8D36-836850226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06865A-C56F-3FCA-E1F0-BAE25E38DC4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D926DC-6A38-90C6-0DE1-15087DC7861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BFAEC5D-D7F2-DE69-B7F6-75E79F52817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4BBBCCD-B581-F78C-565F-1CD460D0490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0B21F5B-D1C2-E64F-6951-59041AE73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99FC214-5CDA-A04C-93E0-B18DCECF9AF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1E784F8-2127-6552-3DE9-6216CB11B3E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89A828-0881-FA1A-E996-10C82EE059C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기독교인이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주류인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베누에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지역에서</a:t>
            </a:r>
            <a:r>
              <a:rPr lang="en-US" altLang="ko-KR">
                <a:ea typeface="+mn-lt"/>
                <a:cs typeface="+mn-lt"/>
              </a:rPr>
              <a:t> 200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이상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사망</a:t>
            </a:r>
            <a:r>
              <a:rPr lang="en-US" altLang="ko-KR">
                <a:ea typeface="+mn-lt"/>
                <a:cs typeface="+mn-lt"/>
              </a:rPr>
              <a:t>,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altLang="ko-KR">
                <a:ea typeface="+mn-lt"/>
                <a:cs typeface="+mn-lt"/>
              </a:rPr>
              <a:t>1000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난민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발생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7E3740-A1FE-C2DF-7B27-1E36A32EAD5E}"/>
              </a:ext>
            </a:extLst>
          </p:cNvPr>
          <p:cNvSpPr txBox="1"/>
          <p:nvPr/>
        </p:nvSpPr>
        <p:spPr>
          <a:xfrm>
            <a:off x="1213163" y="1625465"/>
            <a:ext cx="6837375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 err="1">
                <a:ea typeface="+mn-lt"/>
                <a:cs typeface="+mn-lt"/>
              </a:rPr>
              <a:t>나이지리아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북부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베누에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주에서</a:t>
            </a:r>
            <a:r>
              <a:rPr lang="en-US" altLang="ko-KR" sz="1100" kern="100">
                <a:ea typeface="+mn-lt"/>
                <a:cs typeface="+mn-lt"/>
              </a:rPr>
              <a:t> 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8</a:t>
            </a:r>
            <a:r>
              <a:rPr lang="ko-KR" altLang="en-US" sz="1100" kern="100">
                <a:ea typeface="+mn-lt"/>
                <a:cs typeface="+mn-lt"/>
              </a:rPr>
              <a:t>일부터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>
                <a:ea typeface="+mn-lt"/>
                <a:cs typeface="+mn-lt"/>
              </a:rPr>
              <a:t>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14</a:t>
            </a:r>
            <a:r>
              <a:rPr lang="ko-KR" altLang="en-US" sz="1100" kern="100">
                <a:ea typeface="+mn-lt"/>
                <a:cs typeface="+mn-lt"/>
              </a:rPr>
              <a:t>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사이에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구마(</a:t>
            </a:r>
            <a:r>
              <a:rPr lang="ko-KR" sz="1100" kern="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Guma</a:t>
            </a:r>
            <a:r>
              <a:rPr lang="ko-KR" altLang="en-US" sz="1100" kern="100">
                <a:ea typeface="+mn-lt"/>
                <a:cs typeface="+mn-lt"/>
              </a:rPr>
              <a:t>)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지방정부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지역</a:t>
            </a:r>
            <a:r>
              <a:rPr lang="en-US" altLang="ko-KR" sz="1100" kern="100">
                <a:ea typeface="+mn-lt"/>
                <a:cs typeface="+mn-lt"/>
              </a:rPr>
              <a:t>(</a:t>
            </a:r>
            <a:r>
              <a:rPr lang="en-US" sz="1100" kern="100">
                <a:ea typeface="+mn-lt"/>
                <a:cs typeface="+mn-lt"/>
              </a:rPr>
              <a:t>LGA</a:t>
            </a:r>
            <a:r>
              <a:rPr lang="en-US" altLang="ko-KR" sz="1100" kern="100">
                <a:ea typeface="+mn-lt"/>
                <a:cs typeface="+mn-lt"/>
              </a:rPr>
              <a:t>)</a:t>
            </a:r>
            <a:r>
              <a:rPr lang="en-US" altLang="ko-KR" sz="1100" kern="100" err="1">
                <a:ea typeface="+mn-lt"/>
                <a:cs typeface="+mn-lt"/>
              </a:rPr>
              <a:t>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최소</a:t>
            </a:r>
            <a:r>
              <a:rPr lang="en-US" altLang="ko-KR" sz="1100" kern="100">
                <a:ea typeface="+mn-lt"/>
                <a:cs typeface="+mn-lt"/>
              </a:rPr>
              <a:t> 6건의 </a:t>
            </a:r>
            <a:r>
              <a:rPr lang="en-US" altLang="ko-KR" sz="1100" kern="100" err="1">
                <a:ea typeface="+mn-lt"/>
                <a:cs typeface="+mn-lt"/>
              </a:rPr>
              <a:t>풀라니족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무장세력의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끔찍한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공격이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있었던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것으로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알려졌습니다</a:t>
            </a:r>
            <a:r>
              <a:rPr lang="en-US" altLang="ko-KR" sz="1100" kern="100">
                <a:ea typeface="+mn-lt"/>
                <a:cs typeface="+mn-lt"/>
              </a:rPr>
              <a:t>.  </a:t>
            </a:r>
            <a:r>
              <a:rPr lang="ko-KR" altLang="en-US" sz="1100" kern="100">
                <a:ea typeface="+mn-lt"/>
                <a:cs typeface="+mn-lt"/>
              </a:rPr>
              <a:t>대부분의 피해자는 기독교인이며, 여성과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어린이를 포함하여 </a:t>
            </a:r>
            <a:r>
              <a:rPr lang="en-US" altLang="ko-KR" sz="1100" kern="100">
                <a:ea typeface="+mn-lt"/>
                <a:cs typeface="+mn-lt"/>
              </a:rPr>
              <a:t>218</a:t>
            </a:r>
            <a:r>
              <a:rPr lang="ko-KR" altLang="en-US" sz="1100" kern="100">
                <a:ea typeface="+mn-lt"/>
                <a:cs typeface="+mn-lt"/>
              </a:rPr>
              <a:t>명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이상이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사망하고, 1,000여명이 집을 잃고, 실향민이 되었습니다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</p:txBody>
      </p:sp>
      <p:pic>
        <p:nvPicPr>
          <p:cNvPr id="16" name="그림 15" descr="텍스트, 야외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D465533-2E2F-9DE1-D54A-A862A7997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689" y="1620829"/>
            <a:ext cx="3247757" cy="15992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32F4D9-33D6-6E1E-5652-A4EA9C67C81F}"/>
              </a:ext>
            </a:extLst>
          </p:cNvPr>
          <p:cNvSpPr txBox="1"/>
          <p:nvPr/>
        </p:nvSpPr>
        <p:spPr>
          <a:xfrm>
            <a:off x="8219045" y="3225910"/>
            <a:ext cx="3250416" cy="313932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,Sans-Serif"/>
              <a:buChar char="•"/>
            </a:pP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베누에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주의 성도들에게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하나님의 위로가 임하기를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슬픔에 잠긴 사람들에게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주님의 평화와 사랑으로 찾아갈 수 있도록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계속되는 폭력적인 박해 속에서 희망을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잃지 않게 하시고, 주께서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날마다강하게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예수님께서 이미 세상을 이기셨다는 진리를 굳게 붙잡을 수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있도록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기도합니다. </a:t>
            </a:r>
          </a:p>
          <a:p>
            <a:pPr marL="228600" indent="-228600" algn="just">
              <a:buFont typeface="Arial"/>
              <a:buChar char="•"/>
            </a:pP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나이지리아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중앙정부와 지방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정부를 위해 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지도자들에게 냉철한 이성과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따뜻한 가슴과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지혜를 주셔서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이 어려움을 슬기롭게 해결하기를 기도합니다.</a:t>
            </a:r>
            <a:endParaRPr lang="ko-KR" sz="1100" kern="100">
              <a:solidFill>
                <a:schemeClr val="bg1"/>
              </a:solidFill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난민들을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위해 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매일 하나님의 공급하심을 경험하며, 감사한 마음을 잃지 않기를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가해자들을 위해 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-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그들이 회개하고 하나님께로 돌아와 그분이 구세주이심을 믿게 되기를  기도합니다. </a:t>
            </a:r>
            <a:endParaRPr lang="en-US" altLang="ko-KR" sz="1100" kern="1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290E31-2F41-ED88-6B99-B21DAE0AA469}"/>
              </a:ext>
            </a:extLst>
          </p:cNvPr>
          <p:cNvSpPr txBox="1"/>
          <p:nvPr/>
        </p:nvSpPr>
        <p:spPr>
          <a:xfrm>
            <a:off x="1213162" y="2241787"/>
            <a:ext cx="6828909" cy="3985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ea typeface="+mn-lt"/>
                <a:cs typeface="+mn-lt"/>
              </a:rPr>
              <a:t>최초 공격은</a:t>
            </a:r>
            <a:r>
              <a:rPr lang="en-US" sz="1100">
                <a:ea typeface="+mn-lt"/>
                <a:cs typeface="+mn-lt"/>
              </a:rPr>
              <a:t> 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니예프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Nyiev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우데이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Udei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시작되었습니다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무장한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플라니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목동</a:t>
            </a:r>
            <a:r>
              <a:rPr lang="ko-KR" altLang="en-US" sz="1100">
                <a:ea typeface="+mn-lt"/>
                <a:cs typeface="+mn-lt"/>
              </a:rPr>
              <a:t>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밭에서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농부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죽였고,</a:t>
            </a:r>
            <a:r>
              <a:rPr lang="en-US" altLang="ko-KR" sz="1100">
                <a:ea typeface="+mn-lt"/>
                <a:cs typeface="+mn-lt"/>
              </a:rPr>
              <a:t> 한 </a:t>
            </a:r>
            <a:r>
              <a:rPr lang="en-US" altLang="ko-KR" sz="1100" err="1">
                <a:ea typeface="+mn-lt"/>
                <a:cs typeface="+mn-lt"/>
              </a:rPr>
              <a:t>주민은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 altLang="en-US"/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11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구마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우농구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Unongu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이보코르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Tse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Ivokor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근처에서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여성</a:t>
            </a:r>
            <a:r>
              <a:rPr lang="en-US" sz="1100">
                <a:ea typeface="+mn-lt"/>
                <a:cs typeface="+mn-lt"/>
              </a:rPr>
              <a:t> 2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12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Makurdi</a:t>
            </a:r>
            <a:r>
              <a:rPr lang="ko-KR" altLang="en-US" sz="1100">
                <a:ea typeface="+mn-lt"/>
                <a:cs typeface="+mn-lt"/>
              </a:rPr>
              <a:t>)의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개발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및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평화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재단의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자원봉사자인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아모스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우오라예프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Amos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Uorayev</a:t>
            </a:r>
            <a:r>
              <a:rPr lang="ko-KR" altLang="en-US" sz="1100">
                <a:ea typeface="+mn-lt"/>
                <a:cs typeface="+mn-lt"/>
              </a:rPr>
              <a:t>)는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청소년과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함께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시신을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수습하러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나섰다가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오후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매복 공격을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받아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살해당했습니다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13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</a:t>
            </a:r>
            <a:r>
              <a:rPr lang="en-US" sz="1100">
                <a:ea typeface="+mn-lt"/>
                <a:cs typeface="+mn-lt"/>
              </a:rPr>
              <a:t> 1</a:t>
            </a:r>
            <a:r>
              <a:rPr lang="ko-KR" altLang="en-US" sz="1100">
                <a:ea typeface="+mn-lt"/>
                <a:cs typeface="+mn-lt"/>
              </a:rPr>
              <a:t>명과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군인</a:t>
            </a:r>
            <a:r>
              <a:rPr lang="en-US" sz="1100">
                <a:ea typeface="+mn-lt"/>
                <a:cs typeface="+mn-lt"/>
              </a:rPr>
              <a:t> 3</a:t>
            </a:r>
            <a:r>
              <a:rPr lang="ko-KR" altLang="en-US" sz="1100">
                <a:ea typeface="+mn-lt"/>
                <a:cs typeface="+mn-lt"/>
              </a:rPr>
              <a:t>명으로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구성된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수색대가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마주쳐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하지만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그날의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유혈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사태의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불과했습니다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다음으로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아콘두토우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Akondutyough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무차별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가까이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다가오는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 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당일 밤</a:t>
            </a:r>
            <a:r>
              <a:rPr lang="en-US" sz="1100">
                <a:ea typeface="+mn-lt"/>
                <a:cs typeface="+mn-lt"/>
              </a:rPr>
              <a:t> 10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공격은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>
                <a:ea typeface="+mn-lt"/>
                <a:cs typeface="+mn-lt"/>
              </a:rPr>
              <a:t>400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실향민이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대피하고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옐레와타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Yelewata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IDP캠프로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확산되었고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군대의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저항에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부딪히자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국내실향민들이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피신해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식량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저장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창고가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메인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후퇴했습니다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건물에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지르고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도망치는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쓰러뜨</a:t>
            </a:r>
            <a:r>
              <a:rPr lang="ko-KR" altLang="en-US" sz="1100" err="1">
                <a:ea typeface="+mn-lt"/>
                <a:cs typeface="+mn-lt"/>
              </a:rPr>
              <a:t>렸습니다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목격자들의 증언에 의하면 공격자들은</a:t>
            </a:r>
            <a:r>
              <a:rPr lang="en-US" altLang="ko-KR" sz="1100">
                <a:ea typeface="+mn-lt"/>
                <a:cs typeface="+mn-lt"/>
              </a:rPr>
              <a:t> “</a:t>
            </a:r>
            <a:r>
              <a:rPr lang="ko-KR" altLang="en-US" sz="1100" err="1">
                <a:ea typeface="+mn-lt"/>
                <a:cs typeface="+mn-lt"/>
              </a:rPr>
              <a:t>알라후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아쿠바르</a:t>
            </a:r>
            <a:r>
              <a:rPr lang="en-US" altLang="ko-KR" sz="1100">
                <a:ea typeface="+mn-lt"/>
                <a:cs typeface="+mn-lt"/>
              </a:rPr>
              <a:t>”(</a:t>
            </a:r>
            <a:r>
              <a:rPr lang="en-US" sz="1100">
                <a:ea typeface="+mn-lt"/>
                <a:cs typeface="+mn-lt"/>
              </a:rPr>
              <a:t>Allahu </a:t>
            </a:r>
            <a:r>
              <a:rPr lang="en-US" sz="1100" err="1">
                <a:ea typeface="+mn-lt"/>
                <a:cs typeface="+mn-lt"/>
              </a:rPr>
              <a:t>Akubar</a:t>
            </a:r>
            <a:r>
              <a:rPr lang="en-US" sz="1100">
                <a:ea typeface="+mn-lt"/>
                <a:cs typeface="+mn-lt"/>
              </a:rPr>
              <a:t>: </a:t>
            </a:r>
            <a:r>
              <a:rPr lang="ko-KR" altLang="en-US" sz="1100">
                <a:ea typeface="+mn-lt"/>
                <a:cs typeface="+mn-lt"/>
              </a:rPr>
              <a:t>알라는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위대하다</a:t>
            </a:r>
            <a:r>
              <a:rPr lang="en-US" altLang="ko-KR" sz="1100">
                <a:ea typeface="+mn-lt"/>
                <a:cs typeface="+mn-lt"/>
              </a:rPr>
              <a:t>)</a:t>
            </a:r>
            <a:r>
              <a:rPr lang="ko-KR" altLang="en-US" sz="1100" err="1">
                <a:ea typeface="+mn-lt"/>
                <a:cs typeface="+mn-lt"/>
              </a:rPr>
              <a:t>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외쳤다고</a:t>
            </a:r>
            <a:r>
              <a:rPr lang="en-US" altLang="ko-KR" sz="1100">
                <a:ea typeface="+mn-lt"/>
                <a:cs typeface="+mn-lt"/>
              </a:rPr>
              <a:t> 합</a:t>
            </a:r>
            <a:r>
              <a:rPr lang="ko-KR" altLang="en-US" sz="1100" err="1">
                <a:ea typeface="+mn-lt"/>
                <a:cs typeface="+mn-lt"/>
              </a:rPr>
              <a:t>니다</a:t>
            </a:r>
            <a:r>
              <a:rPr lang="en-US" sz="1100">
                <a:ea typeface="+mn-lt"/>
                <a:cs typeface="+mn-lt"/>
              </a:rPr>
              <a:t>. 200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사망했고, </a:t>
            </a:r>
            <a:r>
              <a:rPr lang="en-US" sz="1100">
                <a:ea typeface="+mn-lt"/>
                <a:cs typeface="+mn-lt"/>
              </a:rPr>
              <a:t>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일련의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218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6,000</a:t>
            </a:r>
            <a:r>
              <a:rPr lang="ko-KR" altLang="en-US" sz="1100">
                <a:ea typeface="+mn-lt"/>
                <a:cs typeface="+mn-lt"/>
              </a:rPr>
              <a:t>명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이상의</a:t>
            </a:r>
            <a:r>
              <a:rPr lang="en-US" altLang="ko-KR" sz="1100">
                <a:ea typeface="+mn-lt"/>
                <a:cs typeface="+mn-lt"/>
              </a:rPr>
              <a:t> 난</a:t>
            </a:r>
            <a:r>
              <a:rPr lang="ko-KR" altLang="en-US" sz="1100">
                <a:ea typeface="+mn-lt"/>
                <a:cs typeface="+mn-lt"/>
              </a:rPr>
              <a:t>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en-US" sz="1100">
              <a:ea typeface="맑은 고딕"/>
            </a:endParaRPr>
          </a:p>
          <a:p>
            <a:pPr algn="just"/>
            <a:r>
              <a:rPr lang="ko-KR" altLang="en-US" sz="1100">
                <a:latin typeface="Malgun Gothic"/>
                <a:ea typeface="Malgun Gothic"/>
              </a:rPr>
              <a:t>오픈도어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대변인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뉴하우스는</a:t>
            </a:r>
            <a:r>
              <a:rPr lang="en-US" sz="1100">
                <a:latin typeface="Malgun Gothic"/>
                <a:ea typeface="Malgun Gothic"/>
              </a:rPr>
              <a:t> "</a:t>
            </a:r>
            <a:r>
              <a:rPr lang="ko-KR" altLang="en-US" sz="1100">
                <a:latin typeface="Malgun Gothic"/>
                <a:ea typeface="Malgun Gothic"/>
              </a:rPr>
              <a:t>오픈도어는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베누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주에서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발생한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강력하게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규탄합니다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마을에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이러한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패턴이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아무런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제지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계속되는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절대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용납할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일입니다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나이지리아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중부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벨트의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기독교인들은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정부가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인종이나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종교에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관계없이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모든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시민의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안전을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보장하기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위해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필요한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조치를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취할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의무가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있다는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알아야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합니다</a:t>
            </a:r>
            <a:r>
              <a:rPr lang="en-US" sz="1100">
                <a:latin typeface="Malgun Gothic"/>
                <a:ea typeface="Malgun Gothic"/>
              </a:rPr>
              <a:t>."</a:t>
            </a:r>
            <a:r>
              <a:rPr lang="ko-KR" altLang="en-US" sz="1100" err="1">
                <a:latin typeface="Malgun Gothic"/>
                <a:ea typeface="Malgun Gothic"/>
              </a:rPr>
              <a:t>라고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말했습니다.</a:t>
            </a:r>
            <a:endParaRPr lang="en-US" sz="1100">
              <a:latin typeface="Malgun Gothic"/>
              <a:ea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277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CF661-A0CF-F0E2-84CF-57ED7CCEF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3A361B6-7C6F-7677-092F-DF5DEB46E09B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CBA9E38-A1FF-8C58-6571-5FE1A299463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9AA75EF-222F-C93A-AE82-E1C7A24E9AA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4C23F74-0599-A26D-13CC-9908B148620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14D7CC60-26F8-9748-45DB-5E81C76B827A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75FC72-FDF6-D38E-3B96-F5714B0B3C6C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8CF1033-A222-52C0-BA76-849978C265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D9EE21A-4AFC-BD15-E613-3F4E264C3DE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기독교인이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주류인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베누에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지역, 구호품 전달</a:t>
            </a:r>
            <a:endParaRPr lang="ko-KR" altLang="en-US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90474-C2F4-E3F7-34C1-06022F452146}"/>
              </a:ext>
            </a:extLst>
          </p:cNvPr>
          <p:cNvSpPr txBox="1"/>
          <p:nvPr/>
        </p:nvSpPr>
        <p:spPr>
          <a:xfrm>
            <a:off x="1213163" y="1625465"/>
            <a:ext cx="6837375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 err="1">
                <a:ea typeface="+mn-lt"/>
                <a:cs typeface="+mn-lt"/>
              </a:rPr>
              <a:t>예레와타</a:t>
            </a:r>
            <a:r>
              <a:rPr lang="en-US" altLang="ko-KR" sz="1100" kern="100" dirty="0">
                <a:ea typeface="+mn-lt"/>
                <a:cs typeface="+mn-lt"/>
              </a:rPr>
              <a:t>(</a:t>
            </a:r>
            <a:r>
              <a:rPr lang="en-US" altLang="ko-KR" sz="1100" kern="100" dirty="0" err="1">
                <a:ea typeface="+mn-lt"/>
                <a:cs typeface="+mn-lt"/>
              </a:rPr>
              <a:t>Yelewata</a:t>
            </a:r>
            <a:r>
              <a:rPr lang="en-US" altLang="ko-KR" sz="1100" kern="100" dirty="0">
                <a:ea typeface="+mn-lt"/>
                <a:cs typeface="+mn-lt"/>
              </a:rPr>
              <a:t>), </a:t>
            </a:r>
            <a:r>
              <a:rPr lang="ko-KR" altLang="en-US" sz="1100" kern="100" dirty="0" err="1">
                <a:ea typeface="+mn-lt"/>
                <a:cs typeface="+mn-lt"/>
              </a:rPr>
              <a:t>벤우주</a:t>
            </a:r>
            <a:r>
              <a:rPr lang="en-US" sz="1100" kern="100" dirty="0">
                <a:ea typeface="+mn-lt"/>
                <a:cs typeface="+mn-lt"/>
              </a:rPr>
              <a:t>(Benue State)</a:t>
            </a:r>
            <a:r>
              <a:rPr lang="en-US" sz="1100" kern="100" dirty="0" err="1">
                <a:ea typeface="+mn-lt"/>
                <a:cs typeface="+mn-lt"/>
              </a:rPr>
              <a:t>에서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발생한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파괴적인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공격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이후</a:t>
            </a:r>
            <a:r>
              <a:rPr lang="en-US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오픈도어</a:t>
            </a:r>
            <a:r>
              <a:rPr lang="en-US" sz="1100" kern="100" dirty="0">
                <a:ea typeface="+mn-lt"/>
                <a:cs typeface="+mn-lt"/>
              </a:rPr>
              <a:t>(Open Doors)의 </a:t>
            </a:r>
            <a:r>
              <a:rPr lang="en-US" sz="1100" kern="100" dirty="0" err="1">
                <a:ea typeface="+mn-lt"/>
                <a:cs typeface="+mn-lt"/>
              </a:rPr>
              <a:t>현지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파트너들은</a:t>
            </a:r>
            <a:r>
              <a:rPr lang="en-US" sz="1100" kern="100" dirty="0">
                <a:ea typeface="+mn-lt"/>
                <a:cs typeface="+mn-lt"/>
              </a:rPr>
              <a:t> 300 </a:t>
            </a:r>
            <a:r>
              <a:rPr lang="en-US" sz="1100" kern="100" dirty="0" err="1">
                <a:ea typeface="+mn-lt"/>
                <a:cs typeface="+mn-lt"/>
              </a:rPr>
              <a:t>가정에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생명을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구하는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구호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물품을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전달했습니다</a:t>
            </a:r>
            <a:r>
              <a:rPr lang="en-US" sz="1100" kern="100" dirty="0">
                <a:ea typeface="+mn-lt"/>
                <a:cs typeface="+mn-lt"/>
              </a:rPr>
              <a:t>. </a:t>
            </a:r>
            <a:r>
              <a:rPr lang="en-US" sz="1100" kern="100" dirty="0" err="1">
                <a:ea typeface="+mn-lt"/>
                <a:cs typeface="+mn-lt"/>
              </a:rPr>
              <a:t>우리는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오픈도어스의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현지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교회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파트너인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버티유</a:t>
            </a:r>
            <a:r>
              <a:rPr lang="en-US" sz="1100" kern="100" dirty="0">
                <a:ea typeface="+mn-lt"/>
                <a:cs typeface="+mn-lt"/>
              </a:rPr>
              <a:t>(Virtue</a:t>
            </a:r>
            <a:r>
              <a:rPr lang="en-US" altLang="ko-KR" sz="1100" kern="100" dirty="0">
                <a:ea typeface="+mn-lt"/>
                <a:cs typeface="+mn-lt"/>
              </a:rPr>
              <a:t>)*</a:t>
            </a:r>
            <a:r>
              <a:rPr lang="ko-KR" altLang="en-US" sz="1100" kern="100" dirty="0">
                <a:ea typeface="+mn-lt"/>
                <a:cs typeface="+mn-lt"/>
              </a:rPr>
              <a:t>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구호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물품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전달에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대해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다시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번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논의했으며</a:t>
            </a:r>
            <a:r>
              <a:rPr lang="en-US" alt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피난민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기독교인들을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위해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계속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기도할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있는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방법에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대해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논의했습니다</a:t>
            </a:r>
            <a:r>
              <a:rPr lang="en-US" sz="1100" kern="100" dirty="0">
                <a:ea typeface="+mn-lt"/>
                <a:cs typeface="+mn-lt"/>
              </a:rPr>
              <a:t>. </a:t>
            </a:r>
            <a:endParaRPr lang="ko-KR" dirty="0"/>
          </a:p>
        </p:txBody>
      </p:sp>
      <p:pic>
        <p:nvPicPr>
          <p:cNvPr id="16" name="그림 15" descr="야외, 하늘, 액세서리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2BEBA0D-D089-BD40-DEAB-834AC8589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662" y="1620829"/>
            <a:ext cx="3246087" cy="24668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70F9A1C-688F-711B-0FA0-63BF5A9801FB}"/>
              </a:ext>
            </a:extLst>
          </p:cNvPr>
          <p:cNvSpPr txBox="1"/>
          <p:nvPr/>
        </p:nvSpPr>
        <p:spPr>
          <a:xfrm>
            <a:off x="8219045" y="4292710"/>
            <a:ext cx="3250416" cy="1785104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나이지리아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중앙정부와 지방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정부를 위해 기도합니다.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 지도자들에게 냉철한 이성과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따뜻한 가슴과 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지혜를 주셔서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이 어려움을 슬기롭게 해결하기를 기도합니다.</a:t>
            </a:r>
            <a:endParaRPr lang="ko-KR" sz="11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난민들을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위해 기도합니다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매일 하나님의 공급하심을 경험하며, 감사한 마음을 잃지 않기를 기도합니다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가해자들을 위해 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-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그들이 회개하고 하나님께로 돌아와 그분이 구세주이심을 믿게 되기를  기도합니다. </a:t>
            </a:r>
            <a:endParaRPr lang="en-US" altLang="ko-KR" sz="1100" kern="1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185066-7D96-F2E9-40C9-3910CD5D5222}"/>
              </a:ext>
            </a:extLst>
          </p:cNvPr>
          <p:cNvSpPr txBox="1"/>
          <p:nvPr/>
        </p:nvSpPr>
        <p:spPr>
          <a:xfrm>
            <a:off x="1213162" y="2523140"/>
            <a:ext cx="6840632" cy="39241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오픈도어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파트너들은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긴급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구호가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필요한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300</a:t>
            </a:r>
            <a:r>
              <a:rPr lang="ko-KR" altLang="en-US" sz="1100" dirty="0">
                <a:ea typeface="+mn-lt"/>
                <a:cs typeface="+mn-lt"/>
              </a:rPr>
              <a:t>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가족에게</a:t>
            </a:r>
            <a:r>
              <a:rPr lang="en-US" altLang="ko-KR" sz="1100" dirty="0">
                <a:ea typeface="+mn-lt"/>
                <a:cs typeface="+mn-lt"/>
              </a:rPr>
              <a:t> 300</a:t>
            </a:r>
            <a:r>
              <a:rPr lang="ko-KR" altLang="en-US" sz="1100" dirty="0">
                <a:ea typeface="+mn-lt"/>
                <a:cs typeface="+mn-lt"/>
              </a:rPr>
              <a:t>개의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구호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패키지를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전달했습니다</a:t>
            </a:r>
            <a:r>
              <a:rPr lang="en-US" sz="1100" dirty="0">
                <a:ea typeface="+mn-lt"/>
                <a:cs typeface="+mn-lt"/>
              </a:rPr>
              <a:t>. 각 </a:t>
            </a:r>
            <a:r>
              <a:rPr lang="ko-KR" altLang="en-US" sz="1100" dirty="0">
                <a:ea typeface="+mn-lt"/>
                <a:cs typeface="+mn-lt"/>
              </a:rPr>
              <a:t>패키지에는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>
                <a:ea typeface="+mn-lt"/>
                <a:cs typeface="+mn-lt"/>
              </a:rPr>
              <a:t>80kg</a:t>
            </a:r>
            <a:r>
              <a:rPr lang="ko-KR" altLang="en-US" sz="1100" dirty="0">
                <a:ea typeface="+mn-lt"/>
                <a:cs typeface="+mn-lt"/>
              </a:rPr>
              <a:t>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옥수수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en-US" altLang="ko-KR" sz="1100" dirty="0">
                <a:ea typeface="+mn-lt"/>
                <a:cs typeface="+mn-lt"/>
              </a:rPr>
              <a:t>25kg</a:t>
            </a:r>
            <a:r>
              <a:rPr lang="ko-KR" altLang="en-US" sz="1100" dirty="0">
                <a:ea typeface="+mn-lt"/>
                <a:cs typeface="+mn-lt"/>
              </a:rPr>
              <a:t>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쌀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en-US" altLang="ko-KR" sz="1100" dirty="0">
                <a:ea typeface="+mn-lt"/>
                <a:cs typeface="+mn-lt"/>
              </a:rPr>
              <a:t>25kg</a:t>
            </a:r>
            <a:r>
              <a:rPr lang="ko-KR" altLang="en-US" sz="1100" dirty="0">
                <a:ea typeface="+mn-lt"/>
                <a:cs typeface="+mn-lt"/>
              </a:rPr>
              <a:t>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콩이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포함되었습니다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우리가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도착했을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상황은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여전히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좋지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않았습니다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사람들이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여전히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굶주리고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때문입니다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누구를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인터뷰하든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문제가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무엇인지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묻자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그들은</a:t>
            </a:r>
            <a:r>
              <a:rPr lang="en-US" sz="1100" dirty="0">
                <a:ea typeface="+mn-lt"/>
                <a:cs typeface="+mn-lt"/>
              </a:rPr>
              <a:t> '</a:t>
            </a:r>
            <a:r>
              <a:rPr lang="ko-KR" altLang="en-US" sz="1100" dirty="0">
                <a:ea typeface="+mn-lt"/>
                <a:cs typeface="+mn-lt"/>
              </a:rPr>
              <a:t>굶주림</a:t>
            </a:r>
            <a:r>
              <a:rPr lang="en-US" sz="1100" dirty="0">
                <a:ea typeface="+mn-lt"/>
                <a:cs typeface="+mn-lt"/>
              </a:rPr>
              <a:t>'</a:t>
            </a:r>
            <a:r>
              <a:rPr lang="ko-KR" altLang="en-US" sz="1100" dirty="0">
                <a:ea typeface="+mn-lt"/>
                <a:cs typeface="+mn-lt"/>
              </a:rPr>
              <a:t>이라고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답했습니다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전부였습니다</a:t>
            </a:r>
            <a:r>
              <a:rPr lang="en-US" sz="1100" dirty="0">
                <a:ea typeface="+mn-lt"/>
                <a:cs typeface="+mn-lt"/>
              </a:rPr>
              <a:t>. </a:t>
            </a:r>
            <a:endParaRPr lang="en-US" dirty="0"/>
          </a:p>
          <a:p>
            <a:pPr algn="just"/>
            <a:endParaRPr lang="en-US" altLang="ko-KR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우리는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구호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물품을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시장에서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분배할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없었습니다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이유는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국제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시장에서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혼란을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일으킬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때문입니다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사람들이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너무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많았고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모든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사람에게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도달할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없었기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때문에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우리는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단지</a:t>
            </a:r>
            <a:r>
              <a:rPr lang="en-US" sz="1100" dirty="0">
                <a:ea typeface="+mn-lt"/>
                <a:cs typeface="+mn-lt"/>
              </a:rPr>
              <a:t> 300</a:t>
            </a:r>
            <a:r>
              <a:rPr lang="ko-KR" altLang="en-US" sz="1100" dirty="0">
                <a:ea typeface="+mn-lt"/>
                <a:cs typeface="+mn-lt"/>
              </a:rPr>
              <a:t>개의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식량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패키지만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가지고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따라서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식량을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분배하기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장소를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찾아야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현장에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많은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단체들이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있지만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대부분은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실제로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식량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지원을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하지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않습니다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피난민들은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심리사회적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지원과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의료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지원을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받습니다</a:t>
            </a:r>
            <a:r>
              <a:rPr lang="en-US" sz="1100" dirty="0">
                <a:ea typeface="+mn-lt"/>
                <a:cs typeface="+mn-lt"/>
              </a:rPr>
              <a:t>.  </a:t>
            </a:r>
            <a:endParaRPr lang="en-US" dirty="0">
              <a:ea typeface="맑은 고딕"/>
            </a:endParaRPr>
          </a:p>
          <a:p>
            <a:pPr algn="just"/>
            <a:endParaRPr lang="en-US" altLang="ko-KR" sz="1100">
              <a:latin typeface="맑은 고딕"/>
              <a:ea typeface="맑은 고딕"/>
            </a:endParaRPr>
          </a:p>
          <a:p>
            <a:pPr algn="just"/>
            <a:r>
              <a:rPr lang="ko-KR" sz="1100" b="1" dirty="0">
                <a:ea typeface="+mn-lt"/>
                <a:cs typeface="+mn-lt"/>
              </a:rPr>
              <a:t>우리는</a:t>
            </a:r>
            <a:r>
              <a:rPr lang="ko-KR" altLang="en-US" sz="1100" b="1" dirty="0">
                <a:ea typeface="+mn-lt"/>
                <a:cs typeface="+mn-lt"/>
              </a:rPr>
              <a:t> </a:t>
            </a:r>
            <a:r>
              <a:rPr lang="ko-KR" sz="1100" b="1" dirty="0">
                <a:ea typeface="+mn-lt"/>
                <a:cs typeface="+mn-lt"/>
              </a:rPr>
              <a:t>어떻게</a:t>
            </a:r>
            <a:r>
              <a:rPr lang="ko-KR" altLang="en-US" sz="1100" b="1" dirty="0">
                <a:ea typeface="+mn-lt"/>
                <a:cs typeface="+mn-lt"/>
              </a:rPr>
              <a:t> </a:t>
            </a:r>
            <a:r>
              <a:rPr lang="ko-KR" sz="1100" b="1" dirty="0">
                <a:ea typeface="+mn-lt"/>
                <a:cs typeface="+mn-lt"/>
              </a:rPr>
              <a:t>피난민들을 </a:t>
            </a:r>
            <a:r>
              <a:rPr lang="ko-KR" altLang="en-US" sz="1100" b="1" dirty="0">
                <a:ea typeface="+mn-lt"/>
                <a:cs typeface="+mn-lt"/>
              </a:rPr>
              <a:t>위해 </a:t>
            </a:r>
            <a:r>
              <a:rPr lang="ko-KR" sz="1100" b="1" dirty="0">
                <a:ea typeface="+mn-lt"/>
                <a:cs typeface="+mn-lt"/>
              </a:rPr>
              <a:t>계속 </a:t>
            </a:r>
            <a:r>
              <a:rPr lang="ko-KR" altLang="en-US" sz="1100" b="1" dirty="0">
                <a:ea typeface="+mn-lt"/>
                <a:cs typeface="+mn-lt"/>
              </a:rPr>
              <a:t>기도할</a:t>
            </a:r>
            <a:r>
              <a:rPr lang="ko-KR" sz="1100" b="1" dirty="0">
                <a:ea typeface="+mn-lt"/>
                <a:cs typeface="+mn-lt"/>
              </a:rPr>
              <a:t> 수</a:t>
            </a:r>
            <a:r>
              <a:rPr lang="ko-KR" altLang="en-US" sz="1100" b="1" dirty="0">
                <a:ea typeface="+mn-lt"/>
                <a:cs typeface="+mn-lt"/>
              </a:rPr>
              <a:t> 있을까요</a:t>
            </a:r>
            <a:r>
              <a:rPr lang="ko-KR" sz="1100" b="1" dirty="0">
                <a:ea typeface="+mn-lt"/>
                <a:cs typeface="+mn-lt"/>
              </a:rPr>
              <a:t>?  </a:t>
            </a:r>
            <a:endParaRPr lang="en-US" b="1">
              <a:ea typeface="맑은 고딕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하나님이</a:t>
            </a:r>
            <a:r>
              <a:rPr lang="ko-KR" sz="1100" dirty="0">
                <a:ea typeface="+mn-lt"/>
                <a:cs typeface="+mn-lt"/>
              </a:rPr>
              <a:t> 그들의</a:t>
            </a:r>
            <a:r>
              <a:rPr lang="ko-KR" altLang="en-US" sz="1100" dirty="0">
                <a:ea typeface="+mn-lt"/>
                <a:cs typeface="+mn-lt"/>
              </a:rPr>
              <a:t> </a:t>
            </a:r>
            <a:r>
              <a:rPr lang="ko-KR" sz="1100" dirty="0">
                <a:ea typeface="+mn-lt"/>
                <a:cs typeface="+mn-lt"/>
              </a:rPr>
              <a:t>마음을 진정으로 </a:t>
            </a:r>
            <a:r>
              <a:rPr lang="ko-KR" sz="1100" dirty="0" err="1">
                <a:ea typeface="+mn-lt"/>
                <a:cs typeface="+mn-lt"/>
              </a:rPr>
              <a:t>만져주시고</a:t>
            </a:r>
            <a:r>
              <a:rPr lang="ko-KR" sz="1100" dirty="0">
                <a:ea typeface="+mn-lt"/>
                <a:cs typeface="+mn-lt"/>
              </a:rPr>
              <a:t> 위로를</a:t>
            </a:r>
            <a:r>
              <a:rPr lang="ko-KR" altLang="en-US" sz="1100" dirty="0">
                <a:ea typeface="+mn-lt"/>
                <a:cs typeface="+mn-lt"/>
              </a:rPr>
              <a:t> 주시기를</a:t>
            </a:r>
            <a:r>
              <a:rPr lang="ko-KR" sz="1100" dirty="0">
                <a:ea typeface="+mn-lt"/>
                <a:cs typeface="+mn-lt"/>
              </a:rPr>
              <a:t> 기도합시다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  </a:t>
            </a:r>
            <a:r>
              <a:rPr lang="ko-KR" sz="1100" dirty="0">
                <a:ea typeface="+mn-lt"/>
                <a:cs typeface="+mn-lt"/>
              </a:rPr>
              <a:t>대부분의 사람들이 </a:t>
            </a:r>
            <a:r>
              <a:rPr lang="ko-KR" altLang="en-US" sz="1100" dirty="0">
                <a:ea typeface="+mn-lt"/>
                <a:cs typeface="+mn-lt"/>
              </a:rPr>
              <a:t>사랑하는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사람을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잃었어요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또한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사랑하는</a:t>
            </a:r>
            <a:r>
              <a:rPr lang="ko-KR" sz="1100" dirty="0">
                <a:ea typeface="+mn-lt"/>
                <a:cs typeface="+mn-lt"/>
              </a:rPr>
              <a:t> 사람을 </a:t>
            </a:r>
            <a:r>
              <a:rPr lang="ko-KR" altLang="en-US" sz="1100" dirty="0">
                <a:ea typeface="+mn-lt"/>
                <a:cs typeface="+mn-lt"/>
              </a:rPr>
              <a:t>잃은</a:t>
            </a:r>
            <a:r>
              <a:rPr lang="ko-KR" sz="1100" dirty="0">
                <a:ea typeface="+mn-lt"/>
                <a:cs typeface="+mn-lt"/>
              </a:rPr>
              <a:t> 것 외에도 </a:t>
            </a:r>
            <a:r>
              <a:rPr lang="ko-KR" altLang="en-US" sz="1100" dirty="0">
                <a:ea typeface="+mn-lt"/>
                <a:cs typeface="+mn-lt"/>
              </a:rPr>
              <a:t>많은</a:t>
            </a:r>
            <a:r>
              <a:rPr lang="ko-KR" sz="1100" dirty="0">
                <a:ea typeface="+mn-lt"/>
                <a:cs typeface="+mn-lt"/>
              </a:rPr>
              <a:t> 사람들이 생계 수단을 </a:t>
            </a:r>
            <a:r>
              <a:rPr lang="ko-KR" altLang="en-US" sz="1100" dirty="0">
                <a:ea typeface="+mn-lt"/>
                <a:cs typeface="+mn-lt"/>
              </a:rPr>
              <a:t>잃었습니다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모두</a:t>
            </a:r>
            <a:r>
              <a:rPr lang="ko-KR" sz="1100" dirty="0">
                <a:ea typeface="+mn-lt"/>
                <a:cs typeface="+mn-lt"/>
              </a:rPr>
              <a:t> 생계에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감각을 </a:t>
            </a:r>
            <a:r>
              <a:rPr lang="ko-KR" sz="1100" dirty="0">
                <a:ea typeface="+mn-lt"/>
                <a:cs typeface="+mn-lt"/>
              </a:rPr>
              <a:t>잃었습니다.  </a:t>
            </a:r>
            <a:r>
              <a:rPr lang="ko-KR" altLang="en-US" sz="1100" dirty="0">
                <a:ea typeface="+mn-lt"/>
                <a:cs typeface="+mn-lt"/>
              </a:rPr>
              <a:t>하나님이 교회 통해 도움을 주시기를 기도합시다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이 사람들에게 식량을 제공할 수 있도록 말이죠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en-US" sz="1100" dirty="0" err="1">
                <a:ea typeface="+mn-lt"/>
                <a:cs typeface="+mn-lt"/>
              </a:rPr>
              <a:t>많은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사람들이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대해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정말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실망하고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그들에게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물어보면</a:t>
            </a:r>
            <a:r>
              <a:rPr lang="en-US" sz="1100" dirty="0">
                <a:ea typeface="+mn-lt"/>
                <a:cs typeface="+mn-lt"/>
              </a:rPr>
              <a:t> '</a:t>
            </a:r>
            <a:r>
              <a:rPr lang="en-US" sz="1100" dirty="0" err="1">
                <a:ea typeface="+mn-lt"/>
                <a:cs typeface="+mn-lt"/>
              </a:rPr>
              <a:t>아직도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믿는다'고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말할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것입니다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하지만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내면적으로는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계시지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않는다는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느낌을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가지고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그들에게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일어난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일들은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정말로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그들이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대한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믿음을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잃게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만들었습니다</a:t>
            </a:r>
            <a:r>
              <a:rPr lang="en-US" sz="1100" dirty="0">
                <a:ea typeface="+mn-lt"/>
                <a:cs typeface="+mn-lt"/>
              </a:rPr>
              <a:t>. ‘</a:t>
            </a:r>
            <a:r>
              <a:rPr lang="en-US" sz="1100" dirty="0" err="1">
                <a:ea typeface="+mn-lt"/>
                <a:cs typeface="+mn-lt"/>
              </a:rPr>
              <a:t>하나님이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정말로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나를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도울</a:t>
            </a:r>
            <a:r>
              <a:rPr lang="en-US" sz="1100" dirty="0">
                <a:ea typeface="+mn-lt"/>
                <a:cs typeface="+mn-lt"/>
              </a:rPr>
              <a:t> 수 </a:t>
            </a:r>
            <a:r>
              <a:rPr lang="en-US" sz="1100" dirty="0" err="1">
                <a:ea typeface="+mn-lt"/>
                <a:cs typeface="+mn-lt"/>
              </a:rPr>
              <a:t>있을까</a:t>
            </a:r>
            <a:r>
              <a:rPr lang="en-US" sz="1100" dirty="0">
                <a:ea typeface="+mn-lt"/>
                <a:cs typeface="+mn-lt"/>
              </a:rPr>
              <a:t>? 왜 이 </a:t>
            </a:r>
            <a:r>
              <a:rPr lang="en-US" sz="1100" dirty="0" err="1">
                <a:ea typeface="+mn-lt"/>
                <a:cs typeface="+mn-lt"/>
              </a:rPr>
              <a:t>일을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막지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않았을까</a:t>
            </a:r>
            <a:r>
              <a:rPr lang="en-US" sz="1100" dirty="0">
                <a:ea typeface="+mn-lt"/>
                <a:cs typeface="+mn-lt"/>
              </a:rPr>
              <a:t>?’ </a:t>
            </a:r>
            <a:r>
              <a:rPr lang="en-US" sz="1100" dirty="0" err="1">
                <a:ea typeface="+mn-lt"/>
                <a:cs typeface="+mn-lt"/>
              </a:rPr>
              <a:t>이런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질문들이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떠오릅니다</a:t>
            </a:r>
            <a:r>
              <a:rPr lang="en-US" sz="1100" dirty="0">
                <a:ea typeface="+mn-lt"/>
                <a:cs typeface="+mn-lt"/>
              </a:rPr>
              <a:t>.  </a:t>
            </a:r>
            <a:endParaRPr lang="ko-KR" altLang="en-US" dirty="0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en-US" sz="1100" dirty="0" err="1">
                <a:ea typeface="+mn-lt"/>
                <a:cs typeface="+mn-lt"/>
              </a:rPr>
              <a:t>하지만</a:t>
            </a:r>
            <a:r>
              <a:rPr lang="en-US" sz="1100" dirty="0">
                <a:ea typeface="+mn-lt"/>
                <a:cs typeface="+mn-lt"/>
              </a:rPr>
              <a:t> 이 </a:t>
            </a:r>
            <a:r>
              <a:rPr lang="en-US" sz="1100" dirty="0" err="1">
                <a:ea typeface="+mn-lt"/>
                <a:cs typeface="+mn-lt"/>
              </a:rPr>
              <a:t>모든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것을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통해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그들의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믿음을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강하게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해주시길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기도합시다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그들이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고통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속에서도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하나님을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진정으로</a:t>
            </a:r>
            <a:r>
              <a:rPr lang="en-US" sz="1100" dirty="0">
                <a:ea typeface="+mn-lt"/>
                <a:cs typeface="+mn-lt"/>
              </a:rPr>
              <a:t> 볼 수 </a:t>
            </a:r>
            <a:r>
              <a:rPr lang="en-US" sz="1100" dirty="0" err="1">
                <a:ea typeface="+mn-lt"/>
                <a:cs typeface="+mn-lt"/>
              </a:rPr>
              <a:t>있도록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말입니다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ko-KR" dirty="0"/>
          </a:p>
          <a:p>
            <a:pPr algn="just"/>
            <a:endParaRPr lang="ko-KR" altLang="en-US" sz="1100" dirty="0">
              <a:latin typeface="Malgun Gothic"/>
              <a:ea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80155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내용 개체 틀 9" descr="인간의 얼굴, 친필, 나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342994-B343-8A96-43A7-1DED1C53B8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06" r="22378" b="-1"/>
          <a:stretch>
            <a:fillRect/>
          </a:stretch>
        </p:blipFill>
        <p:spPr>
          <a:xfrm>
            <a:off x="7975026" y="469951"/>
            <a:ext cx="3739890" cy="4195163"/>
          </a:xfrm>
          <a:prstGeom prst="rect">
            <a:avLst/>
          </a:prstGeom>
        </p:spPr>
      </p:pic>
      <p:pic>
        <p:nvPicPr>
          <p:cNvPr id="8" name="그림 개체 틀 7" descr="야외, 마켓플레이스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882531-2993-32CC-97DF-1E5A1C51B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1045" r="21043" b="-1"/>
          <a:stretch>
            <a:fillRect/>
          </a:stretch>
        </p:blipFill>
        <p:spPr>
          <a:xfrm>
            <a:off x="4276179" y="469951"/>
            <a:ext cx="3639642" cy="4195163"/>
          </a:xfrm>
          <a:prstGeom prst="rect">
            <a:avLst/>
          </a:prstGeom>
          <a:solidFill>
            <a:srgbClr val="D53DD0"/>
          </a:solidFill>
        </p:spPr>
      </p:pic>
      <p:pic>
        <p:nvPicPr>
          <p:cNvPr id="9" name="그림 개체 틀 8" descr="야외, 나무, 하늘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4C7279-E86D-3B2C-FA29-79006059680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20442" r="21140" b="3"/>
          <a:stretch>
            <a:fillRect/>
          </a:stretch>
        </p:blipFill>
        <p:spPr>
          <a:xfrm>
            <a:off x="467934" y="469953"/>
            <a:ext cx="3749040" cy="4267573"/>
          </a:xfrm>
          <a:prstGeom prst="rect">
            <a:avLst/>
          </a:prstGeom>
          <a:solidFill>
            <a:srgbClr val="D53DD0"/>
          </a:solidFill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CB50F76-AE88-9709-1CF7-63195E134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491824"/>
            <a:ext cx="8685558" cy="1908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3200">
                <a:solidFill>
                  <a:schemeClr val="tx1"/>
                </a:solidFill>
                <a:latin typeface="Segoe UI"/>
                <a:ea typeface="+mj-ea"/>
                <a:cs typeface="Segoe UI"/>
              </a:rPr>
              <a:t>Displacement camp in Makurdi, Benue State</a:t>
            </a:r>
            <a:r>
              <a:rPr lang="en-US" sz="2400">
                <a:solidFill>
                  <a:schemeClr val="tx1"/>
                </a:solidFill>
                <a:latin typeface="Segoe UI"/>
                <a:ea typeface="+mj-ea"/>
                <a:cs typeface="Segoe UI"/>
              </a:rPr>
              <a:t> </a:t>
            </a:r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65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8C1A-E126-F6BF-005C-EB43750D9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787D32C-EC35-5A9E-FD30-F2077A4FF8B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434E4E0-E9A1-78D5-92C6-82869C32B63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173C3E9-757B-6574-F906-A56ECCC4877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D32246A-3F30-F4BB-AFB4-57F6D2272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F75DEB-1004-B299-AF3E-D8BA1D6841B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99AEB00-57CB-5CA4-254C-CB6F4AEEBC5F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6308038-5F62-3C22-9D73-72FF8FB0BF8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BD71D8-8CB3-0EA3-20B1-41B3B41A6DE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#콩고민주공화국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코만다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ADF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교회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공격,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49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 명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사망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B4DF8-3AB6-03F4-AA29-A8E3DB75B29A}"/>
              </a:ext>
            </a:extLst>
          </p:cNvPr>
          <p:cNvSpPr txBox="1"/>
          <p:nvPr/>
        </p:nvSpPr>
        <p:spPr>
          <a:xfrm>
            <a:off x="1213163" y="1625465"/>
            <a:ext cx="6249809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a typeface="+mn-lt"/>
                <a:cs typeface="+mn-lt"/>
              </a:rPr>
              <a:t>지난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주말,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다양한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마을의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기독교인들이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모여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하나님께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감사와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찬양을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드리기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위해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모였습니다</a:t>
            </a:r>
            <a:r>
              <a:rPr lang="en-US" sz="1100" kern="100" dirty="0">
                <a:ea typeface="+mn-lt"/>
                <a:cs typeface="+mn-lt"/>
              </a:rPr>
              <a:t>.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신자들은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부니아</a:t>
            </a:r>
            <a:r>
              <a:rPr lang="en-US" sz="1100" kern="100" dirty="0">
                <a:ea typeface="+mn-lt"/>
                <a:cs typeface="+mn-lt"/>
              </a:rPr>
              <a:t>,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멍감바</a:t>
            </a:r>
            <a:r>
              <a:rPr lang="en-US" sz="1100" kern="100" dirty="0">
                <a:ea typeface="+mn-lt"/>
                <a:cs typeface="+mn-lt"/>
              </a:rPr>
              <a:t>,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마카양가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등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인근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도시에서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코만다의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교회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가족과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함께</a:t>
            </a:r>
            <a:r>
              <a:rPr lang="en-US" sz="1100" kern="100" dirty="0">
                <a:ea typeface="+mn-lt"/>
                <a:cs typeface="+mn-lt"/>
              </a:rPr>
              <a:t> 2</a:t>
            </a:r>
            <a:r>
              <a:rPr lang="ko-KR" altLang="en-US" sz="1100" kern="100" dirty="0">
                <a:ea typeface="+mn-lt"/>
                <a:cs typeface="+mn-lt"/>
              </a:rPr>
              <a:t>일간의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행사에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참여하기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위해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모였습니다</a:t>
            </a:r>
            <a:r>
              <a:rPr lang="en-US" sz="1100" kern="100" dirty="0">
                <a:ea typeface="+mn-lt"/>
                <a:cs typeface="+mn-lt"/>
              </a:rPr>
              <a:t>.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행사는</a:t>
            </a:r>
            <a:r>
              <a:rPr lang="en-US" sz="1100" kern="100" dirty="0">
                <a:ea typeface="+mn-lt"/>
                <a:cs typeface="+mn-lt"/>
              </a:rPr>
              <a:t> 7</a:t>
            </a:r>
            <a:r>
              <a:rPr lang="ko-KR" altLang="en-US" sz="1100" kern="100" dirty="0">
                <a:ea typeface="+mn-lt"/>
                <a:cs typeface="+mn-lt"/>
              </a:rPr>
              <a:t>월</a:t>
            </a:r>
            <a:r>
              <a:rPr lang="en-US" sz="1100" kern="100" dirty="0">
                <a:ea typeface="+mn-lt"/>
                <a:cs typeface="+mn-lt"/>
              </a:rPr>
              <a:t> 26</a:t>
            </a:r>
            <a:r>
              <a:rPr lang="ko-KR" altLang="en-US" sz="1100" kern="100" dirty="0">
                <a:ea typeface="+mn-lt"/>
                <a:cs typeface="+mn-lt"/>
              </a:rPr>
              <a:t>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토요일에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시작되어</a:t>
            </a:r>
            <a:r>
              <a:rPr lang="en-US" sz="1100" kern="100" dirty="0">
                <a:ea typeface="+mn-lt"/>
                <a:cs typeface="+mn-lt"/>
              </a:rPr>
              <a:t> 7</a:t>
            </a:r>
            <a:r>
              <a:rPr lang="ko-KR" altLang="en-US" sz="1100" kern="100" dirty="0">
                <a:ea typeface="+mn-lt"/>
                <a:cs typeface="+mn-lt"/>
              </a:rPr>
              <a:t>월</a:t>
            </a:r>
            <a:r>
              <a:rPr lang="en-US" sz="1100" kern="100" dirty="0">
                <a:ea typeface="+mn-lt"/>
                <a:cs typeface="+mn-lt"/>
              </a:rPr>
              <a:t> 27</a:t>
            </a:r>
            <a:r>
              <a:rPr lang="ko-KR" altLang="en-US" sz="1100" kern="100" dirty="0">
                <a:ea typeface="+mn-lt"/>
                <a:cs typeface="+mn-lt"/>
              </a:rPr>
              <a:t>일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일요일에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화려한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축하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행사로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마무리될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예정이었습니다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그러나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en-US" sz="1100" kern="100" dirty="0">
                <a:ea typeface="+mn-lt"/>
                <a:cs typeface="+mn-lt"/>
              </a:rPr>
              <a:t>ADF</a:t>
            </a:r>
            <a:r>
              <a:rPr lang="ko-KR" altLang="en-US" sz="1100" kern="100" dirty="0">
                <a:ea typeface="+mn-lt"/>
                <a:cs typeface="+mn-lt"/>
              </a:rPr>
              <a:t>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공격으로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인해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행사는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피의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en-US" sz="1100" kern="100" dirty="0" err="1">
                <a:ea typeface="+mn-lt"/>
                <a:cs typeface="+mn-lt"/>
              </a:rPr>
              <a:t>참사</a:t>
            </a:r>
            <a:r>
              <a:rPr lang="en-US" alt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장례식</a:t>
            </a:r>
            <a:r>
              <a:rPr lang="en-US" alt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애도의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시간으로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변모했습니다</a:t>
            </a:r>
            <a:r>
              <a:rPr lang="en-US" sz="1100" kern="100" dirty="0">
                <a:ea typeface="+mn-lt"/>
                <a:cs typeface="+mn-lt"/>
              </a:rPr>
              <a:t>.  </a:t>
            </a:r>
            <a:endParaRPr lang="ko-KR" dirty="0"/>
          </a:p>
        </p:txBody>
      </p:sp>
      <p:pic>
        <p:nvPicPr>
          <p:cNvPr id="16" name="그림 15" descr="야외, 나무, 하늘, 자전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F8851AF-3C5B-00A5-0994-C33B0476D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447" y="1644162"/>
            <a:ext cx="3736121" cy="16827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133D1E-767B-AA5A-BDD2-3FA0F4E100F1}"/>
              </a:ext>
            </a:extLst>
          </p:cNvPr>
          <p:cNvSpPr txBox="1"/>
          <p:nvPr/>
        </p:nvSpPr>
        <p:spPr>
          <a:xfrm>
            <a:off x="7723286" y="3427886"/>
            <a:ext cx="3746175" cy="2970044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,Sans-Serif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"내가 </a:t>
            </a: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확신하노니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사망이나 생명이나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천사들이나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권세자들이나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현재 일이나 장래 일이나 능력이나 높음이나 깊음이나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다른 어떤 피조물이라도 우리를 우리 주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그리스도 예수 안에 있는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하나님의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사랑에서 끊을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수 없으리라." 롬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8:38-39 </a:t>
            </a:r>
            <a:endParaRPr lang="ko-KR" altLang="en-US" dirty="0">
              <a:solidFill>
                <a:schemeClr val="bg1"/>
              </a:solidFill>
              <a:ea typeface="맑은 고딕" panose="020B0503020000020004" pitchFamily="34" charset="-127"/>
              <a:cs typeface="+mn-lt"/>
            </a:endParaRPr>
          </a:p>
          <a:p>
            <a:pPr marL="228600" indent="-228600" algn="just">
              <a:buFont typeface="Arial,Sans-Serif"/>
              <a:buChar char="•"/>
            </a:pP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지역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청년들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사이의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긴장과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혼란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속에서도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장례식이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무사히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진행된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것을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하나님께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감사드립니다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.  </a:t>
            </a:r>
            <a:endParaRPr lang="en-US" altLang="ko-KR" sz="11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228600" indent="-228600" algn="just">
              <a:buFont typeface="Arial,Sans-Serif"/>
              <a:buChar char="•"/>
            </a:pP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사랑하는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사람과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생계를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잃은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코만다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주민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들을</a:t>
            </a:r>
            <a:r>
              <a:rPr lang="en-US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위로하여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! </a:t>
            </a:r>
            <a:r>
              <a:rPr lang="en-US" sz="1100" kern="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ADF</a:t>
            </a:r>
            <a:r>
              <a:rPr lang="ko-KR" altLang="en-US" sz="1100" kern="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의 </a:t>
            </a:r>
            <a:r>
              <a:rPr lang="ko-KR" altLang="en-US" sz="1100" kern="100" dirty="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위협으로부터</a:t>
            </a:r>
            <a:r>
              <a:rPr lang="ko-KR" altLang="en-US" sz="1100" kern="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 dirty="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지켜주시고</a:t>
            </a:r>
            <a:r>
              <a:rPr lang="ko-KR" altLang="en-US" sz="1100" kern="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 믿음이 흔들리지 않도록 은혜를 베풀어 </a:t>
            </a:r>
            <a:r>
              <a:rPr lang="ko-KR" altLang="en-US" sz="1100" kern="100" dirty="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주옵소서</a:t>
            </a:r>
            <a:r>
              <a:rPr lang="ko-KR" altLang="en-US" sz="1100" kern="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!</a:t>
            </a:r>
            <a:endParaRPr lang="en-US" altLang="ko-KR" sz="1100" kern="100" dirty="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신자들은 납치된 자녀들이 돌아올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것이라는 희망을 가지고 있습니다. 이 일이 하나님의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선한 뜻에 따라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이루어지도록 기도합니다.   </a:t>
            </a:r>
            <a:endParaRPr lang="ko-KR" dirty="0">
              <a:solidFill>
                <a:schemeClr val="bg1"/>
              </a:solidFill>
            </a:endParaRPr>
          </a:p>
          <a:p>
            <a:pPr marL="228600" indent="-228600" algn="just">
              <a:buFont typeface="Arial"/>
              <a:buChar char="•"/>
            </a:pP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ADF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의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심령에 회개의 영을 부으셔서, 회개하고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하나님과의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관계가 회복되게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! 그들의 완고한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마음을 부드럽게 하시고, 완악한 계획을 깨뜨려 </a:t>
            </a: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!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ko-KR" altLang="en-US" sz="1100" kern="1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E7E5A4-CD9B-28E7-6AE9-B71DAD503816}"/>
              </a:ext>
            </a:extLst>
          </p:cNvPr>
          <p:cNvSpPr txBox="1"/>
          <p:nvPr/>
        </p:nvSpPr>
        <p:spPr>
          <a:xfrm>
            <a:off x="1213162" y="2629214"/>
            <a:ext cx="6250524" cy="38010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>
                <a:ea typeface="+mn-lt"/>
                <a:cs typeface="+mn-lt"/>
              </a:rPr>
              <a:t>7</a:t>
            </a:r>
            <a:r>
              <a:rPr lang="en-US" sz="1100" dirty="0">
                <a:ea typeface="+mn-lt"/>
                <a:cs typeface="+mn-lt"/>
              </a:rPr>
              <a:t>월</a:t>
            </a:r>
            <a:r>
              <a:rPr lang="en-US" altLang="ko-KR" sz="1100" dirty="0">
                <a:ea typeface="+mn-lt"/>
                <a:cs typeface="+mn-lt"/>
              </a:rPr>
              <a:t> 26</a:t>
            </a:r>
            <a:r>
              <a:rPr lang="en-US" sz="1100" dirty="0">
                <a:ea typeface="+mn-lt"/>
                <a:cs typeface="+mn-lt"/>
              </a:rPr>
              <a:t>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일요일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새벽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시간대에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집회에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모여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행사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마을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입구에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위치한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가톨릭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홀을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선택했습니다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약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오전</a:t>
            </a:r>
            <a:r>
              <a:rPr lang="en-US" sz="1100" dirty="0">
                <a:ea typeface="+mn-lt"/>
                <a:cs typeface="+mn-lt"/>
              </a:rPr>
              <a:t> 1</a:t>
            </a:r>
            <a:r>
              <a:rPr lang="ko-KR" altLang="en-US" sz="1100" dirty="0">
                <a:ea typeface="+mn-lt"/>
                <a:cs typeface="+mn-lt"/>
              </a:rPr>
              <a:t>시경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신자들이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중일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연합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민주력</a:t>
            </a:r>
            <a:r>
              <a:rPr lang="en-US" sz="1100" dirty="0">
                <a:ea typeface="+mn-lt"/>
                <a:cs typeface="+mn-lt"/>
              </a:rPr>
              <a:t>(ADF)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공격을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시작했습니다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en-US" altLang="ko-KR" sz="1100">
                <a:ea typeface="+mn-lt"/>
                <a:cs typeface="+mn-lt"/>
              </a:rPr>
              <a:t>“</a:t>
            </a:r>
            <a:r>
              <a:rPr lang="ko-KR" altLang="en-US" sz="1100">
                <a:ea typeface="+mn-lt"/>
                <a:cs typeface="+mn-lt"/>
              </a:rPr>
              <a:t>교회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홀에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살해되었습니다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도망치려던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문에서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잡혀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 부지에서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살해되었고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도로까지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도망친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잡혀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살해되었습니다</a:t>
            </a:r>
            <a:r>
              <a:rPr lang="en-US" sz="1100" dirty="0">
                <a:ea typeface="+mn-lt"/>
                <a:cs typeface="+mn-lt"/>
              </a:rPr>
              <a:t>”</a:t>
            </a:r>
            <a:r>
              <a:rPr lang="en-US" sz="1100" dirty="0" err="1">
                <a:ea typeface="+mn-lt"/>
                <a:cs typeface="+mn-lt"/>
              </a:rPr>
              <a:t>라고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공격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월요일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해당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지역을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방문한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오픈도어스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파트너가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말했습니다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공포에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휩싸인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도망치려다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바닥에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옷가지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신발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슬리퍼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가방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등이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흩어져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ko-KR" altLang="en-US" sz="1100" dirty="0" err="1">
                <a:ea typeface="+mn-lt"/>
                <a:cs typeface="+mn-lt"/>
              </a:rPr>
              <a:t>코만다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센터로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이동하기</a:t>
            </a:r>
            <a:r>
              <a:rPr lang="en-US" sz="1100" dirty="0">
                <a:ea typeface="+mn-lt"/>
                <a:cs typeface="+mn-lt"/>
              </a:rPr>
              <a:t> 전, ADF</a:t>
            </a:r>
            <a:r>
              <a:rPr lang="ko-KR" altLang="en-US" sz="1100" dirty="0">
                <a:ea typeface="+mn-lt"/>
                <a:cs typeface="+mn-lt"/>
              </a:rPr>
              <a:t>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마초가니에서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</a:t>
            </a:r>
            <a:r>
              <a:rPr lang="en-US" altLang="ko-KR" sz="1100" dirty="0">
                <a:ea typeface="+mn-lt"/>
                <a:cs typeface="+mn-lt"/>
              </a:rPr>
              <a:t> 4</a:t>
            </a:r>
            <a:r>
              <a:rPr lang="ko-KR" altLang="en-US" sz="1100" dirty="0">
                <a:ea typeface="+mn-lt"/>
                <a:cs typeface="+mn-lt"/>
              </a:rPr>
              <a:t>명을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집을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불태웠습니다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그들은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이후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코만다에서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약</a:t>
            </a:r>
            <a:r>
              <a:rPr lang="en-US" altLang="ko-KR" sz="1100" dirty="0">
                <a:ea typeface="+mn-lt"/>
                <a:cs typeface="+mn-lt"/>
              </a:rPr>
              <a:t> 13km </a:t>
            </a:r>
            <a:r>
              <a:rPr lang="ko-KR" altLang="en-US" sz="1100" dirty="0">
                <a:ea typeface="+mn-lt"/>
                <a:cs typeface="+mn-lt"/>
              </a:rPr>
              <a:t>떨어진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넨레자로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이동해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사람과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운전사를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습격했습니다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공격자들은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마체테로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오토바이를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불태웠습니다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현지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파트너들은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토요일과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일요일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공격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동안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남녀를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포함해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총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>
                <a:ea typeface="+mn-lt"/>
                <a:cs typeface="+mn-lt"/>
              </a:rPr>
              <a:t>49</a:t>
            </a:r>
            <a:r>
              <a:rPr lang="ko-KR" altLang="en-US" sz="1100" dirty="0">
                <a:ea typeface="+mn-lt"/>
                <a:cs typeface="+mn-lt"/>
              </a:rPr>
              <a:t>명의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살해되었다고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밝혔습니다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sz="1100">
              <a:ea typeface="맑은 고딕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중앙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아프리카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지역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현장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책임자는</a:t>
            </a:r>
            <a:r>
              <a:rPr lang="en-US" sz="1100" dirty="0">
                <a:ea typeface="+mn-lt"/>
                <a:cs typeface="+mn-lt"/>
              </a:rPr>
              <a:t> 44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가정에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긴급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지원을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예산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재배정을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승인했습니다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가정을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돕기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보다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상세한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제안은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가능한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빨리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제출될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것입니다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정확한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조치와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시기를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결정하기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추가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조사가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필요합니다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예를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들어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외상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치료는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즉시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진행될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없습니다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01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이란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 dirty="0">
                <a:ea typeface="+mn-lt"/>
                <a:cs typeface="+mn-lt"/>
              </a:rPr>
              <a:t>기독교인에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대한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체포와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혐오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발언</a:t>
            </a:r>
            <a:endParaRPr lang="en-US" altLang="ko-KR" sz="1800" err="1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17822" y="2816728"/>
            <a:ext cx="5013453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기독교인들은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명확한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혐의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없이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구금되고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있으며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많은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이들이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알려지지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않은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상황에서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구금되어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가족들은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두려움과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불확실성에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빠져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있습니다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또한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복음주의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기독교인을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대상으로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혐오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발언이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언론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매체에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의해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부추겨지고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있습니다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이들은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복음주의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기독교인들이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‘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시온주의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’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이익과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결탁했으며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이란의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적이라고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비난하고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있습니다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신자들은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이란에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대한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공격을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기뻐하는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배신자로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공개적으로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묘사되고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있으며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이는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적대감을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조장하고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박해를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정당화하기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위한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거짓되고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위험한</a:t>
            </a:r>
            <a:r>
              <a:rPr lang="en-US" altLang="ko-KR" sz="1100" dirty="0">
                <a:solidFill>
                  <a:srgbClr val="000000"/>
                </a:solidFill>
                <a:ea typeface="+mn-lt"/>
                <a:cs typeface="+mn-lt"/>
              </a:rPr>
              <a:t> 처</a:t>
            </a:r>
            <a:r>
              <a:rPr lang="ko-KR" altLang="en-US" sz="1100" dirty="0">
                <a:solidFill>
                  <a:srgbClr val="000000"/>
                </a:solidFill>
                <a:ea typeface="+mn-lt"/>
                <a:cs typeface="+mn-lt"/>
              </a:rPr>
              <a:t>사입니다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pPr algn="just"/>
            <a:endParaRPr lang="en-US" sz="1100" dirty="0">
              <a:ea typeface="+mn-lt"/>
              <a:cs typeface="+mn-lt"/>
            </a:endParaRPr>
          </a:p>
          <a:p>
            <a:pPr algn="just"/>
            <a:r>
              <a:rPr lang="en-US" sz="1100" dirty="0">
                <a:ea typeface="+mn-lt"/>
                <a:cs typeface="+mn-lt"/>
              </a:rPr>
              <a:t>이 중 </a:t>
            </a:r>
            <a:r>
              <a:rPr lang="en-US" sz="1100" dirty="0" err="1">
                <a:ea typeface="+mn-lt"/>
                <a:cs typeface="+mn-lt"/>
              </a:rPr>
              <a:t>일부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표현은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공식적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담론을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반영합니다</a:t>
            </a:r>
            <a:r>
              <a:rPr lang="en-US" sz="1100" dirty="0">
                <a:ea typeface="+mn-lt"/>
                <a:cs typeface="+mn-lt"/>
              </a:rPr>
              <a:t>: </a:t>
            </a:r>
            <a:r>
              <a:rPr lang="en-US" sz="1100" dirty="0" err="1">
                <a:ea typeface="+mn-lt"/>
                <a:cs typeface="+mn-lt"/>
              </a:rPr>
              <a:t>복음주의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기독교는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다시</a:t>
            </a:r>
            <a:r>
              <a:rPr lang="en-US" sz="1100" dirty="0">
                <a:ea typeface="+mn-lt"/>
                <a:cs typeface="+mn-lt"/>
              </a:rPr>
              <a:t> 한 번 </a:t>
            </a:r>
            <a:r>
              <a:rPr lang="en-US" sz="1100" dirty="0" err="1">
                <a:ea typeface="+mn-lt"/>
                <a:cs typeface="+mn-lt"/>
              </a:rPr>
              <a:t>이슬람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공화국에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대한</a:t>
            </a:r>
            <a:r>
              <a:rPr lang="en-US" sz="1100" dirty="0">
                <a:ea typeface="+mn-lt"/>
                <a:cs typeface="+mn-lt"/>
              </a:rPr>
              <a:t> '</a:t>
            </a:r>
            <a:r>
              <a:rPr lang="en-US" sz="1100" dirty="0" err="1">
                <a:ea typeface="+mn-lt"/>
                <a:cs typeface="+mn-lt"/>
              </a:rPr>
              <a:t>중대한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위협'으로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규정되고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법원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소송에서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기독교인들은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도덕적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타락을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퍼뜨리고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가정을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불안정하게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하며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현정부에 대해</a:t>
            </a:r>
            <a:r>
              <a:rPr lang="en-US" sz="1100" dirty="0">
                <a:ea typeface="+mn-lt"/>
                <a:cs typeface="+mn-lt"/>
              </a:rPr>
              <a:t> '</a:t>
            </a:r>
            <a:r>
              <a:rPr lang="ko-KR" altLang="en-US" sz="1100" dirty="0">
                <a:ea typeface="+mn-lt"/>
                <a:cs typeface="+mn-lt"/>
              </a:rPr>
              <a:t>연성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쿠데타'를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추구한다는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혐의로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기소되고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제안된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새로운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법안은</a:t>
            </a:r>
            <a:r>
              <a:rPr lang="en-US" sz="1100" dirty="0">
                <a:ea typeface="+mn-lt"/>
                <a:cs typeface="+mn-lt"/>
              </a:rPr>
              <a:t> '</a:t>
            </a:r>
            <a:r>
              <a:rPr lang="en-US" sz="1100" dirty="0" err="1">
                <a:ea typeface="+mn-lt"/>
                <a:cs typeface="+mn-lt"/>
              </a:rPr>
              <a:t>적대적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국가'와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협력한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것으로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의심되는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이들에게</a:t>
            </a:r>
            <a:r>
              <a:rPr lang="en-US" sz="1100" dirty="0">
                <a:ea typeface="+mn-lt"/>
                <a:cs typeface="+mn-lt"/>
              </a:rPr>
              <a:t> 더 </a:t>
            </a:r>
            <a:r>
              <a:rPr lang="en-US" sz="1100" dirty="0" err="1">
                <a:ea typeface="+mn-lt"/>
                <a:cs typeface="+mn-lt"/>
              </a:rPr>
              <a:t>엄격한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처벌을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도입할</a:t>
            </a:r>
            <a:r>
              <a:rPr lang="en-US" sz="1100" dirty="0">
                <a:ea typeface="+mn-lt"/>
                <a:cs typeface="+mn-lt"/>
              </a:rPr>
              <a:t> 수 </a:t>
            </a:r>
            <a:r>
              <a:rPr lang="en-US" sz="1100" dirty="0" err="1">
                <a:ea typeface="+mn-lt"/>
                <a:cs typeface="+mn-lt"/>
              </a:rPr>
              <a:t>있으며</a:t>
            </a:r>
            <a:r>
              <a:rPr lang="en-US" sz="1100" dirty="0">
                <a:ea typeface="+mn-lt"/>
                <a:cs typeface="+mn-lt"/>
              </a:rPr>
              <a:t>, 이 </a:t>
            </a:r>
            <a:r>
              <a:rPr lang="en-US" sz="1100" dirty="0" err="1">
                <a:ea typeface="+mn-lt"/>
                <a:cs typeface="+mn-lt"/>
              </a:rPr>
              <a:t>모호한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법안이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기독교인들에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대한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탄압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수단으로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악용될</a:t>
            </a:r>
            <a:r>
              <a:rPr lang="en-US" sz="1100" dirty="0">
                <a:ea typeface="+mn-lt"/>
                <a:cs typeface="+mn-lt"/>
              </a:rPr>
              <a:t> 수 </a:t>
            </a:r>
            <a:r>
              <a:rPr lang="en-US" sz="1100" dirty="0" err="1">
                <a:ea typeface="+mn-lt"/>
                <a:cs typeface="+mn-lt"/>
              </a:rPr>
              <a:t>있다는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심각한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우려가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제기되고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ko-KR" altLang="en-US" sz="1100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이처럼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압력이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점점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심해지는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가운데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과거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경험이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현재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재판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중인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정보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기관으로부터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새로운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위협과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조사를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받고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협박은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광범위하게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퍼져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있으며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커뮤니티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내에서는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두려움이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점점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커지고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그럼에도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불구하고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그리스도의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빛은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이란에서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계속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빛나고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이란의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형제자매를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두손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들고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en-US" altLang="ko-KR" sz="1100" dirty="0" err="1">
                <a:ea typeface="+mn-lt"/>
                <a:cs typeface="+mn-lt"/>
              </a:rPr>
              <a:t>주의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보좌를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향해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기도합시다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endParaRPr lang="en-US" sz="1100" dirty="0">
              <a:ea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563192" y="1620529"/>
            <a:ext cx="4932223" cy="432426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,Sans-Serif"/>
              <a:buChar char="•"/>
            </a:pP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“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빛이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어둠에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비추되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어둠이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 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이기지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못하더라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”(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요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1:5).</a:t>
            </a:r>
            <a:endParaRPr lang="ko-KR" altLang="en-US" sz="1100" dirty="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endParaRPr lang="en-US" altLang="ko-KR" sz="1100" dirty="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국민을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위해 기도합니다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하나님께서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슬퍼하는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위로하시고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두려움에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떠는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강하게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하시며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무고한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사람들을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부당한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형벌로부터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보호해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주시기를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기도합니다. </a:t>
            </a:r>
            <a:endParaRPr lang="en-US" altLang="ko-KR" sz="1100" dirty="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정의와 자유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,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자비가 이루어지기를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사형 집행이 중단되고 정의와 자비가 이란 사법 시스템에서 공포와 억압을 이길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수 있도록 기도합니다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endParaRPr lang="en-US" altLang="ko-KR" sz="1100" dirty="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하나님께 54명의 구금된 신자들을 보호해 주시기를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주님이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주시는 평화로 신자들의 마음과 생각을 지켜 주시고, 그리스도의 존재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를 구체적으로 느끼게 하시고, 그들을 구금한 자들의 눈에서 은혜를 얻게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하옵소</a:t>
            </a:r>
            <a:r>
              <a:rPr lang="ko-KR" altLang="en-US" sz="1100" dirty="0" err="1">
                <a:solidFill>
                  <a:schemeClr val="bg1"/>
                </a:solidFill>
                <a:ea typeface="+mn-lt"/>
                <a:cs typeface="+mn-lt"/>
              </a:rPr>
              <a:t>서</a:t>
            </a:r>
            <a:r>
              <a:rPr lang="en-US" altLang="en-US" sz="1100" dirty="0">
                <a:solidFill>
                  <a:schemeClr val="bg1"/>
                </a:solidFill>
                <a:ea typeface="+mn-lt"/>
                <a:cs typeface="+mn-lt"/>
              </a:rPr>
              <a:t>!</a:t>
            </a:r>
            <a:endParaRPr lang="ko-KR" sz="1100" dirty="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이란의 교회가 굳건하고 용기를 잃지 않고 성령으로 충만하여 계속해서 소금과 빛의 역할을 감당할 수 있도록 기도합니다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두려움에 물러서지 않고 믿음으로 굳건히 서며, 증언에서 용감하고 사랑으로 빛나기를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.  </a:t>
            </a:r>
            <a:endParaRPr lang="en-US" altLang="ko-KR" sz="1100" dirty="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이란의 당국자들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—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판사부터 조사관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국가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지도자까지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—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를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위해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 당국자들이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예수님을 만나며, 꿈과 비전을 통해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마음이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새롭게 거듭나기를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altLang="ko-KR" sz="1100" dirty="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endParaRPr lang="ko-KR" altLang="en-US" sz="1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이란의 한 형제는 이렇게 말합니다: "우리는 고통과 시련의 계절을 통해 주님을 더 친밀하게 알게 되었습니다. 결국 사랑은 가장 큰 목소리이자 가장 강력한 증거입니다. 많은 이란인들이 종교와 정치, 공허한 약속에 지쳐 있는 이 시기에 주님께서 사랑과 희망, 구원의 참된 원천이신 자신을 드러내 주시도록 기도해 주세요."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라고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말합니다.</a:t>
            </a:r>
            <a:endParaRPr lang="ko-KR" altLang="en-US" sz="1100" dirty="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4D2355-6CA6-051B-DD2A-57B3FF52EE36}"/>
              </a:ext>
            </a:extLst>
          </p:cNvPr>
          <p:cNvSpPr txBox="1"/>
          <p:nvPr/>
        </p:nvSpPr>
        <p:spPr>
          <a:xfrm>
            <a:off x="1220172" y="1709695"/>
            <a:ext cx="5016196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>
                <a:ea typeface="+mn-lt"/>
                <a:cs typeface="+mn-lt"/>
              </a:rPr>
              <a:t>최근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이란</a:t>
            </a:r>
            <a:r>
              <a:rPr lang="en-US" sz="1100" dirty="0">
                <a:ea typeface="+mn-lt"/>
                <a:cs typeface="+mn-lt"/>
              </a:rPr>
              <a:t>-</a:t>
            </a:r>
            <a:r>
              <a:rPr lang="ko-KR" altLang="en-US" sz="1100" dirty="0">
                <a:ea typeface="+mn-lt"/>
                <a:cs typeface="+mn-lt"/>
              </a:rPr>
              <a:t>이스라엘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갈등과 휴전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이후로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전역에서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박해가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급격히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증가해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심각한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우려를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자아내고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테헤란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 err="1">
                <a:ea typeface="+mn-lt"/>
                <a:cs typeface="+mn-lt"/>
              </a:rPr>
              <a:t>라슈트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시라즈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이스파한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마슈하드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카라지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 err="1">
                <a:ea typeface="+mn-lt"/>
                <a:cs typeface="+mn-lt"/>
              </a:rPr>
              <a:t>하메단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 err="1">
                <a:ea typeface="+mn-lt"/>
                <a:cs typeface="+mn-lt"/>
              </a:rPr>
              <a:t>노우샤르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등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>
                <a:ea typeface="+mn-lt"/>
                <a:cs typeface="+mn-lt"/>
              </a:rPr>
              <a:t>21개 </a:t>
            </a:r>
            <a:r>
              <a:rPr lang="en-US" sz="1100" dirty="0" err="1">
                <a:ea typeface="+mn-lt"/>
                <a:cs typeface="+mn-lt"/>
              </a:rPr>
              <a:t>도시에서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최소</a:t>
            </a:r>
            <a:r>
              <a:rPr lang="en-US" sz="1100" dirty="0">
                <a:ea typeface="+mn-lt"/>
                <a:cs typeface="+mn-lt"/>
              </a:rPr>
              <a:t> 54명의 </a:t>
            </a:r>
            <a:r>
              <a:rPr lang="en-US" sz="1100" dirty="0" err="1">
                <a:ea typeface="+mn-lt"/>
                <a:cs typeface="+mn-lt"/>
              </a:rPr>
              <a:t>기독교인이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체포되었으며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다양한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배경의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신자들에게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영향을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미치고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이는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휴전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전</a:t>
            </a:r>
            <a:r>
              <a:rPr lang="en-US" altLang="ko-KR" sz="1100" dirty="0">
                <a:ea typeface="+mn-lt"/>
                <a:cs typeface="+mn-lt"/>
              </a:rPr>
              <a:t> 6</a:t>
            </a:r>
            <a:r>
              <a:rPr lang="ko-KR" altLang="en-US" sz="1100" dirty="0">
                <a:ea typeface="+mn-lt"/>
                <a:cs typeface="+mn-lt"/>
              </a:rPr>
              <a:t>개월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동안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기록된</a:t>
            </a:r>
            <a:r>
              <a:rPr lang="en-US" altLang="ko-KR" sz="1100" dirty="0">
                <a:ea typeface="+mn-lt"/>
                <a:cs typeface="+mn-lt"/>
              </a:rPr>
              <a:t> 40</a:t>
            </a:r>
            <a:r>
              <a:rPr lang="ko-KR" altLang="en-US" sz="1100" dirty="0">
                <a:ea typeface="+mn-lt"/>
                <a:cs typeface="+mn-lt"/>
              </a:rPr>
              <a:t>건의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체포와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비교해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크게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증가한 수치입니다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EEDD5-9191-8393-C9B8-9C6F26FBE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2CA3B79-3406-28A0-1CB3-F4A01ED8EF7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4E53AFE7-E4E9-0BB5-5E82-F3C0AAE2712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3E1EE94-28BF-5011-B0FE-EA753BF8E31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05C217-3587-68D8-5AB7-4D7EFD10628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18D2335-2492-4AEE-5973-8D4064AB2B9D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79899B2-72ED-9310-4DAD-70F02D3CC87C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481731C-E726-A83F-93A4-3927A573383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958609-54B2-3FC7-5310-6B028B3B29CD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#인도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 </a:t>
            </a:r>
            <a:r>
              <a:rPr lang="ko-KR" altLang="en-US" dirty="0" err="1">
                <a:ea typeface="+mn-lt"/>
                <a:cs typeface="+mn-lt"/>
              </a:rPr>
              <a:t>차티스가르</a:t>
            </a:r>
            <a:r>
              <a:rPr lang="ko-KR" altLang="en-US" dirty="0">
                <a:ea typeface="+mn-lt"/>
                <a:cs typeface="+mn-lt"/>
              </a:rPr>
              <a:t>(</a:t>
            </a:r>
            <a:r>
              <a:rPr lang="ko-KR" dirty="0" err="1">
                <a:ea typeface="+mn-lt"/>
                <a:cs typeface="+mn-lt"/>
              </a:rPr>
              <a:t>Chhattisgarh</a:t>
            </a:r>
            <a:r>
              <a:rPr lang="ko-KR" altLang="en-US" dirty="0">
                <a:ea typeface="+mn-lt"/>
                <a:cs typeface="+mn-lt"/>
              </a:rPr>
              <a:t>)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개종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사건과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관련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ko-KR" altLang="en-US" dirty="0">
                <a:ea typeface="+mn-lt"/>
                <a:cs typeface="+mn-lt"/>
              </a:rPr>
              <a:t>수녀들과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목사에게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보석 허가</a:t>
            </a:r>
            <a:endParaRPr lang="ko-KR" altLang="en-US" dirty="0">
              <a:latin typeface="맑은 고딕"/>
              <a:ea typeface="맑은 고딕"/>
            </a:endParaRPr>
          </a:p>
          <a:p>
            <a:endParaRPr lang="en-US" altLang="ko-KR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0326C-5D83-AAED-EC82-9B10592654FD}"/>
              </a:ext>
            </a:extLst>
          </p:cNvPr>
          <p:cNvSpPr txBox="1"/>
          <p:nvPr/>
        </p:nvSpPr>
        <p:spPr>
          <a:xfrm>
            <a:off x="1210620" y="1619100"/>
            <a:ext cx="5254713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2025년 8월2일(토), 인도 국가조사국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(NIA)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특별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법원은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지난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7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월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26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일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인신매매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및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강제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개종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혐의로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a typeface="+mn-lt"/>
                <a:cs typeface="+mn-lt"/>
              </a:rPr>
              <a:t>체포된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solidFill>
                  <a:srgbClr val="000000"/>
                </a:solidFill>
                <a:ea typeface="+mn-lt"/>
                <a:cs typeface="+mn-lt"/>
              </a:rPr>
              <a:t>케라라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(</a:t>
            </a:r>
            <a:r>
              <a:rPr lang="ko-KR" sz="1200" kern="100" dirty="0" err="1">
                <a:solidFill>
                  <a:srgbClr val="000000"/>
                </a:solidFill>
                <a:ea typeface="+mn-lt"/>
                <a:cs typeface="+mn-lt"/>
              </a:rPr>
              <a:t>Kerala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)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출신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가톨릭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수녀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2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명과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목사에게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조건부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보석을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허가했습니다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보석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a typeface="+mn-lt"/>
                <a:cs typeface="+mn-lt"/>
              </a:rPr>
              <a:t>조건에는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a typeface="+mn-lt"/>
                <a:cs typeface="+mn-lt"/>
              </a:rPr>
              <a:t>여권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a typeface="+mn-lt"/>
                <a:cs typeface="+mn-lt"/>
              </a:rPr>
              <a:t>제출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각각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₹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50,000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의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보증금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납부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,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보증인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2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명</a:t>
            </a:r>
            <a:r>
              <a:rPr lang="en-US" altLang="ko-KR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제출이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200" kern="100" dirty="0">
                <a:solidFill>
                  <a:srgbClr val="000000"/>
                </a:solidFill>
                <a:ea typeface="+mn-lt"/>
                <a:cs typeface="+mn-lt"/>
              </a:rPr>
              <a:t>포함되었습니다</a:t>
            </a:r>
            <a:r>
              <a:rPr lang="en-US" sz="1200" kern="1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endParaRPr lang="ko-KR" dirty="0">
              <a:ea typeface="+mn-lt"/>
              <a:cs typeface="+mn-lt"/>
            </a:endParaRPr>
          </a:p>
        </p:txBody>
      </p:sp>
      <p:pic>
        <p:nvPicPr>
          <p:cNvPr id="16" name="그림 15" descr="의류, 사람, 인간의 얼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B6457F-55FD-CA30-49D0-AC712A324F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8" r="1498"/>
          <a:stretch>
            <a:fillRect/>
          </a:stretch>
        </p:blipFill>
        <p:spPr>
          <a:xfrm>
            <a:off x="6814764" y="1631855"/>
            <a:ext cx="4607087" cy="265963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7EE4AF5-81BA-F999-2F51-7E2D82C66896}"/>
              </a:ext>
            </a:extLst>
          </p:cNvPr>
          <p:cNvSpPr txBox="1"/>
          <p:nvPr/>
        </p:nvSpPr>
        <p:spPr>
          <a:xfrm>
            <a:off x="1215280" y="2447247"/>
            <a:ext cx="5250192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ea typeface="+mn-lt"/>
                <a:cs typeface="+mn-lt"/>
              </a:rPr>
              <a:t>당국은</a:t>
            </a:r>
            <a:r>
              <a:rPr lang="en-US" altLang="ko-KR" sz="1200" kern="100" dirty="0">
                <a:ea typeface="+mn-lt"/>
                <a:cs typeface="+mn-lt"/>
              </a:rPr>
              <a:t> 7</a:t>
            </a:r>
            <a:r>
              <a:rPr lang="ko-KR" altLang="en-US" sz="1200" kern="100" dirty="0">
                <a:ea typeface="+mn-lt"/>
                <a:cs typeface="+mn-lt"/>
              </a:rPr>
              <a:t>월</a:t>
            </a:r>
            <a:r>
              <a:rPr lang="en-US" sz="1200" kern="100" dirty="0">
                <a:ea typeface="+mn-lt"/>
                <a:cs typeface="+mn-lt"/>
              </a:rPr>
              <a:t> 26</a:t>
            </a:r>
            <a:r>
              <a:rPr lang="ko-KR" altLang="en-US" sz="1200" kern="100" dirty="0">
                <a:ea typeface="+mn-lt"/>
                <a:cs typeface="+mn-lt"/>
              </a:rPr>
              <a:t>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차티스가르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두르그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철도역에서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케라라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출신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가톨릭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수녀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프리티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메리</a:t>
            </a:r>
            <a:r>
              <a:rPr lang="en-US" altLang="ko-KR" sz="1200" kern="100" dirty="0">
                <a:ea typeface="+mn-lt"/>
                <a:cs typeface="+mn-lt"/>
              </a:rPr>
              <a:t>(Preeti Mary)</a:t>
            </a:r>
            <a:r>
              <a:rPr lang="ko-KR" altLang="en-US" sz="1200" kern="100" dirty="0">
                <a:ea typeface="+mn-lt"/>
                <a:cs typeface="+mn-lt"/>
              </a:rPr>
              <a:t>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반다나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프란시스</a:t>
            </a:r>
            <a:r>
              <a:rPr lang="en-US" altLang="ko-KR" sz="1200" kern="100" dirty="0">
                <a:ea typeface="+mn-lt"/>
                <a:cs typeface="+mn-lt"/>
              </a:rPr>
              <a:t>(Vandana Francis), </a:t>
            </a:r>
            <a:r>
              <a:rPr lang="ko-KR" altLang="en-US" sz="1200" kern="100" dirty="0">
                <a:ea typeface="+mn-lt"/>
                <a:cs typeface="+mn-lt"/>
              </a:rPr>
              <a:t>그리고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기독교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목사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수크만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만다비</a:t>
            </a:r>
            <a:r>
              <a:rPr lang="en-US" altLang="ko-KR" sz="1200" kern="100" dirty="0">
                <a:ea typeface="+mn-lt"/>
                <a:cs typeface="+mn-lt"/>
              </a:rPr>
              <a:t>(Sukhman </a:t>
            </a:r>
            <a:r>
              <a:rPr lang="en-US" sz="1200" kern="100" dirty="0">
                <a:ea typeface="+mn-lt"/>
                <a:cs typeface="+mn-lt"/>
              </a:rPr>
              <a:t>Mandavi</a:t>
            </a:r>
            <a:r>
              <a:rPr lang="en-US" altLang="ko-KR" sz="1200" kern="100" dirty="0">
                <a:ea typeface="+mn-lt"/>
                <a:cs typeface="+mn-lt"/>
              </a:rPr>
              <a:t>)</a:t>
            </a:r>
            <a:r>
              <a:rPr lang="ko-KR" altLang="en-US" sz="1200" kern="100" dirty="0" err="1">
                <a:ea typeface="+mn-lt"/>
                <a:cs typeface="+mn-lt"/>
              </a:rPr>
              <a:t>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체포했습니다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endParaRPr lang="ko-KR" dirty="0"/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사람은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나라얀푸르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구역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출신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젊은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기독교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여성들</a:t>
            </a:r>
            <a:r>
              <a:rPr lang="en-US" sz="1200" kern="100" dirty="0">
                <a:ea typeface="+mn-lt"/>
                <a:cs typeface="+mn-lt"/>
              </a:rPr>
              <a:t>—</a:t>
            </a:r>
            <a:r>
              <a:rPr lang="ko-KR" altLang="en-US" sz="1200" kern="100" dirty="0" err="1">
                <a:ea typeface="+mn-lt"/>
                <a:cs typeface="+mn-lt"/>
              </a:rPr>
              <a:t>라리타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우센디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수크마티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만다비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카멜레슈바리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프라다한을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아그라로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동반하고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여성들은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아그라의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수도원에서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일자리를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시작할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예정이었으며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모두</a:t>
            </a:r>
            <a:r>
              <a:rPr lang="en-US" sz="1200" kern="100" dirty="0">
                <a:ea typeface="+mn-lt"/>
                <a:cs typeface="+mn-lt"/>
              </a:rPr>
              <a:t> 18</a:t>
            </a:r>
            <a:r>
              <a:rPr lang="ko-KR" altLang="en-US" sz="1200" kern="100" dirty="0">
                <a:ea typeface="+mn-lt"/>
                <a:cs typeface="+mn-lt"/>
              </a:rPr>
              <a:t>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이상이었고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부모의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서면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동의를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받았습니다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그러나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철도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티켓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검사원이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힌두타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극단주의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단체에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알리면서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상황이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악화되었습니다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해당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단체는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즉시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역으로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달려와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수녀들과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 err="1">
                <a:ea typeface="+mn-lt"/>
                <a:cs typeface="+mn-lt"/>
              </a:rPr>
              <a:t>목사</a:t>
            </a:r>
            <a:r>
              <a:rPr lang="ko-KR" altLang="en-US" sz="1200" kern="100" dirty="0" err="1">
                <a:ea typeface="+mn-lt"/>
                <a:cs typeface="+mn-lt"/>
              </a:rPr>
              <a:t>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인신매매와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강제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종교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개종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혐의로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고발했습니다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시위대의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압력으로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경찰은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첫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번째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정보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보고서</a:t>
            </a:r>
            <a:r>
              <a:rPr lang="en-US" sz="1200" kern="100" dirty="0">
                <a:ea typeface="+mn-lt"/>
                <a:cs typeface="+mn-lt"/>
              </a:rPr>
              <a:t>(FIR)</a:t>
            </a:r>
            <a:r>
              <a:rPr lang="ko-KR" altLang="en-US" sz="1200" kern="100" dirty="0" err="1">
                <a:ea typeface="+mn-lt"/>
                <a:cs typeface="+mn-lt"/>
              </a:rPr>
              <a:t>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접수하고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해당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단체를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여러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법조항에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따라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기소했습니다</a:t>
            </a:r>
            <a:r>
              <a:rPr lang="en-US" sz="1200" kern="100" dirty="0">
                <a:ea typeface="+mn-lt"/>
                <a:cs typeface="+mn-lt"/>
              </a:rPr>
              <a:t>:  </a:t>
            </a:r>
            <a:endParaRPr lang="en-US" dirty="0"/>
          </a:p>
          <a:p>
            <a:pPr algn="just"/>
            <a:endParaRPr lang="en-US" sz="1200" kern="100" dirty="0">
              <a:ea typeface="+mn-lt"/>
              <a:cs typeface="+mn-lt"/>
            </a:endParaRP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사건은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소수민족의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안전과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보안에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대한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우려를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증폭시켰으며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강제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개종과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인신매매와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관련된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허위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고발의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반복되는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문제도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다시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제기되었습니다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관련된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젊은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여성들은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가족들과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함께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모든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혐의를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단호히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부인했습니다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오픈도어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파트너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아라브</a:t>
            </a:r>
            <a:r>
              <a:rPr lang="en-US" sz="1200" kern="100" dirty="0">
                <a:ea typeface="+mn-lt"/>
                <a:cs typeface="+mn-lt"/>
              </a:rPr>
              <a:t>*는 “</a:t>
            </a:r>
            <a:r>
              <a:rPr lang="en-US" sz="1200" kern="100" dirty="0" err="1">
                <a:ea typeface="+mn-lt"/>
                <a:cs typeface="+mn-lt"/>
              </a:rPr>
              <a:t>기도로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우리와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함께해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주신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모든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분께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진심으로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감사드립니다</a:t>
            </a:r>
            <a:r>
              <a:rPr lang="en-US" sz="1200" kern="100" dirty="0">
                <a:ea typeface="+mn-lt"/>
                <a:cs typeface="+mn-lt"/>
              </a:rPr>
              <a:t>, </a:t>
            </a:r>
            <a:r>
              <a:rPr lang="en-US" sz="1200" kern="100" dirty="0" err="1">
                <a:ea typeface="+mn-lt"/>
                <a:cs typeface="+mn-lt"/>
              </a:rPr>
              <a:t>하나님의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은혜로</a:t>
            </a:r>
            <a:r>
              <a:rPr lang="en-US" sz="1200" kern="100" dirty="0">
                <a:ea typeface="+mn-lt"/>
                <a:cs typeface="+mn-lt"/>
              </a:rPr>
              <a:t> 두 </a:t>
            </a:r>
            <a:r>
              <a:rPr lang="en-US" sz="1200" kern="100" dirty="0" err="1">
                <a:ea typeface="+mn-lt"/>
                <a:cs typeface="+mn-lt"/>
              </a:rPr>
              <a:t>수녀와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부족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목사에게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보석이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허가되었으며</a:t>
            </a:r>
            <a:r>
              <a:rPr lang="en-US" sz="1200" kern="100" dirty="0">
                <a:ea typeface="+mn-lt"/>
                <a:cs typeface="+mn-lt"/>
              </a:rPr>
              <a:t>, </a:t>
            </a:r>
            <a:r>
              <a:rPr lang="en-US" sz="1200" kern="100" dirty="0" err="1">
                <a:ea typeface="+mn-lt"/>
                <a:cs typeface="+mn-lt"/>
              </a:rPr>
              <a:t>그들은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안전하게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가족과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재회했습니다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en-US" sz="1200" kern="100" dirty="0" err="1">
                <a:ea typeface="+mn-lt"/>
                <a:cs typeface="+mn-lt"/>
              </a:rPr>
              <a:t>그러나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수녀들</a:t>
            </a:r>
            <a:r>
              <a:rPr lang="en-US" sz="1200" kern="100" dirty="0">
                <a:ea typeface="+mn-lt"/>
                <a:cs typeface="+mn-lt"/>
              </a:rPr>
              <a:t>, </a:t>
            </a:r>
            <a:r>
              <a:rPr lang="en-US" sz="1200" kern="100" dirty="0" err="1">
                <a:ea typeface="+mn-lt"/>
                <a:cs typeface="+mn-lt"/>
              </a:rPr>
              <a:t>목사</a:t>
            </a:r>
            <a:r>
              <a:rPr lang="en-US" sz="1200" kern="100" dirty="0">
                <a:ea typeface="+mn-lt"/>
                <a:cs typeface="+mn-lt"/>
              </a:rPr>
              <a:t>, </a:t>
            </a:r>
            <a:r>
              <a:rPr lang="en-US" sz="1200" kern="100" dirty="0" err="1">
                <a:ea typeface="+mn-lt"/>
                <a:cs typeface="+mn-lt"/>
              </a:rPr>
              <a:t>젊은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여성들을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위해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계속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기도해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주시기를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촉구합니다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en-US" sz="1200" kern="100" dirty="0" err="1">
                <a:ea typeface="+mn-lt"/>
                <a:cs typeface="+mn-lt"/>
              </a:rPr>
              <a:t>그들의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법적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소송은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여전히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진행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중이기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때문입니다</a:t>
            </a:r>
            <a:r>
              <a:rPr lang="en-US" sz="1200" kern="100" dirty="0">
                <a:ea typeface="+mn-lt"/>
                <a:cs typeface="+mn-lt"/>
              </a:rPr>
              <a:t>.” </a:t>
            </a:r>
            <a:endParaRPr lang="en-US" sz="1200" kern="100" dirty="0">
              <a:latin typeface="Malgun Gothic"/>
              <a:ea typeface="Malgun 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FA377-43B1-A91E-A0F5-BA7F46D0EF39}"/>
              </a:ext>
            </a:extLst>
          </p:cNvPr>
          <p:cNvSpPr txBox="1"/>
          <p:nvPr/>
        </p:nvSpPr>
        <p:spPr>
          <a:xfrm>
            <a:off x="6818506" y="4296033"/>
            <a:ext cx="4613010" cy="2123658"/>
          </a:xfrm>
          <a:prstGeom prst="rect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수녀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프리티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메리,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반다나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프란시스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, 목사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수크만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만다비에게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보석으로 풀려나게 하심을 감사드립니다. 정신적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괴롭힘과 </a:t>
            </a:r>
            <a:r>
              <a:rPr lang="ko-KR" altLang="en-US" sz="1100" dirty="0" err="1">
                <a:solidFill>
                  <a:schemeClr val="bg1"/>
                </a:solidFill>
                <a:ea typeface="+mn-lt"/>
                <a:cs typeface="+mn-lt"/>
              </a:rPr>
              <a:t>충격으로부터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 온전한 회복을 주시고, </a:t>
            </a:r>
            <a:r>
              <a:rPr lang="ko-KR" altLang="en-US" sz="1100" dirty="0" err="1">
                <a:solidFill>
                  <a:schemeClr val="bg1"/>
                </a:solidFill>
                <a:ea typeface="+mn-lt"/>
                <a:cs typeface="+mn-lt"/>
              </a:rPr>
              <a:t>반개종법을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악용하는 모든 </a:t>
            </a:r>
            <a:r>
              <a:rPr lang="ko-KR" altLang="en-US" sz="1100" dirty="0" err="1">
                <a:solidFill>
                  <a:schemeClr val="bg1"/>
                </a:solidFill>
                <a:ea typeface="+mn-lt"/>
                <a:cs typeface="+mn-lt"/>
              </a:rPr>
              <a:t>계획들로부터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지켜 </a:t>
            </a:r>
            <a:r>
              <a:rPr lang="ko-KR" altLang="en-US" sz="1100" dirty="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! </a:t>
            </a:r>
            <a:endParaRPr lang="en-US" altLang="ko-KR" sz="1100" dirty="0">
              <a:solidFill>
                <a:schemeClr val="bg1"/>
              </a:solidFill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정부 보호 시설로 보내진 젊은 여성들을 위해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. 이 여성들과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 가족들은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수녀들에 대해 거짓 증언을 하도록 압력을 받고 있습니다. 그들이 진실에 굳건히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서고 추가적인 괴롭힘으로부터 보호해 주시도록 기도합니다.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  </a:t>
            </a:r>
            <a:endParaRPr lang="ko-KR" dirty="0">
              <a:solidFill>
                <a:schemeClr val="bg1"/>
              </a:solidFill>
            </a:endParaRPr>
          </a:p>
          <a:p>
            <a:pPr algn="just">
              <a:buFont typeface="Arial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이 사건으로 인해 </a:t>
            </a:r>
            <a:r>
              <a:rPr lang="ko-KR" sz="1100" dirty="0" err="1">
                <a:solidFill>
                  <a:schemeClr val="bg1"/>
                </a:solidFill>
                <a:ea typeface="+mn-lt"/>
                <a:cs typeface="+mn-lt"/>
              </a:rPr>
              <a:t>차티스가르에서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활동하는 기독교 단체들이 인신매매 혐의로 표적이 되고 있습니다. 특히 많은 가톨릭 기관이 마을 출신 직원들을 고용하고 있기 때문입니다. 이 지역에서 충성스럽게 사역하는 우리 사랑하는 형제자매들의 안전과 보호를 위해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</a:p>
          <a:p>
            <a:pPr algn="just">
              <a:buFont typeface="Arial"/>
              <a:buChar char="•"/>
            </a:pPr>
            <a:endParaRPr lang="ko-KR" altLang="en-US" sz="1100" dirty="0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82386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</a:rPr>
              <a:t>타지키스탄</a:t>
            </a:r>
            <a:r>
              <a:rPr lang="en-US" altLang="ko-KR">
                <a:solidFill>
                  <a:srgbClr val="0070C0"/>
                </a:solidFill>
                <a:ea typeface="맑은 고딕"/>
              </a:rPr>
              <a:t> 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아프가니스탄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난민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강제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추방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시작</a:t>
            </a:r>
            <a:endParaRPr lang="ko-KR" altLang="en-US" sz="1800" b="1" kern="100">
              <a:latin typeface="Helvetica"/>
              <a:ea typeface="맑은 고딕"/>
              <a:cs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71778" y="1598607"/>
            <a:ext cx="5821375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>
                <a:ea typeface="+mn-lt"/>
                <a:cs typeface="+mn-lt"/>
              </a:rPr>
              <a:t>타지키스탄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정부가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아프가니스탄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난민에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대해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정한</a:t>
            </a:r>
            <a:r>
              <a:rPr lang="en-US" altLang="ko-KR" sz="1100" kern="100">
                <a:ea typeface="+mn-lt"/>
                <a:cs typeface="+mn-lt"/>
              </a:rPr>
              <a:t> 15</a:t>
            </a:r>
            <a:r>
              <a:rPr lang="ko-KR" altLang="en-US" sz="1100" kern="100">
                <a:ea typeface="+mn-lt"/>
                <a:cs typeface="+mn-lt"/>
              </a:rPr>
              <a:t>일의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시한이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거의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끝나가면서</a:t>
            </a:r>
            <a:r>
              <a:rPr lang="en-US" sz="1100" kern="100">
                <a:ea typeface="+mn-lt"/>
                <a:cs typeface="+mn-lt"/>
              </a:rPr>
              <a:t>, </a:t>
            </a:r>
            <a:r>
              <a:rPr lang="ko-KR" altLang="en-US" sz="1100" kern="100">
                <a:ea typeface="+mn-lt"/>
                <a:cs typeface="+mn-lt"/>
              </a:rPr>
              <a:t>이미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많은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사람들을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강제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추방하기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시작했다는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보도가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나왔습니다</a:t>
            </a:r>
            <a:r>
              <a:rPr lang="en-US" sz="1100" kern="100">
                <a:ea typeface="+mn-lt"/>
                <a:cs typeface="+mn-lt"/>
              </a:rPr>
              <a:t>.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여러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소식통에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따르면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어제</a:t>
            </a:r>
            <a:r>
              <a:rPr lang="en-US" altLang="ko-KR" sz="1100" kern="100">
                <a:ea typeface="+mn-lt"/>
                <a:cs typeface="+mn-lt"/>
              </a:rPr>
              <a:t> 150</a:t>
            </a:r>
            <a:r>
              <a:rPr lang="ko-KR" altLang="en-US" sz="1100" kern="100">
                <a:ea typeface="+mn-lt"/>
                <a:cs typeface="+mn-lt"/>
              </a:rPr>
              <a:t>명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이상이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현지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시장과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공공장소에서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체포되어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타지키스탄에서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추방되었습니다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</p:txBody>
      </p:sp>
      <p:pic>
        <p:nvPicPr>
          <p:cNvPr id="16" name="그림 15" descr="육상 차량, 야외, 자동차, 자동차 부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515" y="1602793"/>
            <a:ext cx="3319461" cy="2775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365567" y="4719439"/>
            <a:ext cx="9303125" cy="938719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내가 피곤하고 심히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상하였으매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마음이 불안하여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신음하나이다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 주여 나의 모든 소원이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있사오니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나의 탄식이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감추이지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아니하나이다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.(시38:8-9)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타지키스탄에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있는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아프칸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난민들에게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새로운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피난처를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주셔서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안전하게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거할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수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있도록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도와주옵소서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!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아프칸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기독교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난민들에게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마음의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평안을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주시고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안전하게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피할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곳을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허락하시고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어떤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상황에서도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주님의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보호하심을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신뢰하며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믿음의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길을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끝까지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걸어가게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하옵소서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1777" y="2280900"/>
            <a:ext cx="5821376" cy="22929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100">
                <a:ea typeface="+mn-lt"/>
                <a:cs typeface="+mn-lt"/>
              </a:rPr>
              <a:t>경찰이 </a:t>
            </a:r>
            <a:r>
              <a:rPr lang="ko-KR" sz="1100" err="1">
                <a:ea typeface="+mn-lt"/>
                <a:cs typeface="+mn-lt"/>
              </a:rPr>
              <a:t>아프칸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추방을 시작한지 이틀 동안 약 100명이 추방되었습니다. 이전에는 경찰이 남</a:t>
            </a:r>
            <a:r>
              <a:rPr lang="ko-KR" sz="1100">
                <a:ea typeface="+mn-lt"/>
                <a:cs typeface="+mn-lt"/>
              </a:rPr>
              <a:t>자만 </a:t>
            </a:r>
            <a:r>
              <a:rPr lang="ko-KR" altLang="en-US" sz="1100">
                <a:ea typeface="+mn-lt"/>
                <a:cs typeface="+mn-lt"/>
              </a:rPr>
              <a:t>체포하던</a:t>
            </a:r>
            <a:r>
              <a:rPr lang="ko-KR" sz="1100">
                <a:ea typeface="+mn-lt"/>
                <a:cs typeface="+mn-lt"/>
              </a:rPr>
              <a:t> 것이 이제는 거리에서 아이들까지 잡아가고 있습니다. 어머니가 경찰서에 와서 아이를 데려가려고 하면 </a:t>
            </a:r>
            <a:r>
              <a:rPr lang="ko-KR" altLang="en-US" sz="1100">
                <a:ea typeface="+mn-lt"/>
                <a:cs typeface="+mn-lt"/>
              </a:rPr>
              <a:t>부모도</a:t>
            </a:r>
            <a:r>
              <a:rPr lang="ko-KR" sz="1100">
                <a:ea typeface="+mn-lt"/>
                <a:cs typeface="+mn-lt"/>
              </a:rPr>
              <a:t> 체포합니다. 아이들은 소형 버스에 실려 아프가니스탄 국경으로 이송되어 추방됩니다. 경찰은 1인당 약 1,000달러의 뇌물을 요구하고 있는데, 그렇게 하면 추방을 </a:t>
            </a:r>
            <a:r>
              <a:rPr lang="ko-KR" altLang="en-US" sz="1100">
                <a:ea typeface="+mn-lt"/>
                <a:cs typeface="+mn-lt"/>
              </a:rPr>
              <a:t>모면할 수도</a:t>
            </a:r>
            <a:r>
              <a:rPr lang="ko-KR" sz="1100">
                <a:ea typeface="+mn-lt"/>
                <a:cs typeface="+mn-lt"/>
              </a:rPr>
              <a:t> 있습니다. 하지만 일단 뇌물을 주고 풀려나면 다른 경찰이 다시 그들을 </a:t>
            </a:r>
            <a:r>
              <a:rPr lang="ko-KR" altLang="en-US" sz="1100">
                <a:ea typeface="+mn-lt"/>
                <a:cs typeface="+mn-lt"/>
              </a:rPr>
              <a:t>잡지 않을 </a:t>
            </a:r>
            <a:r>
              <a:rPr lang="ko-KR" sz="1100">
                <a:ea typeface="+mn-lt"/>
                <a:cs typeface="+mn-lt"/>
              </a:rPr>
              <a:t>것이라는 보장은 없습니다.</a:t>
            </a:r>
            <a:endParaRPr lang="ko-KR"/>
          </a:p>
          <a:p>
            <a:pPr algn="just"/>
            <a:r>
              <a:rPr lang="ko-KR" sz="1100">
                <a:ea typeface="+mn-lt"/>
                <a:cs typeface="+mn-lt"/>
              </a:rPr>
              <a:t>모든 난민은 지금 절망에 빠져 도움을 요청했습니다. 난민들은 타지키스탄 대통령에게 편지도 썼습니다.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난민들은 아프가니스탄으로 돌아가면 대부분이 살해되거나 감옥에 갈까 봐 두려워합니다. 그리고 자녀와 아내가 탈레반의 성 노예가 될까 봐 염려하고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ko-KR" sz="1100">
                <a:ea typeface="+mn-lt"/>
                <a:cs typeface="+mn-lt"/>
              </a:rPr>
              <a:t>.</a:t>
            </a:r>
            <a:endParaRPr lang="ko-KR"/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인권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옹호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혼란스럽고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우려스러운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묘사하며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취약한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아프가니스탄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가족들에게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이상의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피해를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막기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즉각적인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국제적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개입을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촉구하고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어린이 박해지도 세미나를 은혜가운데 인도하신 주님께 감사를 드립니다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다음세대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어린이들이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ko-KR" altLang="en-US" sz="1000">
                <a:latin typeface="맑은 고딕"/>
                <a:ea typeface="맑은 고딕"/>
              </a:rPr>
              <a:t>박해 받는 교회와 성도들을 위한 기도용사로 훈련되게 </a:t>
            </a:r>
            <a:r>
              <a:rPr lang="ko-KR" altLang="en-US" sz="1000" err="1">
                <a:latin typeface="맑은 고딕"/>
                <a:ea typeface="맑은 고딕"/>
              </a:rPr>
              <a:t>하옵소서</a:t>
            </a:r>
            <a:r>
              <a:rPr lang="ko-KR" altLang="en-US" sz="1000">
                <a:latin typeface="맑은 고딕"/>
                <a:ea typeface="맑은 고딕"/>
              </a:rPr>
              <a:t>! </a:t>
            </a:r>
            <a:endParaRPr lang="en-US" altLang="ko-KR" sz="1000">
              <a:latin typeface="맑은 고딕"/>
              <a:ea typeface="맑은 고딕"/>
            </a:endParaRPr>
          </a:p>
          <a:p>
            <a:pPr marL="0" indent="0" algn="just">
              <a:buNone/>
            </a:pPr>
            <a:r>
              <a:rPr lang="en-US" altLang="ko-KR" sz="1000">
                <a:latin typeface="맑은 고딕"/>
                <a:ea typeface="맑은 고딕"/>
              </a:rPr>
              <a:t>부산(8/28), </a:t>
            </a:r>
            <a:r>
              <a:rPr lang="ko-KR" altLang="en-US" sz="1000">
                <a:latin typeface="맑은 고딕"/>
                <a:ea typeface="맑은 고딕"/>
              </a:rPr>
              <a:t>원주</a:t>
            </a:r>
            <a:r>
              <a:rPr lang="en-US" altLang="ko-KR" sz="1000">
                <a:latin typeface="맑은 고딕"/>
                <a:ea typeface="맑은 고딕"/>
              </a:rPr>
              <a:t>(9/25)</a:t>
            </a:r>
            <a:r>
              <a:rPr lang="ko-KR" altLang="en-US" sz="100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en-US" altLang="ko-KR" sz="1000">
                <a:latin typeface="맑은 고딕"/>
                <a:ea typeface="맑은 고딕"/>
              </a:rPr>
              <a:t>! </a:t>
            </a:r>
            <a:r>
              <a:rPr lang="ko-KR" altLang="en-US" sz="100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>
                <a:latin typeface="맑은 고딕"/>
                <a:ea typeface="맑은 고딕"/>
              </a:rPr>
              <a:t>, </a:t>
            </a:r>
            <a:r>
              <a:rPr lang="ko-KR" altLang="en-US" sz="100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err="1">
                <a:latin typeface="roboto"/>
                <a:ea typeface="맑은 고딕"/>
                <a:cs typeface="roboto"/>
              </a:rPr>
              <a:t>북한선교학교가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은혜중에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마무리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되었습니다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현장방문도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안전사고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없이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진행될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있도록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계속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시작됩니다.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endParaRPr lang="en-US" altLang="ko-KR" sz="1000">
              <a:latin typeface="roboto"/>
              <a:ea typeface="맑은 고딕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17</Slides>
  <Notes>10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Prayer Meeting  for Persecuted Church Worldwide 박해받는 교회를 위한 화요기도모임</vt:lpstr>
      <vt:lpstr>순서</vt:lpstr>
      <vt:lpstr>신 31:8</vt:lpstr>
      <vt:lpstr>OPEN DOORS CORE VALUE/핵심가치</vt:lpstr>
      <vt:lpstr>PowerPoint 프레젠테이션</vt:lpstr>
      <vt:lpstr>PowerPoint 프레젠테이션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Displacement camp in Makurdi, Benue State 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308</cp:revision>
  <dcterms:created xsi:type="dcterms:W3CDTF">2024-07-08T04:53:18Z</dcterms:created>
  <dcterms:modified xsi:type="dcterms:W3CDTF">2025-08-20T06:17:41Z</dcterms:modified>
</cp:coreProperties>
</file>