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6" r:id="rId2"/>
  </p:sldMasterIdLst>
  <p:notesMasterIdLst>
    <p:notesMasterId r:id="rId13"/>
  </p:notesMasterIdLst>
  <p:sldIdLst>
    <p:sldId id="257" r:id="rId3"/>
    <p:sldId id="373" r:id="rId4"/>
    <p:sldId id="2514" r:id="rId5"/>
    <p:sldId id="2519" r:id="rId6"/>
    <p:sldId id="2528" r:id="rId7"/>
    <p:sldId id="2537" r:id="rId8"/>
    <p:sldId id="2549" r:id="rId9"/>
    <p:sldId id="2550" r:id="rId10"/>
    <p:sldId id="2538" r:id="rId11"/>
    <p:sldId id="24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2025-09-11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/>
              <a:t>위험한 법적 환경</a:t>
            </a:r>
          </a:p>
          <a:p>
            <a:r>
              <a:rPr lang="ko-KR" dirty="0">
                <a:ea typeface="맑은 고딕"/>
              </a:rPr>
              <a:t>ADF 인터내셔널의 글로벌 종교 자유 법률 고문인 숀 넬슨은 “이 사건은 나이지리아 기독교인과 다른 종교적 소수자들이 직면한 긴급한 위기를 </a:t>
            </a:r>
            <a:r>
              <a:rPr lang="ko-KR" altLang="en-US" dirty="0">
                <a:ea typeface="맑은 고딕"/>
              </a:rPr>
              <a:t>명확히 상기시켜</a:t>
            </a:r>
            <a:r>
              <a:rPr lang="ko-KR" dirty="0">
                <a:ea typeface="맑은 고딕"/>
              </a:rPr>
              <a:t> </a:t>
            </a:r>
            <a:r>
              <a:rPr lang="ko-KR" dirty="0" err="1">
                <a:ea typeface="맑은 고딕"/>
              </a:rPr>
              <a:t>준다”고</a:t>
            </a:r>
            <a:r>
              <a:rPr lang="ko-KR" dirty="0">
                <a:ea typeface="맑은 고딕"/>
              </a:rPr>
              <a:t> 지적한다. 다른 </a:t>
            </a:r>
            <a:r>
              <a:rPr lang="ko-KR" altLang="en-US" dirty="0">
                <a:ea typeface="맑은 고딕"/>
              </a:rPr>
              <a:t>법률</a:t>
            </a:r>
            <a:r>
              <a:rPr lang="ko-KR" dirty="0">
                <a:ea typeface="맑은 고딕"/>
              </a:rPr>
              <a:t> 전문가들도 같은 우려를 표명하고 있습니다. 사하라 이남 아프리카 </a:t>
            </a:r>
            <a:r>
              <a:rPr lang="ko-KR" altLang="en-US" dirty="0">
                <a:ea typeface="맑은 고딕"/>
              </a:rPr>
              <a:t>오픈도어</a:t>
            </a:r>
            <a:r>
              <a:rPr lang="ko-KR" dirty="0">
                <a:ea typeface="맑은 고딕"/>
              </a:rPr>
              <a:t> 법률 고문 존 사무엘은 “정의는 예외가 아니라 나이지리아 기독교인들에게 당연한 기준이 되어야 </a:t>
            </a:r>
            <a:r>
              <a:rPr lang="ko-KR" dirty="0" err="1">
                <a:ea typeface="맑은 고딕"/>
              </a:rPr>
              <a:t>합니다”라며</a:t>
            </a:r>
            <a:r>
              <a:rPr lang="ko-KR" dirty="0">
                <a:ea typeface="맑은 고딕"/>
              </a:rPr>
              <a:t> “데이비드의 부당한 기소와 유죄 판결을 뒤집은 고등법원의 결정을 환영합니다. 이러한 판결은 사법 제도에 대한 신뢰 회복에 매우 중요합니다”라고 말했습니다.</a:t>
            </a:r>
          </a:p>
          <a:p>
            <a:r>
              <a:rPr lang="ko-KR" dirty="0">
                <a:ea typeface="맑은 고딕"/>
              </a:rPr>
              <a:t> ‘동시에 우리는 나이지리아 정부와 광범위한 사법 기관들이 기독교인에 대한 지속적인 적대적 분위기와 만연한 처벌 회피에 대해 의미 있는 조치를 취할 것을 촉구합니다.</a:t>
            </a:r>
          </a:p>
          <a:p>
            <a:r>
              <a:rPr lang="ko-KR" dirty="0">
                <a:ea typeface="맑은 고딕"/>
              </a:rPr>
              <a:t> </a:t>
            </a:r>
          </a:p>
          <a:p>
            <a:r>
              <a:rPr lang="ko-KR" dirty="0">
                <a:ea typeface="맑은 고딕"/>
              </a:rPr>
              <a:t>데보라 </a:t>
            </a:r>
            <a:r>
              <a:rPr lang="ko-KR" dirty="0" err="1">
                <a:ea typeface="맑은 고딕"/>
              </a:rPr>
              <a:t>야쿠부</a:t>
            </a:r>
            <a:r>
              <a:rPr lang="ko-KR" dirty="0">
                <a:ea typeface="맑은 고딕"/>
              </a:rPr>
              <a:t>, 로다 </a:t>
            </a:r>
            <a:r>
              <a:rPr lang="ko-KR" dirty="0" err="1">
                <a:ea typeface="맑은 고딕"/>
              </a:rPr>
              <a:t>자타우</a:t>
            </a:r>
            <a:r>
              <a:rPr lang="ko-KR" dirty="0">
                <a:ea typeface="맑은 고딕"/>
              </a:rPr>
              <a:t>, 선데이 잭슨의 사건들은 기독교인에게 정의를 거부하는 </a:t>
            </a:r>
            <a:r>
              <a:rPr lang="ko-KR" dirty="0" err="1">
                <a:ea typeface="맑은 고딕"/>
              </a:rPr>
              <a:t>우려스러운</a:t>
            </a:r>
            <a:r>
              <a:rPr lang="ko-KR" dirty="0">
                <a:ea typeface="맑은 고딕"/>
              </a:rPr>
              <a:t> 패턴을 반영합니다. 농부인 잭슨은 자신의 농장에서 자신을 공격한 무장 </a:t>
            </a:r>
            <a:r>
              <a:rPr lang="ko-KR" dirty="0" err="1">
                <a:ea typeface="맑은 고딕"/>
              </a:rPr>
              <a:t>풀라니</a:t>
            </a:r>
            <a:r>
              <a:rPr lang="ko-KR" dirty="0">
                <a:ea typeface="맑은 고딕"/>
              </a:rPr>
              <a:t> 목동과의 생사를 건 싸움에서 자신을 방어한 혐의로 여전히 사형을 기다리고 있습니다. 기독교 간호사 로다 자타우는 젊은 여성 데보라 </a:t>
            </a:r>
            <a:r>
              <a:rPr lang="ko-KR" dirty="0" err="1">
                <a:ea typeface="맑은 고딕"/>
              </a:rPr>
              <a:t>야쿠부가</a:t>
            </a:r>
            <a:r>
              <a:rPr lang="ko-KR" dirty="0">
                <a:ea typeface="맑은 고딕"/>
              </a:rPr>
              <a:t> 신성모독 폭도들에 의해 살해된 사건을 비판했다는 이유로 19개월간 수감되었습니다. 그리고 데보라 </a:t>
            </a:r>
            <a:r>
              <a:rPr lang="ko-KR" dirty="0" err="1">
                <a:ea typeface="맑은 고딕"/>
              </a:rPr>
              <a:t>야쿠부</a:t>
            </a:r>
            <a:r>
              <a:rPr lang="ko-KR" dirty="0">
                <a:ea typeface="맑은 고딕"/>
              </a:rPr>
              <a:t> 사건에서는 그녀의 살해자들이 그녀를 </a:t>
            </a:r>
            <a:r>
              <a:rPr lang="ko-KR" dirty="0" err="1">
                <a:ea typeface="맑은 고딕"/>
              </a:rPr>
              <a:t>린치하는</a:t>
            </a:r>
            <a:r>
              <a:rPr lang="ko-KR" dirty="0">
                <a:ea typeface="맑은 고딕"/>
              </a:rPr>
              <a:t> 장면을 직접 촬영했습니다.  그러나 피고인들은 검찰이 재판에 출석하지 않기로 선택했기 때문에 풀려났다.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2025-09-11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2025-09-11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>
                <a:latin typeface="맑은 고딕"/>
                <a:ea typeface="맑은 고딕"/>
              </a:rPr>
              <a:t>2025</a:t>
            </a:r>
            <a:r>
              <a:rPr lang="ko-KR" altLang="en-US" sz="2000">
                <a:latin typeface="맑은 고딕"/>
                <a:ea typeface="맑은 고딕"/>
              </a:rPr>
              <a:t>년 9월 9일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pm7:30-9:00/Zoom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>
                <a:ea typeface="맑은 고딕"/>
              </a:rPr>
              <a:t>회의 </a:t>
            </a:r>
            <a:r>
              <a:rPr lang="en-US" altLang="ko-KR" sz="2000">
                <a:ea typeface="맑은 고딕"/>
              </a:rPr>
              <a:t>ID 4286956103</a:t>
            </a:r>
            <a:endParaRPr lang="ko-KR" altLang="en-US" sz="200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CD84F-05AC-49C7-D9CD-C1424B46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 descr="인간의 얼굴, 사람, 의류, 이마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A8C4636-8BC5-3E92-2168-D8352B7ADE5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995" r="2995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FFD116-9AD3-AD2F-07EE-259F5A25BFEB}"/>
              </a:ext>
            </a:extLst>
          </p:cNvPr>
          <p:cNvSpPr txBox="1"/>
          <p:nvPr/>
        </p:nvSpPr>
        <p:spPr>
          <a:xfrm>
            <a:off x="184519" y="704092"/>
            <a:ext cx="3538270" cy="55964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만약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 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우리가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복음을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들고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이방인을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찾아가지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않는다면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ea typeface="맑은 고딕"/>
              </a:rPr>
              <a:t>,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그들이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혁명전사와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점령군이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되어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우리를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찾아올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것입니다</a:t>
            </a: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. 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ko-KR" sz="2400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(1968.8) </a:t>
            </a:r>
            <a:r>
              <a:rPr lang="en-US" altLang="ko-KR" sz="2400" err="1">
                <a:solidFill>
                  <a:schemeClr val="tx2">
                    <a:lumMod val="76000"/>
                    <a:lumOff val="24000"/>
                  </a:schemeClr>
                </a:solidFill>
                <a:latin typeface="+mj-lt"/>
                <a:ea typeface="맑은 고딕"/>
                <a:cs typeface="+mj-cs"/>
              </a:rPr>
              <a:t>프라하</a:t>
            </a:r>
            <a:endParaRPr lang="en-US" sz="2400">
              <a:solidFill>
                <a:schemeClr val="tx2">
                  <a:lumMod val="76000"/>
                  <a:lumOff val="24000"/>
                </a:schemeClr>
              </a:solidFill>
              <a:ea typeface="맑은 고딕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8094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98EE3-A160-CBCE-D590-798C37501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B6C0628-222E-2982-E7D0-A7890A80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pic>
        <p:nvPicPr>
          <p:cNvPr id="5" name="그림 4" descr="텍스트, 폰트, 그래픽 디자인, 지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FE051A7-65BA-C4DA-9BA3-31542AB50E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6529" y="-4508"/>
            <a:ext cx="4941033" cy="6940304"/>
          </a:xfrm>
          <a:prstGeom prst="rect">
            <a:avLst/>
          </a:prstGeom>
        </p:spPr>
      </p:pic>
      <p:pic>
        <p:nvPicPr>
          <p:cNvPr id="2" name="그림 1" descr="텍스트, 지도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354E57D-9247-560E-479D-A1F58B512E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9" t="1025" b="-81"/>
          <a:stretch>
            <a:fillRect/>
          </a:stretch>
        </p:blipFill>
        <p:spPr>
          <a:xfrm>
            <a:off x="5837909" y="-9180"/>
            <a:ext cx="4939374" cy="694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47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댄스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745" b="7745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32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1213164" y="1373065"/>
            <a:ext cx="6535790" cy="11723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217859" y="942605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+mn-lt"/>
                <a:cs typeface="+mn-lt"/>
              </a:rPr>
              <a:t>정의</a:t>
            </a:r>
            <a:r>
              <a:rPr lang="en-US" dirty="0">
                <a:ea typeface="+mn-lt"/>
                <a:cs typeface="+mn-lt"/>
              </a:rPr>
              <a:t>: </a:t>
            </a:r>
            <a:r>
              <a:rPr lang="ko-KR" altLang="en-US" dirty="0">
                <a:ea typeface="+mn-lt"/>
                <a:cs typeface="+mn-lt"/>
              </a:rPr>
              <a:t>부당하게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유죄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err="1">
                <a:ea typeface="+mn-lt"/>
                <a:cs typeface="+mn-lt"/>
              </a:rPr>
              <a:t>판결받은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기독교인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석방</a:t>
            </a:r>
            <a:endParaRPr lang="ko-KR" altLang="en-US" sz="1800" err="1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350798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a typeface="+mn-lt"/>
                <a:cs typeface="+mn-lt"/>
              </a:rPr>
              <a:t>“</a:t>
            </a:r>
            <a:r>
              <a:rPr lang="ko-KR" altLang="en-US" sz="1100" kern="100" dirty="0">
                <a:ea typeface="+mn-lt"/>
                <a:cs typeface="+mn-lt"/>
              </a:rPr>
              <a:t>우리는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마을에서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박해를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받지만</a:t>
            </a:r>
            <a:r>
              <a:rPr lang="en-US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나는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영생을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가졌음을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압니다</a:t>
            </a:r>
            <a:r>
              <a:rPr lang="en-US" altLang="ko-KR" sz="1100" kern="100" dirty="0">
                <a:ea typeface="+mn-lt"/>
                <a:cs typeface="+mn-lt"/>
              </a:rPr>
              <a:t>… </a:t>
            </a:r>
            <a:r>
              <a:rPr lang="ko-KR" altLang="en-US" sz="1100" kern="100" dirty="0">
                <a:ea typeface="+mn-lt"/>
                <a:cs typeface="+mn-lt"/>
              </a:rPr>
              <a:t>이것이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우리의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위로입니다</a:t>
            </a:r>
            <a:r>
              <a:rPr lang="en-US" sz="1100" kern="100" dirty="0">
                <a:ea typeface="+mn-lt"/>
                <a:cs typeface="+mn-lt"/>
              </a:rPr>
              <a:t>. </a:t>
            </a:r>
            <a:r>
              <a:rPr lang="ko-KR" altLang="en-US" sz="1100" kern="100" dirty="0">
                <a:ea typeface="+mn-lt"/>
                <a:cs typeface="+mn-lt"/>
              </a:rPr>
              <a:t>우리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공동체와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나는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그리스도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안에서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하나님의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말씀을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확신하며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기뻐합니다</a:t>
            </a:r>
            <a:r>
              <a:rPr lang="en-US" sz="1100" kern="100" dirty="0">
                <a:ea typeface="+mn-lt"/>
                <a:cs typeface="+mn-lt"/>
              </a:rPr>
              <a:t>…”  </a:t>
            </a:r>
            <a:r>
              <a:rPr lang="ko-KR" altLang="en-US" sz="1100" kern="100" dirty="0">
                <a:ea typeface="+mn-lt"/>
                <a:cs typeface="+mn-lt"/>
              </a:rPr>
              <a:t>북부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나이지리아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신자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데이비드</a:t>
            </a:r>
            <a:endParaRPr lang="ko-K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7989527" y="3429722"/>
            <a:ext cx="3507476" cy="2800767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너희가 공평과 정의를 행하여 탈취 당한 자를 압박하는 자의 손에서 건지고, 이방인과 고아와 과부를 압제하거나 학대하지 말며, 이곳에서 무죄한 피를 흘리지 말라(렘22:3)</a:t>
            </a:r>
            <a:endParaRPr lang="ko-KR" dirty="0">
              <a:solidFill>
                <a:schemeClr val="bg1"/>
              </a:solidFill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데이비드의 무고함이 밝혀지고, 석방되게 인도하심을 감사드립니다. </a:t>
            </a:r>
            <a:endParaRPr lang="ko-KR" sz="1100" kern="100" dirty="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서아프리카 국가경제공동체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재판관들의 명령이 나이지리아 전역에서 잘 실행되어 신성모독법이 폐지되고, 인권이 보장되고, 신앙의 자유를 누릴 수 있게 되기를 기도합니다</a:t>
            </a:r>
            <a:r>
              <a:rPr lang="en-US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ko-KR" altLang="en-US" dirty="0">
              <a:solidFill>
                <a:schemeClr val="bg1"/>
              </a:solidFill>
              <a:ea typeface="맑은 고딕" panose="020B0503020000020004" pitchFamily="34" charset="-127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‘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어라이즈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아프리카(</a:t>
            </a:r>
            <a:r>
              <a:rPr lang="ko-KR" sz="1100" kern="100" dirty="0" err="1">
                <a:solidFill>
                  <a:schemeClr val="bg1"/>
                </a:solidFill>
                <a:ea typeface="+mn-lt"/>
                <a:cs typeface="+mn-lt"/>
              </a:rPr>
              <a:t>Arise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kern="100" dirty="0" err="1">
                <a:solidFill>
                  <a:schemeClr val="bg1"/>
                </a:solidFill>
                <a:ea typeface="+mn-lt"/>
                <a:cs typeface="+mn-lt"/>
              </a:rPr>
              <a:t>Africa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)’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청원에 한국교회와 성도들이 적극적으로 참여할 수 있도록 은혜를 베푸시고, 이를 통하여 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아프리카 전역의 기독교인을 위한 보호, 정의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회복이 일어나는 기적을 보여주시기를 기도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합니다. </a:t>
            </a:r>
            <a:endParaRPr lang="ko-KR" altLang="en-US" sz="1100" kern="100" dirty="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endParaRPr lang="ko-KR" altLang="en-US" sz="1100" kern="1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431333"/>
            <a:ext cx="6354055" cy="35240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ea typeface="+mn-lt"/>
                <a:cs typeface="+mn-lt"/>
              </a:rPr>
              <a:t>데이비드</a:t>
            </a:r>
            <a:r>
              <a:rPr lang="en-US" altLang="ko-KR" sz="1100" dirty="0">
                <a:ea typeface="+mn-lt"/>
                <a:cs typeface="+mn-lt"/>
              </a:rPr>
              <a:t>*</a:t>
            </a:r>
            <a:r>
              <a:rPr lang="ko-KR" altLang="en-US" sz="1100" dirty="0">
                <a:ea typeface="+mn-lt"/>
                <a:cs typeface="+mn-lt"/>
              </a:rPr>
              <a:t>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고난은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altLang="ko-KR" sz="1100" dirty="0">
                <a:ea typeface="+mn-lt"/>
                <a:cs typeface="+mn-lt"/>
              </a:rPr>
              <a:t>2024</a:t>
            </a:r>
            <a:r>
              <a:rPr lang="ko-KR" altLang="en-US" sz="1100" dirty="0">
                <a:ea typeface="+mn-lt"/>
                <a:cs typeface="+mn-lt"/>
              </a:rPr>
              <a:t>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초에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시작되었습니다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sz="1100" dirty="0">
                <a:latin typeface="Malgun Gothic"/>
                <a:ea typeface="Malgun Gothic"/>
                <a:cs typeface="+mn-lt"/>
              </a:rPr>
              <a:t>이슬람을</a:t>
            </a:r>
            <a:r>
              <a:rPr lang="en-US" altLang="ko-KR" sz="1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sz="1100" dirty="0">
                <a:latin typeface="Malgun Gothic"/>
                <a:ea typeface="Malgun Gothic"/>
                <a:cs typeface="+mn-lt"/>
              </a:rPr>
              <a:t>떠난</a:t>
            </a:r>
            <a:r>
              <a:rPr lang="en-US" altLang="ko-KR" sz="1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dirty="0">
                <a:latin typeface="Malgun Gothic"/>
                <a:ea typeface="Malgun Gothic"/>
                <a:cs typeface="+mn-lt"/>
              </a:rPr>
              <a:t>배교자들로 알려진 </a:t>
            </a:r>
            <a:r>
              <a:rPr lang="ko-KR" sz="1100" dirty="0">
                <a:latin typeface="Malgun Gothic"/>
                <a:ea typeface="Malgun Gothic"/>
                <a:cs typeface="+mn-lt"/>
              </a:rPr>
              <a:t>아다</a:t>
            </a:r>
            <a:r>
              <a:rPr lang="en-US" altLang="ko-KR" sz="1100" dirty="0">
                <a:latin typeface="Malgun Gothic"/>
                <a:ea typeface="+mn-lt"/>
                <a:cs typeface="+mn-lt"/>
              </a:rPr>
              <a:t>*</a:t>
            </a:r>
            <a:r>
              <a:rPr lang="ko-KR" sz="1100" dirty="0">
                <a:latin typeface="Malgun Gothic"/>
                <a:ea typeface="Malgun Gothic"/>
                <a:cs typeface="+mn-lt"/>
              </a:rPr>
              <a:t>와</a:t>
            </a:r>
            <a:r>
              <a:rPr lang="en-US" altLang="ko-KR" sz="1100" dirty="0">
                <a:latin typeface="Malgun Gothic"/>
                <a:ea typeface="+mn-lt"/>
                <a:cs typeface="+mn-lt"/>
              </a:rPr>
              <a:t> </a:t>
            </a:r>
            <a:r>
              <a:rPr lang="ko-KR" sz="1100" dirty="0">
                <a:latin typeface="Malgun Gothic"/>
                <a:ea typeface="Malgun Gothic"/>
                <a:cs typeface="+mn-lt"/>
              </a:rPr>
              <a:t>나오미</a:t>
            </a:r>
            <a:r>
              <a:rPr lang="en-US" altLang="ko-KR" sz="1100" dirty="0">
                <a:latin typeface="Malgun Gothic"/>
                <a:ea typeface="+mn-lt"/>
                <a:cs typeface="+mn-lt"/>
              </a:rPr>
              <a:t>*가 </a:t>
            </a:r>
            <a:r>
              <a:rPr lang="ko-KR" altLang="en-US" sz="1100" dirty="0">
                <a:ea typeface="+mn-lt"/>
                <a:cs typeface="+mn-lt"/>
              </a:rPr>
              <a:t>가족들로부터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살해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위협을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받고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도움을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청하기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데이비드</a:t>
            </a:r>
            <a:r>
              <a:rPr lang="ko-KR" altLang="en-US" sz="1100" dirty="0" err="1">
                <a:ea typeface="+mn-lt"/>
                <a:cs typeface="+mn-lt"/>
              </a:rPr>
              <a:t>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찾아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왔습니다</a:t>
            </a:r>
            <a:r>
              <a:rPr lang="en-US" sz="1100" dirty="0">
                <a:ea typeface="+mn-lt"/>
                <a:cs typeface="+mn-lt"/>
              </a:rPr>
              <a:t>. </a:t>
            </a:r>
          </a:p>
          <a:p>
            <a:pPr algn="just"/>
            <a:endParaRPr lang="en-US" sz="1100" dirty="0">
              <a:ea typeface="맑은 고딕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데이비드와 동료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지도자는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그들의 안전을 도왔습니다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그러나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납치범들이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그들을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추적했고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데이비드와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교회</a:t>
            </a:r>
            <a:r>
              <a:rPr lang="ko-KR" altLang="en-US" sz="1100" dirty="0">
                <a:ea typeface="+mn-lt"/>
                <a:cs typeface="+mn-lt"/>
              </a:rPr>
              <a:t> 장로님은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납치되어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고문을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당했습니다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결국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납치범들은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그들을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경찰에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넘겼습니다</a:t>
            </a:r>
            <a:r>
              <a:rPr lang="en-US" sz="1100" dirty="0">
                <a:ea typeface="+mn-lt"/>
                <a:cs typeface="+mn-lt"/>
              </a:rPr>
              <a:t>.  </a:t>
            </a:r>
            <a:r>
              <a:rPr lang="ko-KR" altLang="en-US" sz="1100" dirty="0">
                <a:ea typeface="+mn-lt"/>
                <a:cs typeface="+mn-lt"/>
              </a:rPr>
              <a:t>이후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나이지리아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경찰은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데이비드에게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여성을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납치한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혐의로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기소했습니다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/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데이비드는</a:t>
            </a:r>
            <a:r>
              <a:rPr lang="en-US" altLang="ko-KR" sz="1100" dirty="0">
                <a:ea typeface="+mn-lt"/>
                <a:cs typeface="+mn-lt"/>
              </a:rPr>
              <a:t> 3</a:t>
            </a:r>
            <a:r>
              <a:rPr lang="ko-KR" altLang="en-US" sz="1100" dirty="0">
                <a:ea typeface="+mn-lt"/>
                <a:cs typeface="+mn-lt"/>
              </a:rPr>
              <a:t>일간의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재판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끝에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유죄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판결을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받았습니다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그는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변호인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없이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재판을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받았으며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고문으로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인한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상처로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고통받고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재판은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적법한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절차를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거치지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않았고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혐의는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조작된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것으로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보였습니다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판사는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그에게</a:t>
            </a:r>
            <a:r>
              <a:rPr lang="en-US" altLang="ko-KR" sz="1100" dirty="0">
                <a:ea typeface="+mn-lt"/>
                <a:cs typeface="+mn-lt"/>
              </a:rPr>
              <a:t> 9</a:t>
            </a:r>
            <a:r>
              <a:rPr lang="ko-KR" altLang="en-US" sz="1100" dirty="0" err="1">
                <a:ea typeface="+mn-lt"/>
                <a:cs typeface="+mn-lt"/>
              </a:rPr>
              <a:t>년형을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선고했습니다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/>
          </a:p>
          <a:p>
            <a:pPr algn="just"/>
            <a:r>
              <a:rPr lang="en-US" sz="1100" dirty="0">
                <a:ea typeface="+mn-lt"/>
                <a:cs typeface="+mn-lt"/>
              </a:rPr>
              <a:t>ADF </a:t>
            </a:r>
            <a:r>
              <a:rPr lang="ko-KR" altLang="en-US" sz="1100" dirty="0">
                <a:ea typeface="+mn-lt"/>
                <a:cs typeface="+mn-lt"/>
              </a:rPr>
              <a:t>인터내셔널</a:t>
            </a:r>
            <a:r>
              <a:rPr lang="en-US" sz="1100" dirty="0">
                <a:ea typeface="+mn-lt"/>
                <a:cs typeface="+mn-lt"/>
              </a:rPr>
              <a:t>(</a:t>
            </a:r>
            <a:r>
              <a:rPr lang="ko-KR" altLang="en-US" sz="1100" dirty="0">
                <a:ea typeface="+mn-lt"/>
                <a:cs typeface="+mn-lt"/>
              </a:rPr>
              <a:t>국제법률옹호단체</a:t>
            </a:r>
            <a:r>
              <a:rPr lang="en-US" sz="1100" dirty="0">
                <a:ea typeface="+mn-lt"/>
                <a:cs typeface="+mn-lt"/>
              </a:rPr>
              <a:t>)</a:t>
            </a:r>
            <a:r>
              <a:rPr lang="ko-KR" altLang="en-US" sz="1100" dirty="0">
                <a:ea typeface="+mn-lt"/>
                <a:cs typeface="+mn-lt"/>
              </a:rPr>
              <a:t>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협력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변호사들이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개입해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항소를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요구했습니다</a:t>
            </a:r>
            <a:r>
              <a:rPr lang="en-US" sz="1100" dirty="0">
                <a:ea typeface="+mn-lt"/>
                <a:cs typeface="+mn-lt"/>
              </a:rPr>
              <a:t>.  </a:t>
            </a:r>
            <a:r>
              <a:rPr lang="ko-KR" altLang="en-US" sz="1100" dirty="0">
                <a:ea typeface="+mn-lt"/>
                <a:cs typeface="+mn-lt"/>
              </a:rPr>
              <a:t>결국</a:t>
            </a:r>
            <a:r>
              <a:rPr lang="en-US" sz="1100" dirty="0">
                <a:ea typeface="+mn-lt"/>
                <a:cs typeface="+mn-lt"/>
              </a:rPr>
              <a:t>, 2025년 7월, </a:t>
            </a:r>
            <a:r>
              <a:rPr lang="en-US" sz="1100" dirty="0" err="1">
                <a:ea typeface="+mn-lt"/>
                <a:cs typeface="+mn-lt"/>
              </a:rPr>
              <a:t>고등법원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판사는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데이비드의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부당한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유죄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판결을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뒤집었습니다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나이지리아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검찰은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출석조차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하지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않았다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그들은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데이비드에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자신들의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기소를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방어하려는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시도조차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하지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않은 것입니다</a:t>
            </a:r>
            <a:r>
              <a:rPr lang="en-US" sz="1100" dirty="0">
                <a:ea typeface="+mn-lt"/>
                <a:cs typeface="+mn-lt"/>
              </a:rPr>
              <a:t>.</a:t>
            </a: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이러한 법적 대응에 한가지 희망이 있습니다. </a:t>
            </a:r>
            <a:r>
              <a:rPr lang="ko-KR" sz="1100" dirty="0">
                <a:ea typeface="+mn-lt"/>
                <a:cs typeface="+mn-lt"/>
              </a:rPr>
              <a:t>2025년 4월, ECOWAS</a:t>
            </a:r>
            <a:r>
              <a:rPr lang="en-US" altLang="ko-KR" sz="1100" dirty="0">
                <a:ea typeface="+mn-lt"/>
                <a:cs typeface="+mn-lt"/>
              </a:rPr>
              <a:t>(</a:t>
            </a:r>
            <a:r>
              <a:rPr lang="en-US" altLang="ko-KR" sz="1100" dirty="0" err="1">
                <a:ea typeface="+mn-lt"/>
                <a:cs typeface="+mn-lt"/>
              </a:rPr>
              <a:t>서아프리카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국가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경제공동체</a:t>
            </a:r>
            <a:r>
              <a:rPr lang="en-US" altLang="ko-KR" sz="1100" dirty="0">
                <a:ea typeface="+mn-lt"/>
                <a:cs typeface="+mn-lt"/>
              </a:rPr>
              <a:t>)</a:t>
            </a:r>
            <a:r>
              <a:rPr lang="ko-KR" sz="1100" dirty="0">
                <a:ea typeface="+mn-lt"/>
                <a:cs typeface="+mn-lt"/>
              </a:rPr>
              <a:t> 재판관들은 나이지리아 전역에서 신성모독법을 폐지하거나 개정할 것을 명령했습니다. 카노</a:t>
            </a:r>
            <a:r>
              <a:rPr lang="en-US" altLang="ko-KR" sz="1100" dirty="0">
                <a:ea typeface="+mn-lt"/>
                <a:cs typeface="+mn-lt"/>
              </a:rPr>
              <a:t>(</a:t>
            </a:r>
            <a:r>
              <a:rPr lang="en-US" sz="1100" dirty="0">
                <a:ea typeface="+mn-lt"/>
                <a:cs typeface="+mn-lt"/>
              </a:rPr>
              <a:t>Kano</a:t>
            </a:r>
            <a:r>
              <a:rPr lang="en-US" altLang="ko-KR" sz="1100" dirty="0">
                <a:ea typeface="+mn-lt"/>
                <a:cs typeface="+mn-lt"/>
              </a:rPr>
              <a:t>)</a:t>
            </a:r>
            <a:r>
              <a:rPr lang="ko-KR" sz="1100" dirty="0">
                <a:ea typeface="+mn-lt"/>
                <a:cs typeface="+mn-lt"/>
              </a:rPr>
              <a:t> 주의 형법은 “민주 사회에서 과도하고 </a:t>
            </a:r>
            <a:r>
              <a:rPr lang="ko-KR" sz="1100" dirty="0" err="1">
                <a:ea typeface="+mn-lt"/>
                <a:cs typeface="+mn-lt"/>
              </a:rPr>
              <a:t>불균형적”이라고</a:t>
            </a:r>
            <a:r>
              <a:rPr 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지적했습니다</a:t>
            </a:r>
            <a:r>
              <a:rPr lang="ko-KR" sz="1100" dirty="0">
                <a:ea typeface="+mn-lt"/>
                <a:cs typeface="+mn-lt"/>
              </a:rPr>
              <a:t>. 종교 자유 운동가들은 이를 '생명과 존엄, 나이지리아의 영혼을 위한 </a:t>
            </a:r>
            <a:r>
              <a:rPr lang="ko-KR" sz="1100" dirty="0" err="1">
                <a:ea typeface="+mn-lt"/>
                <a:cs typeface="+mn-lt"/>
              </a:rPr>
              <a:t>문제'라며</a:t>
            </a:r>
            <a:r>
              <a:rPr lang="ko-KR" sz="1100" dirty="0">
                <a:ea typeface="+mn-lt"/>
                <a:cs typeface="+mn-lt"/>
              </a:rPr>
              <a:t> 환영했습니다.   </a:t>
            </a:r>
          </a:p>
        </p:txBody>
      </p:sp>
      <p:pic>
        <p:nvPicPr>
          <p:cNvPr id="2" name="그림 1" descr="인간의 얼굴, 사람, 의류, 드레스 셔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1C7392F-71AE-D92D-37C3-42AFAF91E7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" t="10940" r="605" b="46838"/>
          <a:stretch>
            <a:fillRect/>
          </a:stretch>
        </p:blipFill>
        <p:spPr>
          <a:xfrm>
            <a:off x="7990651" y="1043354"/>
            <a:ext cx="3514203" cy="228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62397-9BED-11E9-4A45-E6B4670B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err="1">
                <a:solidFill>
                  <a:srgbClr val="3F2175"/>
                </a:solidFill>
                <a:latin typeface="NanumGothicExtraBold"/>
                <a:ea typeface="NanumGothicExtraBold"/>
              </a:rPr>
              <a:t>Arise</a:t>
            </a:r>
            <a:r>
              <a:rPr lang="ko-KR" altLang="en-US" sz="3200">
                <a:solidFill>
                  <a:srgbClr val="3F2175"/>
                </a:solidFill>
                <a:latin typeface="NanumGothicExtraBold"/>
                <a:ea typeface="NanumGothicExtraBold"/>
              </a:rPr>
              <a:t> </a:t>
            </a:r>
            <a:r>
              <a:rPr lang="ko-KR" altLang="en-US" sz="3200" err="1">
                <a:solidFill>
                  <a:srgbClr val="3F2175"/>
                </a:solidFill>
                <a:latin typeface="NanumGothicExtraBold"/>
                <a:ea typeface="NanumGothicExtraBold"/>
              </a:rPr>
              <a:t>Africa</a:t>
            </a:r>
            <a:r>
              <a:rPr lang="ko-KR" altLang="en-US" sz="3200">
                <a:solidFill>
                  <a:srgbClr val="3F2175"/>
                </a:solidFill>
                <a:latin typeface="NanumGothicExtraBold"/>
                <a:ea typeface="NanumGothicExtraBold"/>
              </a:rPr>
              <a:t> </a:t>
            </a:r>
            <a:r>
              <a:rPr lang="en-US" altLang="ko-KR" sz="3200">
                <a:solidFill>
                  <a:srgbClr val="3F2175"/>
                </a:solidFill>
                <a:latin typeface="NanumGothicExtraBold"/>
                <a:ea typeface="+mj-lt"/>
              </a:rPr>
              <a:t>2025</a:t>
            </a:r>
            <a:r>
              <a:rPr lang="ko-KR" sz="3200">
                <a:solidFill>
                  <a:srgbClr val="3F2175"/>
                </a:solidFill>
                <a:latin typeface="NanumGothicExtraBold"/>
                <a:ea typeface="NanumGothicExtraBold"/>
              </a:rPr>
              <a:t> 기도제목</a:t>
            </a:r>
            <a:endParaRPr lang="ko-KR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6F178F-F866-5203-9DD2-14D2B2DA0B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600" dirty="0">
                <a:latin typeface="Malgun Gothic"/>
                <a:ea typeface="Malgun Gothic"/>
              </a:rPr>
              <a:t>사하라 이남 아프리카</a:t>
            </a:r>
            <a:r>
              <a:rPr lang="en-US" altLang="ko-KR" sz="1600" dirty="0">
                <a:latin typeface="Malgun Gothic"/>
                <a:ea typeface="맑은 고딕"/>
              </a:rPr>
              <a:t>(SSA) </a:t>
            </a:r>
            <a:r>
              <a:rPr lang="ko-KR" sz="1600" dirty="0">
                <a:latin typeface="Malgun Gothic"/>
                <a:ea typeface="Malgun Gothic"/>
              </a:rPr>
              <a:t>여러 지역에서 온갖 </a:t>
            </a:r>
            <a:r>
              <a:rPr lang="ko-KR" altLang="en-US" sz="1600" dirty="0">
                <a:latin typeface="Malgun Gothic"/>
                <a:ea typeface="Malgun Gothic"/>
              </a:rPr>
              <a:t>폭력에 표적이 된</a:t>
            </a:r>
            <a:r>
              <a:rPr lang="ko-KR" sz="1600" dirty="0">
                <a:latin typeface="Malgun Gothic"/>
                <a:ea typeface="Malgun Gothic"/>
              </a:rPr>
              <a:t> 기독교인들의 현실이 전 세계에 더 널리 알려지도록 기도합니다.</a:t>
            </a:r>
            <a:r>
              <a:rPr lang="ko-KR" altLang="en-US" sz="1600" dirty="0">
                <a:latin typeface="Malgun Gothic"/>
                <a:ea typeface="Malgun Gothic"/>
              </a:rPr>
              <a:t> </a:t>
            </a:r>
            <a:r>
              <a:rPr lang="en-US" altLang="ko-KR" sz="1600" err="1">
                <a:latin typeface="Malgun Gothic"/>
                <a:ea typeface="맑은 고딕"/>
              </a:rPr>
              <a:t>오픈도어</a:t>
            </a:r>
            <a:r>
              <a:rPr lang="ko-KR" sz="1600" dirty="0">
                <a:latin typeface="Malgun Gothic"/>
                <a:ea typeface="Malgun Gothic"/>
              </a:rPr>
              <a:t>가 다양한 방법을 통해 각국 정부</a:t>
            </a:r>
            <a:r>
              <a:rPr lang="en-US" altLang="ko-KR" sz="1600" dirty="0">
                <a:latin typeface="Malgun Gothic"/>
                <a:ea typeface="맑은 고딕"/>
              </a:rPr>
              <a:t>, </a:t>
            </a:r>
            <a:r>
              <a:rPr lang="ko-KR" sz="1600" dirty="0">
                <a:latin typeface="Malgun Gothic"/>
                <a:ea typeface="Malgun Gothic"/>
              </a:rPr>
              <a:t>언론</a:t>
            </a:r>
            <a:r>
              <a:rPr lang="en-US" altLang="ko-KR" sz="1600" dirty="0">
                <a:latin typeface="Malgun Gothic"/>
                <a:ea typeface="맑은 고딕"/>
              </a:rPr>
              <a:t>, </a:t>
            </a:r>
            <a:r>
              <a:rPr lang="ko-KR" sz="1600" dirty="0">
                <a:latin typeface="Malgun Gothic"/>
                <a:ea typeface="Malgun Gothic"/>
              </a:rPr>
              <a:t>교회에 이 폭력이 얼마나 심각한지 명확하고 힘 있게 알릴 수 있도록 기도합니다</a:t>
            </a:r>
            <a:r>
              <a:rPr lang="en-US" altLang="ko-KR" sz="1600" dirty="0">
                <a:latin typeface="Malgun Gothic"/>
                <a:ea typeface="Malgun Gothic"/>
              </a:rPr>
              <a:t>.</a:t>
            </a:r>
            <a:r>
              <a:rPr lang="ko-KR" altLang="en-US" sz="1600" dirty="0">
                <a:latin typeface="Malgun Gothic"/>
                <a:ea typeface="Malgun Gothic"/>
              </a:rPr>
              <a:t> </a:t>
            </a:r>
            <a:endParaRPr lang="en-US" altLang="ko-KR" sz="1600" dirty="0">
              <a:latin typeface="Malgun Gothic"/>
              <a:ea typeface="맑은 고딕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ko-KR" altLang="en-US" sz="16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600" dirty="0">
                <a:latin typeface="Malgun Gothic"/>
                <a:ea typeface="Malgun Gothic"/>
              </a:rPr>
              <a:t>오픈도어는 아프리카 대륙 내 기독교인들 사이에서 더 큰 인식을 일으키고자 노력하고 있습니다</a:t>
            </a:r>
            <a:r>
              <a:rPr lang="en-US" altLang="ko-KR" sz="1600" dirty="0">
                <a:latin typeface="Malgun Gothic"/>
                <a:ea typeface="맑은 고딕"/>
              </a:rPr>
              <a:t>. </a:t>
            </a:r>
            <a:r>
              <a:rPr lang="ko-KR" sz="1600" dirty="0">
                <a:latin typeface="Malgun Gothic"/>
                <a:ea typeface="Malgun Gothic"/>
              </a:rPr>
              <a:t>주님의 지혜와 인도하심을 경험할 수 있도록</a:t>
            </a:r>
            <a:r>
              <a:rPr lang="en-US" altLang="ko-KR" sz="1600" dirty="0">
                <a:latin typeface="Malgun Gothic"/>
                <a:ea typeface="맑은 고딕"/>
              </a:rPr>
              <a:t>, </a:t>
            </a:r>
            <a:r>
              <a:rPr lang="ko-KR" sz="1600" dirty="0">
                <a:latin typeface="Malgun Gothic"/>
                <a:ea typeface="Malgun Gothic"/>
              </a:rPr>
              <a:t>그리고 현실과 해결책을 분명하게 전할 충분한 기회와 역량이 주어지도록 기도합니다</a:t>
            </a:r>
            <a:r>
              <a:rPr lang="en-US" altLang="ko-KR" sz="1600" dirty="0">
                <a:latin typeface="Malgun Gothic"/>
                <a:ea typeface="맑은 고딕"/>
              </a:rPr>
              <a:t>.</a:t>
            </a: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en-US" altLang="ko-KR" sz="1600" dirty="0">
              <a:latin typeface="맑은 고딕"/>
              <a:ea typeface="맑은 고딕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600" dirty="0">
                <a:latin typeface="Malgun Gothic"/>
                <a:ea typeface="Malgun Gothic"/>
              </a:rPr>
              <a:t>언론 보도는 종종 기독교인에 대한 폭력을 단순화하거나 충분히 다루지 않습니다</a:t>
            </a:r>
            <a:r>
              <a:rPr lang="en-US" altLang="ko-KR" sz="1600" dirty="0">
                <a:latin typeface="Malgun Gothic"/>
                <a:ea typeface="맑은 고딕"/>
              </a:rPr>
              <a:t>. </a:t>
            </a:r>
            <a:r>
              <a:rPr lang="ko-KR" sz="1600" dirty="0">
                <a:latin typeface="Malgun Gothic"/>
                <a:ea typeface="Malgun Gothic"/>
              </a:rPr>
              <a:t>우리가 이 문제에 대해 더 많이 말할 수 있는 기회가 열리도록</a:t>
            </a:r>
            <a:r>
              <a:rPr lang="en-US" altLang="ko-KR" sz="1600" dirty="0">
                <a:latin typeface="Malgun Gothic"/>
                <a:ea typeface="맑은 고딕"/>
              </a:rPr>
              <a:t>, </a:t>
            </a:r>
            <a:r>
              <a:rPr lang="ko-KR" sz="1600" dirty="0">
                <a:latin typeface="Malgun Gothic"/>
                <a:ea typeface="Malgun Gothic"/>
              </a:rPr>
              <a:t>그리고 그렇게 할 때 필요한 지혜가 주어지도록 기도합니다.</a:t>
            </a:r>
            <a:endParaRPr lang="en-US" altLang="ko-KR" sz="1600" dirty="0">
              <a:latin typeface="Malgun Gothic"/>
              <a:ea typeface="맑은 고딕"/>
            </a:endParaRPr>
          </a:p>
        </p:txBody>
      </p:sp>
      <p:pic>
        <p:nvPicPr>
          <p:cNvPr id="5" name="내용 개체 틀 4" descr="의류, 의자, 실내, 가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A5BD411-DC77-FF35-3569-493242C1CF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2369" y="2176740"/>
            <a:ext cx="5181600" cy="2914650"/>
          </a:xfrm>
          <a:prstGeom prst="rect">
            <a:avLst/>
          </a:prstGeom>
        </p:spPr>
      </p:pic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72F32D0-E68E-0441-85C0-16FB574429FE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DAADB4FA-0879-D7D2-0AC1-837D7F990D1F}"/>
              </a:ext>
            </a:extLst>
          </p:cNvPr>
          <p:cNvSpPr/>
          <p:nvPr/>
        </p:nvSpPr>
        <p:spPr>
          <a:xfrm rot="10800000" flipH="1">
            <a:off x="5548489" y="998467"/>
            <a:ext cx="6643745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869B-A68E-7283-2CD6-5B1904F99F13}"/>
              </a:ext>
            </a:extLst>
          </p:cNvPr>
          <p:cNvSpPr txBox="1"/>
          <p:nvPr/>
        </p:nvSpPr>
        <p:spPr>
          <a:xfrm>
            <a:off x="6280822" y="5190128"/>
            <a:ext cx="518626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000" dirty="0">
                <a:ea typeface="맑은 고딕"/>
              </a:rPr>
              <a:t>벨기에 </a:t>
            </a:r>
            <a:r>
              <a:rPr lang="ko-KR" altLang="en-US" sz="1000" dirty="0" err="1">
                <a:ea typeface="맑은 고딕"/>
              </a:rPr>
              <a:t>뷔르셀</a:t>
            </a:r>
            <a:r>
              <a:rPr lang="ko-KR" altLang="en-US" sz="1000" dirty="0">
                <a:ea typeface="맑은 고딕"/>
              </a:rPr>
              <a:t>, EU 의회에서 오픈도어 사역자들이 아프리카 교회 상황에 대해 발표하고 있다.</a:t>
            </a:r>
          </a:p>
        </p:txBody>
      </p:sp>
    </p:spTree>
    <p:extLst>
      <p:ext uri="{BB962C8B-B14F-4D97-AF65-F5344CB8AC3E}">
        <p14:creationId xmlns:p14="http://schemas.microsoft.com/office/powerpoint/2010/main" val="2738375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02446-4198-E843-528F-C7A451D7B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DBD604-7545-C155-F1C6-BEF666F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err="1">
                <a:solidFill>
                  <a:srgbClr val="3F2175"/>
                </a:solidFill>
                <a:latin typeface="NanumGothicExtraBold"/>
                <a:ea typeface="NanumGothicExtraBold"/>
              </a:rPr>
              <a:t>Arise</a:t>
            </a:r>
            <a:r>
              <a:rPr lang="ko-KR" altLang="en-US" sz="3200">
                <a:solidFill>
                  <a:srgbClr val="3F2175"/>
                </a:solidFill>
                <a:latin typeface="NanumGothicExtraBold"/>
                <a:ea typeface="NanumGothicExtraBold"/>
              </a:rPr>
              <a:t> </a:t>
            </a:r>
            <a:r>
              <a:rPr lang="ko-KR" altLang="en-US" sz="3200" err="1">
                <a:solidFill>
                  <a:srgbClr val="3F2175"/>
                </a:solidFill>
                <a:latin typeface="NanumGothicExtraBold"/>
                <a:ea typeface="NanumGothicExtraBold"/>
              </a:rPr>
              <a:t>Africa</a:t>
            </a:r>
            <a:r>
              <a:rPr lang="ko-KR" altLang="en-US" sz="3200">
                <a:solidFill>
                  <a:srgbClr val="3F2175"/>
                </a:solidFill>
                <a:latin typeface="NanumGothicExtraBold"/>
                <a:ea typeface="NanumGothicExtraBold"/>
              </a:rPr>
              <a:t> </a:t>
            </a:r>
            <a:r>
              <a:rPr lang="en-US" altLang="ko-KR" sz="3200">
                <a:solidFill>
                  <a:srgbClr val="3F2175"/>
                </a:solidFill>
                <a:latin typeface="NanumGothicExtraBold"/>
                <a:ea typeface="+mj-lt"/>
              </a:rPr>
              <a:t>2025</a:t>
            </a:r>
            <a:r>
              <a:rPr lang="ko-KR" sz="3200">
                <a:solidFill>
                  <a:srgbClr val="3F2175"/>
                </a:solidFill>
                <a:latin typeface="NanumGothicExtraBold"/>
                <a:ea typeface="NanumGothicExtraBold"/>
              </a:rPr>
              <a:t> 기도제목</a:t>
            </a:r>
            <a:endParaRPr lang="ko-KR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2585715-A269-2CD0-4966-21C704BA67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en-US" sz="1600" dirty="0">
                <a:latin typeface="Malgun Gothic"/>
                <a:ea typeface="맑은 고딕"/>
              </a:rPr>
              <a:t>SSA</a:t>
            </a:r>
            <a:r>
              <a:rPr lang="ko-KR" sz="1600" dirty="0">
                <a:latin typeface="Malgun Gothic"/>
                <a:ea typeface="Malgun Gothic"/>
              </a:rPr>
              <a:t>의 피해 지역에서는 폭력이 거의 제재 없이 자행되고 있습니다</a:t>
            </a:r>
            <a:r>
              <a:rPr lang="en-US" sz="1600" dirty="0">
                <a:latin typeface="Malgun Gothic"/>
                <a:ea typeface="Malgun Gothic"/>
              </a:rPr>
              <a:t>. </a:t>
            </a:r>
            <a:r>
              <a:rPr lang="ko-KR" sz="1600" dirty="0">
                <a:latin typeface="Malgun Gothic"/>
                <a:ea typeface="Malgun Gothic"/>
              </a:rPr>
              <a:t>정부는 공동체를 충분히 보호하지도</a:t>
            </a:r>
            <a:r>
              <a:rPr lang="en-US" sz="1600" dirty="0">
                <a:latin typeface="Malgun Gothic"/>
                <a:ea typeface="Malgun Gothic"/>
              </a:rPr>
              <a:t>, </a:t>
            </a:r>
            <a:r>
              <a:rPr lang="ko-KR" sz="1600" dirty="0">
                <a:latin typeface="Malgun Gothic"/>
                <a:ea typeface="Malgun Gothic"/>
              </a:rPr>
              <a:t>가해자를 법정에 세우지도 않습니다</a:t>
            </a:r>
            <a:r>
              <a:rPr lang="en-US" sz="1600" dirty="0">
                <a:latin typeface="Malgun Gothic"/>
                <a:ea typeface="Malgun Gothic"/>
              </a:rPr>
              <a:t>. </a:t>
            </a:r>
            <a:r>
              <a:rPr lang="ko-KR" sz="1600" dirty="0">
                <a:latin typeface="Malgun Gothic"/>
                <a:ea typeface="Malgun Gothic"/>
              </a:rPr>
              <a:t>오픈도어와 파트너들은 이런 폭력이 아무 제재 없이 계속되는 현실을 알리고</a:t>
            </a:r>
            <a:r>
              <a:rPr lang="en-US" sz="1600" dirty="0">
                <a:latin typeface="Malgun Gothic"/>
                <a:ea typeface="맑은 고딕"/>
              </a:rPr>
              <a:t>, </a:t>
            </a:r>
            <a:r>
              <a:rPr lang="ko-KR" sz="1600" dirty="0">
                <a:latin typeface="Malgun Gothic"/>
                <a:ea typeface="Malgun Gothic"/>
              </a:rPr>
              <a:t>해결책을 찾도록 각계와 협력하며</a:t>
            </a:r>
            <a:r>
              <a:rPr lang="en-US" sz="1600" dirty="0">
                <a:latin typeface="Malgun Gothic"/>
                <a:ea typeface="맑은 고딕"/>
              </a:rPr>
              <a:t>, </a:t>
            </a:r>
            <a:r>
              <a:rPr lang="ko-KR" sz="1600" dirty="0">
                <a:latin typeface="Malgun Gothic"/>
                <a:ea typeface="Malgun Gothic"/>
              </a:rPr>
              <a:t>현장에서 이를 막아낼 수 있는 사역에 집중하고 있습니다</a:t>
            </a:r>
            <a:r>
              <a:rPr lang="en-US" sz="1600" dirty="0">
                <a:latin typeface="Malgun Gothic"/>
                <a:ea typeface="Malgun Gothic"/>
              </a:rPr>
              <a:t>. </a:t>
            </a:r>
            <a:r>
              <a:rPr lang="ko-KR" sz="1600" dirty="0">
                <a:latin typeface="Malgun Gothic"/>
                <a:ea typeface="Malgun Gothic"/>
              </a:rPr>
              <a:t>이 사역에 하나님의 은혜가 임하기를 기도합니다</a:t>
            </a:r>
            <a:r>
              <a:rPr lang="en-US" altLang="ko-KR" sz="1600" dirty="0">
                <a:latin typeface="Malgun Gothic"/>
                <a:ea typeface="Malgun Gothic"/>
              </a:rPr>
              <a:t>.</a:t>
            </a:r>
            <a:r>
              <a:rPr lang="ko-KR" sz="1600" dirty="0">
                <a:latin typeface="Malgun Gothic"/>
                <a:ea typeface="Malgun Gothic"/>
              </a:rPr>
              <a:t> 여러 방식으로 일하는 일꾼들에게 분별력과 보호하심이 충만하기를 기도합니다</a:t>
            </a:r>
            <a:r>
              <a:rPr lang="en-US" altLang="ko-KR" sz="1600" dirty="0">
                <a:latin typeface="Malgun Gothic"/>
                <a:ea typeface="Malgun Gothic"/>
              </a:rPr>
              <a:t>.</a:t>
            </a:r>
            <a:r>
              <a:rPr lang="ko-KR" sz="1600" dirty="0">
                <a:latin typeface="Malgun Gothic"/>
                <a:ea typeface="Malgun Gothic"/>
              </a:rPr>
              <a:t> </a:t>
            </a:r>
            <a:endParaRPr lang="en-US" sz="1600" dirty="0">
              <a:latin typeface="Arial"/>
              <a:ea typeface="맑은 고딕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ko-KR" altLang="en-US" sz="1600" dirty="0">
              <a:latin typeface="Malgun Gothic"/>
              <a:ea typeface="Malgun Gothic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600" dirty="0">
                <a:latin typeface="Malgun Gothic"/>
                <a:ea typeface="Malgun Gothic"/>
              </a:rPr>
              <a:t>오픈도어와 파트너들은 종교와 신앙의 자유에 대한 더 깊은 이해와 존중이 확산되도록 힘쓰고 있습니다</a:t>
            </a:r>
            <a:r>
              <a:rPr lang="en-US" altLang="ko-KR" sz="1600" dirty="0">
                <a:latin typeface="Malgun Gothic"/>
                <a:ea typeface="Malgun Gothic"/>
              </a:rPr>
              <a:t>.</a:t>
            </a:r>
            <a:r>
              <a:rPr lang="ko-KR" sz="1600" dirty="0">
                <a:latin typeface="Malgun Gothic"/>
                <a:ea typeface="Malgun Gothic"/>
              </a:rPr>
              <a:t> 또한</a:t>
            </a:r>
            <a:r>
              <a:rPr lang="en-US" altLang="ko-KR" sz="1600" dirty="0">
                <a:latin typeface="Malgun Gothic"/>
                <a:ea typeface="Malgun Gothic"/>
              </a:rPr>
              <a:t>,</a:t>
            </a:r>
            <a:r>
              <a:rPr lang="ko-KR" sz="1600" dirty="0">
                <a:latin typeface="Malgun Gothic"/>
                <a:ea typeface="Malgun Gothic"/>
              </a:rPr>
              <a:t> 기독교인들이 지역 사회 안에서 이를 강화하고</a:t>
            </a:r>
            <a:r>
              <a:rPr lang="en-US" sz="1600" dirty="0">
                <a:latin typeface="Arial"/>
                <a:ea typeface="Malgun Gothic"/>
                <a:cs typeface="Arial"/>
              </a:rPr>
              <a:t>, </a:t>
            </a:r>
            <a:r>
              <a:rPr lang="ko-KR" altLang="en-US" sz="1600" dirty="0">
                <a:latin typeface="Arial"/>
                <a:ea typeface="Malgun Gothic"/>
                <a:cs typeface="Arial"/>
              </a:rPr>
              <a:t>이</a:t>
            </a:r>
            <a:r>
              <a:rPr lang="en-US" sz="1600" dirty="0">
                <a:latin typeface="Arial"/>
                <a:ea typeface="Malgun Gothic"/>
                <a:cs typeface="Arial"/>
              </a:rPr>
              <a:t> </a:t>
            </a:r>
            <a:r>
              <a:rPr lang="en-US" sz="1600" dirty="0" err="1">
                <a:latin typeface="Arial"/>
                <a:ea typeface="맑은 고딕"/>
                <a:cs typeface="Arial"/>
              </a:rPr>
              <a:t>권리가</a:t>
            </a:r>
            <a:r>
              <a:rPr lang="en-US" sz="1600" dirty="0">
                <a:latin typeface="Arial"/>
                <a:ea typeface="Malgun Gothic"/>
                <a:cs typeface="Arial"/>
              </a:rPr>
              <a:t> </a:t>
            </a:r>
            <a:r>
              <a:rPr lang="ko-KR" sz="1600" dirty="0">
                <a:latin typeface="Malgun Gothic"/>
                <a:ea typeface="Malgun Gothic"/>
              </a:rPr>
              <a:t>침해될 때 목소리를 낼 수 있도록 돕고 있습니다</a:t>
            </a:r>
            <a:r>
              <a:rPr lang="en-US" sz="1600" dirty="0">
                <a:latin typeface="Arial"/>
                <a:ea typeface="맑은 고딕"/>
                <a:cs typeface="Arial"/>
              </a:rPr>
              <a:t>. </a:t>
            </a:r>
            <a:r>
              <a:rPr lang="ko-KR" sz="1600" dirty="0">
                <a:latin typeface="Malgun Gothic"/>
                <a:ea typeface="Malgun Gothic"/>
              </a:rPr>
              <a:t>이 사역이 계속 이어질 수 있도록 공급이 끊이지 않도록 기도합니다</a:t>
            </a:r>
            <a:r>
              <a:rPr lang="en-US" sz="1600" dirty="0">
                <a:latin typeface="Arial"/>
                <a:ea typeface="Malgun Gothic"/>
                <a:cs typeface="Arial"/>
              </a:rPr>
              <a:t>.</a:t>
            </a:r>
          </a:p>
          <a:p>
            <a:pPr>
              <a:buFont typeface="Wingdings,Sans-Serif" panose="020B0604020202020204" pitchFamily="34" charset="0"/>
              <a:buChar char="Ø"/>
            </a:pPr>
            <a:endParaRPr lang="ko-KR" altLang="en-US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endParaRPr lang="ko-KR" altLang="en-US" sz="1600" dirty="0">
              <a:latin typeface="Malgun Gothic"/>
              <a:ea typeface="Malgun Gothic"/>
            </a:endParaRPr>
          </a:p>
        </p:txBody>
      </p:sp>
      <p:pic>
        <p:nvPicPr>
          <p:cNvPr id="5" name="내용 개체 틀 4" descr="의류, 사람, 슈트, 신발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A92A342-E14F-3B43-A4FC-BEC4BAEE55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9742" y="1851336"/>
            <a:ext cx="5172420" cy="3537915"/>
          </a:xfrm>
          <a:prstGeom prst="rect">
            <a:avLst/>
          </a:prstGeom>
        </p:spPr>
      </p:pic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E8627481-C278-6C27-130C-B77838A0919C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9BC6D51A-9FCC-8889-0E59-405A3F679C23}"/>
              </a:ext>
            </a:extLst>
          </p:cNvPr>
          <p:cNvSpPr/>
          <p:nvPr/>
        </p:nvSpPr>
        <p:spPr>
          <a:xfrm rot="10800000" flipH="1">
            <a:off x="5548489" y="998467"/>
            <a:ext cx="6643745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D07D06-99C2-F350-DC92-0640CBC227A4}"/>
              </a:ext>
            </a:extLst>
          </p:cNvPr>
          <p:cNvSpPr txBox="1"/>
          <p:nvPr/>
        </p:nvSpPr>
        <p:spPr>
          <a:xfrm>
            <a:off x="6147823" y="5497440"/>
            <a:ext cx="5233736" cy="5693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000" dirty="0">
                <a:ea typeface="+mn-lt"/>
                <a:cs typeface="+mn-lt"/>
              </a:rPr>
              <a:t>워싱턴에서 미국 정부 </a:t>
            </a:r>
            <a:r>
              <a:rPr lang="ko-KR" sz="1000" dirty="0" err="1">
                <a:ea typeface="+mn-lt"/>
                <a:cs typeface="+mn-lt"/>
              </a:rPr>
              <a:t>관계자들과의</a:t>
            </a:r>
            <a:r>
              <a:rPr lang="ko-KR" sz="1000" dirty="0">
                <a:ea typeface="+mn-lt"/>
                <a:cs typeface="+mn-lt"/>
              </a:rPr>
              <a:t> 회동 - </a:t>
            </a:r>
            <a:r>
              <a:rPr lang="ko-KR" sz="1000" dirty="0" err="1">
                <a:ea typeface="+mn-lt"/>
                <a:cs typeface="+mn-lt"/>
              </a:rPr>
              <a:t>노에와</a:t>
            </a:r>
            <a:r>
              <a:rPr lang="ko-KR" sz="1000" dirty="0">
                <a:ea typeface="+mn-lt"/>
                <a:cs typeface="+mn-lt"/>
              </a:rPr>
              <a:t> OD 대표단이 워싱턴 DC 미국 국무부에서 팸 프라이어(</a:t>
            </a:r>
            <a:r>
              <a:rPr lang="en-US" altLang="ko-KR" sz="1100" dirty="0">
                <a:latin typeface="Malgun Gothic"/>
                <a:ea typeface="+mn-lt"/>
                <a:cs typeface="+mn-lt"/>
              </a:rPr>
              <a:t>Pam</a:t>
            </a:r>
            <a:r>
              <a:rPr lang="ko-KR" altLang="en-US" sz="1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100" dirty="0">
                <a:latin typeface="Malgun Gothic"/>
                <a:ea typeface="+mn-lt"/>
                <a:cs typeface="+mn-lt"/>
              </a:rPr>
              <a:t>Pryor, </a:t>
            </a:r>
            <a:r>
              <a:rPr lang="ko-KR" sz="1000" dirty="0">
                <a:ea typeface="+mn-lt"/>
                <a:cs typeface="+mn-lt"/>
              </a:rPr>
              <a:t>민간 </a:t>
            </a:r>
            <a:r>
              <a:rPr lang="ko-KR" sz="1000" dirty="0" err="1">
                <a:ea typeface="+mn-lt"/>
                <a:cs typeface="+mn-lt"/>
              </a:rPr>
              <a:t>안보·민주주의·인권</a:t>
            </a:r>
            <a:r>
              <a:rPr lang="ko-KR" sz="1000" dirty="0">
                <a:ea typeface="+mn-lt"/>
                <a:cs typeface="+mn-lt"/>
              </a:rPr>
              <a:t> 담당 차관보실 선임 고문)와 함께 촬영한 모습</a:t>
            </a:r>
            <a:endParaRPr lang="ko-KR" sz="100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1403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의류, 실내, 사람, 도서관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CD8A670-BF6C-FA54-828F-4E41A883F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795" y="4282094"/>
            <a:ext cx="2825106" cy="1826466"/>
          </a:xfrm>
          <a:prstGeom prst="rect">
            <a:avLst/>
          </a:prstGeom>
        </p:spPr>
      </p:pic>
      <p:pic>
        <p:nvPicPr>
          <p:cNvPr id="12" name="그림 11" descr="사람, 야외, 의류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02B456A-65A1-16CF-7611-B5D466249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374" y="4269205"/>
            <a:ext cx="2743199" cy="182879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58186F-C248-7A02-7996-968031A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#</a:t>
            </a:r>
            <a:r>
              <a:rPr lang="ko-KR" altLang="en-US" sz="2000" b="1" err="1">
                <a:solidFill>
                  <a:schemeClr val="bg1"/>
                </a:solidFill>
                <a:latin typeface="맑은 고딕"/>
                <a:ea typeface="맑은 고딕"/>
              </a:rPr>
              <a:t>기도월력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2025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년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 9</a:t>
            </a:r>
            <a:r>
              <a:rPr lang="ko-KR" altLang="en-US" sz="2000" b="1">
                <a:solidFill>
                  <a:schemeClr val="bg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2000" b="1">
                <a:solidFill>
                  <a:schemeClr val="bg1"/>
                </a:solidFill>
                <a:latin typeface="맑은 고딕"/>
                <a:ea typeface="맑은 고딕"/>
              </a:rPr>
              <a:t> </a:t>
            </a:r>
            <a:endParaRPr lang="ko-KR" altLang="en-US" sz="2000" b="1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F4C9D-C0A8-22A4-71FA-77CF72FF7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4179"/>
            <a:ext cx="3390161" cy="5367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9월 8일 부르키나파소</a:t>
            </a:r>
            <a:endParaRPr lang="ko-KR" altLang="en-US" sz="1800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4679965-CC72-17D8-88BD-A711DC88A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2422003"/>
            <a:ext cx="3721028" cy="32828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극단주의자들의 공격으로 마을을 떠날 수 밖에 없었던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부루키나파소의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13세 소녀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세누와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콩바리를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위해 기도합니다. 두 소녀는 학업을 중단해야 했지만, 후원자분들의 도움과 지원으로 다시 학교에 다닐 수 있게 되었습니다.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세누와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콩바리의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학업이 중단되지 않도록 기도합니다. 학업의 기회를 놓칠 위기에 있는 어린이들에게 안정적 학습의 기회가 보장될 수 있도록 관계당국자들의 마음에 은혜와 긍휼을 부어 주시기를 기도합니다.</a:t>
            </a:r>
            <a:endParaRPr lang="ko-KR" altLang="en-US" sz="1100" dirty="0">
              <a:solidFill>
                <a:srgbClr val="424242"/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A0FFB9-B7B5-2B33-79B8-00AB4C6DCD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8170" y="2005870"/>
            <a:ext cx="2719969" cy="5267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9월 9일 한국오픈도어</a:t>
            </a:r>
            <a:endParaRPr lang="ko-KR" sz="1800" dirty="0">
              <a:latin typeface="Malgun Gothic"/>
              <a:ea typeface="Malgun Gothic"/>
            </a:endParaRP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6212579-54A0-7AEE-9599-1CFB940F494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41552" y="2422849"/>
            <a:ext cx="3283496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오늘부터 3개월간 오픈도어 기도학교가 시작됩니다.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브라더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앤드류와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 오픈도어 개척자들이 가졌던 신앙의 유산을 잘 익히도록 열정을 주시기를 기도합니다. 또한, 박해받는 교회를 위해 주님의 마음을 품은 기도용사들로 훈련되어, 이 세상의 어둠을 밝히는 빛의 전사로 세워 </a:t>
            </a:r>
            <a:r>
              <a:rPr lang="ko-KR" altLang="en-US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주옵소서</a:t>
            </a:r>
            <a:r>
              <a:rPr lang="ko-KR" altLang="en-US" sz="1100" dirty="0">
                <a:solidFill>
                  <a:srgbClr val="424242"/>
                </a:solidFill>
                <a:latin typeface="맑은 고딕"/>
                <a:ea typeface="맑은 고딕"/>
              </a:rPr>
              <a:t>! 우리 모두 주님의 마음으로 이 세상을 향하여 외치는 광야의 소리가 되기를 기도합니다. </a:t>
            </a:r>
            <a:endParaRPr lang="ko-KR" altLang="en-US" sz="1100" dirty="0">
              <a:solidFill>
                <a:srgbClr val="424242"/>
              </a:solidFill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708E7B9-66BE-1F1D-A46B-D37383BF1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99566" y="2004178"/>
            <a:ext cx="3390161" cy="526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9월 10일 알제리</a:t>
            </a:r>
            <a:endParaRPr lang="ko-KR" altLang="en-US" sz="1800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C17EAA2-550D-8443-B7C4-F5B2872AED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99568" y="2422849"/>
            <a:ext cx="3391488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2023년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알제리의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거의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모든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개신교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폐쇄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명령을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받았습니다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나머지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교회들은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2024년에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집회를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중단해야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했고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많은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기독교인들은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고립되었습니다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알제리의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대부분의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사람들은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기독교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개종을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정신질환으로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여기고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있습니다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이슬람을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떠나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예수님을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따르기로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결단한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알제리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성도들을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위해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하나님께서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믿음을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지키고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있는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알제리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성도들과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공동체에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지혜와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담대함을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주시기를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endParaRPr lang="en-US" altLang="ko-KR" sz="1100" dirty="0">
              <a:solidFill>
                <a:srgbClr val="424242"/>
              </a:solidFill>
            </a:endParaRPr>
          </a:p>
        </p:txBody>
      </p:sp>
      <p:pic>
        <p:nvPicPr>
          <p:cNvPr id="9" name="그림 8" descr="텍스트, 건물, 야외, 표지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A08A1F8-1BFB-2657-1FE3-C6CB1A9F4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30" r="-474" b="8827"/>
          <a:stretch>
            <a:fillRect/>
          </a:stretch>
        </p:blipFill>
        <p:spPr>
          <a:xfrm>
            <a:off x="8399707" y="4270371"/>
            <a:ext cx="2602813" cy="182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4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dirty="0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err="1">
                <a:latin typeface="맑은 고딕"/>
                <a:ea typeface="맑은 고딕"/>
              </a:rPr>
              <a:t>어라이즈</a:t>
            </a:r>
            <a:r>
              <a:rPr lang="ko-KR" altLang="en-US" sz="1000" dirty="0">
                <a:latin typeface="맑은 고딕"/>
                <a:ea typeface="맑은 고딕"/>
              </a:rPr>
              <a:t> 아프리카 기자 간담회를 잘 인도하신 하나님께 감사를 드립니다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en-US" altLang="ko-KR" sz="1000" err="1">
                <a:latin typeface="맑은 고딕"/>
                <a:ea typeface="맑은 고딕"/>
              </a:rPr>
              <a:t>기사를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읽는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교회와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성도들에게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아프리카교회를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향한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주님의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긍휼한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마음을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부어주셔서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청원켐페인에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적극적으로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참여하게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err="1">
                <a:latin typeface="맑은 고딕"/>
                <a:ea typeface="맑은 고딕"/>
              </a:rPr>
              <a:t>하옵소서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endParaRPr lang="ko-KR" dirty="0"/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원주</a:t>
            </a:r>
            <a:r>
              <a:rPr lang="en-US" altLang="ko-KR" sz="1000" dirty="0">
                <a:latin typeface="맑은 고딕"/>
                <a:ea typeface="맑은 고딕"/>
              </a:rPr>
              <a:t>(9/25)</a:t>
            </a:r>
            <a:r>
              <a:rPr lang="ko-KR" altLang="en-US" sz="1000" dirty="0">
                <a:latin typeface="맑은 고딕"/>
                <a:ea typeface="맑은 고딕"/>
              </a:rPr>
              <a:t> 지역 모임을 축복해 주시고,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endParaRPr lang="en-US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월9일부터 오픈도어 기도학교가 시작됩니다.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온라인으로 연결되는 강사와 통역이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순적하게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진행되게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 모든 참가자들이 귀를 기울여, 내게 말씀하시는 하나님의 음성을 잘 분별하게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 이 세상에 보냄을 받은 빛의 전사로서 거룩한 전쟁에서 날마다 승리하게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10</Slides>
  <Notes>3</Notes>
  <HiddenSlides>0</HiddenSlide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Office 테마</vt:lpstr>
      <vt:lpstr>Office 테마</vt:lpstr>
      <vt:lpstr>Prayer Meeting  for Persecuted Church Worldwide 박해받는 교회를 위한 화요기도모임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Arise Africa 2025 기도제목</vt:lpstr>
      <vt:lpstr>Arise Africa 2025 기도제목</vt:lpstr>
      <vt:lpstr>#기도월력 2025년 9월 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431</cp:revision>
  <dcterms:created xsi:type="dcterms:W3CDTF">2024-07-08T04:53:18Z</dcterms:created>
  <dcterms:modified xsi:type="dcterms:W3CDTF">2025-09-12T02:02:16Z</dcterms:modified>
</cp:coreProperties>
</file>