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6" r:id="rId2"/>
  </p:sldMasterIdLst>
  <p:notesMasterIdLst>
    <p:notesMasterId r:id="rId12"/>
  </p:notesMasterIdLst>
  <p:sldIdLst>
    <p:sldId id="257" r:id="rId3"/>
    <p:sldId id="373" r:id="rId4"/>
    <p:sldId id="2519" r:id="rId5"/>
    <p:sldId id="2528" r:id="rId6"/>
    <p:sldId id="2537" r:id="rId7"/>
    <p:sldId id="2549" r:id="rId8"/>
    <p:sldId id="2551" r:id="rId9"/>
    <p:sldId id="2538" r:id="rId10"/>
    <p:sldId id="2462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E8644-B6D0-A54D-0502-1CBAED0B4EB1}" v="520" dt="2025-09-13T03:02:44.227"/>
    <p1510:client id="{9FDEDA90-0F03-374D-470F-032ED9D4780D}" v="820" dt="2025-09-13T02:04:13.8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2025-09-16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 err="1">
                <a:ea typeface="맑은 고딕"/>
              </a:rPr>
              <a:t>망구레지파</a:t>
            </a:r>
            <a:r>
              <a:rPr lang="ko-KR" dirty="0">
                <a:ea typeface="맑은 고딕"/>
              </a:rPr>
              <a:t> 본당 사제 </a:t>
            </a:r>
            <a:r>
              <a:rPr lang="ko-KR" dirty="0" err="1">
                <a:ea typeface="맑은 고딕"/>
              </a:rPr>
              <a:t>팔루쿠</a:t>
            </a:r>
            <a:r>
              <a:rPr lang="ko-KR" dirty="0">
                <a:ea typeface="맑은 고딕"/>
              </a:rPr>
              <a:t> </a:t>
            </a:r>
            <a:r>
              <a:rPr lang="ko-KR" dirty="0" err="1">
                <a:ea typeface="맑은 고딕"/>
              </a:rPr>
              <a:t>은잘라밍기</a:t>
            </a:r>
            <a:r>
              <a:rPr lang="ko-KR" dirty="0">
                <a:ea typeface="맑은 고딕"/>
              </a:rPr>
              <a:t> 신부의 목격담</a:t>
            </a:r>
            <a:endParaRPr lang="ko-KR" dirty="0">
              <a:ea typeface="맑은 고딕" panose="020B0503020000020004" pitchFamily="34" charset="-127"/>
            </a:endParaRPr>
          </a:p>
          <a:p>
            <a:r>
              <a:rPr lang="ko-KR" altLang="en-US" dirty="0">
                <a:ea typeface="맑은 고딕"/>
              </a:rPr>
              <a:t>“제가 목격한 것은 끔찍했습니다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그들은 애도 장소에 모인 사람들을 거의 모두 살해했습니다</a:t>
            </a:r>
            <a:r>
              <a:rPr lang="en-US" altLang="ko-KR" dirty="0">
                <a:ea typeface="맑은 고딕"/>
              </a:rPr>
              <a:t>. </a:t>
            </a:r>
            <a:r>
              <a:rPr lang="ko-KR" altLang="en-US" dirty="0">
                <a:ea typeface="맑은 고딕"/>
              </a:rPr>
              <a:t>거실 매트리스 위의 여성들</a:t>
            </a:r>
            <a:r>
              <a:rPr lang="en-US" altLang="ko-KR" dirty="0">
                <a:ea typeface="맑은 고딕"/>
              </a:rPr>
              <a:t>…</a:t>
            </a:r>
            <a:r>
              <a:rPr lang="ko-KR" altLang="en-US" dirty="0">
                <a:ea typeface="맑은 고딕"/>
              </a:rPr>
              <a:t> 복도에 있는 이들</a:t>
            </a:r>
            <a:r>
              <a:rPr lang="en-US" altLang="ko-KR" dirty="0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또 다른 이들은 마당에 있었습니다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어쨌든 많은 이들이 총에 맞아 숨졌습니다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일부 시신은 도로 위</a:t>
            </a:r>
            <a:r>
              <a:rPr lang="en-US" altLang="ko-KR" dirty="0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 altLang="en-US" dirty="0" err="1">
                <a:ea typeface="맑은 고딕"/>
              </a:rPr>
              <a:t>은토요</a:t>
            </a:r>
            <a:r>
              <a:rPr lang="ko-KR" altLang="en-US" dirty="0">
                <a:ea typeface="맑은 고딕"/>
              </a:rPr>
              <a:t>(</a:t>
            </a:r>
            <a:r>
              <a:rPr lang="ko-KR" dirty="0" err="1">
                <a:ea typeface="맑은 고딕"/>
              </a:rPr>
              <a:t>Ntoyo</a:t>
            </a:r>
            <a:r>
              <a:rPr lang="ko-KR" altLang="en-US" dirty="0">
                <a:ea typeface="맑은 고딕"/>
              </a:rPr>
              <a:t>) 중심가 근처 밭에 널브러져 있었습니다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정확히 세어보진 못했지만 최소 </a:t>
            </a:r>
            <a:r>
              <a:rPr lang="en-US" altLang="ko-KR" dirty="0">
                <a:ea typeface="맑은 고딕"/>
              </a:rPr>
              <a:t>70</a:t>
            </a:r>
            <a:r>
              <a:rPr lang="ko-KR" altLang="en-US" dirty="0">
                <a:ea typeface="맑은 고딕"/>
              </a:rPr>
              <a:t>명은 넘을 겁니다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대부분 총살당했습니다</a:t>
            </a:r>
            <a:r>
              <a:rPr lang="en-US" altLang="ko-KR" dirty="0">
                <a:ea typeface="맑은 고딕"/>
              </a:rPr>
              <a:t>."</a:t>
            </a:r>
            <a:r>
              <a:rPr lang="ko-KR" altLang="en-US" dirty="0">
                <a:ea typeface="맑은 고딕"/>
              </a:rPr>
              <a:t> </a:t>
            </a:r>
            <a:r>
              <a:rPr lang="ko-KR" altLang="en-US" dirty="0" err="1">
                <a:ea typeface="맑은 고딕"/>
              </a:rPr>
              <a:t>라고</a:t>
            </a:r>
            <a:r>
              <a:rPr lang="ko-KR" altLang="en-US" dirty="0">
                <a:ea typeface="맑은 고딕"/>
              </a:rPr>
              <a:t> 목격한 현장을 이렇게 전했다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  </a:t>
            </a:r>
          </a:p>
          <a:p>
            <a:pPr algn="just"/>
            <a:endParaRPr lang="ko-KR" altLang="en-US"/>
          </a:p>
          <a:p>
            <a:pPr algn="just"/>
            <a:r>
              <a:rPr lang="ko-KR" dirty="0" err="1">
                <a:ea typeface="맑은 고딕"/>
              </a:rPr>
              <a:t>은토요에서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피난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온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난민들을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수용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중인</a:t>
            </a:r>
            <a:r>
              <a:rPr lang="en-US" altLang="ko-KR" dirty="0">
                <a:ea typeface="맑은 고딕"/>
              </a:rPr>
              <a:t> </a:t>
            </a:r>
            <a:r>
              <a:rPr lang="ko-KR" dirty="0" err="1">
                <a:ea typeface="맑은 고딕"/>
              </a:rPr>
              <a:t>알릴리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목사는</a:t>
            </a:r>
            <a:r>
              <a:rPr lang="en-US" altLang="ko-KR" dirty="0">
                <a:ea typeface="맑은 고딕"/>
              </a:rPr>
              <a:t>: "</a:t>
            </a:r>
            <a:r>
              <a:rPr lang="ko-KR" dirty="0">
                <a:ea typeface="맑은 고딕"/>
              </a:rPr>
              <a:t>기독교인들은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 err="1">
                <a:ea typeface="맑은 고딕"/>
              </a:rPr>
              <a:t>혼란스러워합니다</a:t>
            </a:r>
            <a:r>
              <a:rPr lang="en-US" altLang="ko-KR" dirty="0">
                <a:ea typeface="맑은 고딕"/>
              </a:rPr>
              <a:t>. </a:t>
            </a:r>
            <a:r>
              <a:rPr lang="ko-KR" dirty="0">
                <a:ea typeface="맑은 고딕"/>
              </a:rPr>
              <a:t>벼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수확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시기인데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이런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일을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 err="1">
                <a:ea typeface="맑은 고딕"/>
              </a:rPr>
              <a:t>당하다니요</a:t>
            </a:r>
            <a:r>
              <a:rPr lang="en-US" altLang="ko-KR" dirty="0">
                <a:ea typeface="맑은 고딕"/>
              </a:rPr>
              <a:t>. </a:t>
            </a:r>
            <a:r>
              <a:rPr lang="ko-KR" dirty="0">
                <a:ea typeface="맑은 고딕"/>
              </a:rPr>
              <a:t>교회로서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그들을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위로할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말이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부족합니다</a:t>
            </a:r>
            <a:r>
              <a:rPr lang="en-US" altLang="ko-KR" dirty="0">
                <a:ea typeface="맑은 고딕"/>
              </a:rPr>
              <a:t>. </a:t>
            </a:r>
            <a:r>
              <a:rPr lang="ko-KR" dirty="0">
                <a:ea typeface="맑은 고딕"/>
              </a:rPr>
              <a:t>그들은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장례식에서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살해된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사람들처럼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공격당할까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두려워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교회에서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잠을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자려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하지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않습니다</a:t>
            </a:r>
            <a:r>
              <a:rPr lang="en-US" altLang="ko-KR" dirty="0">
                <a:ea typeface="맑은 고딕"/>
              </a:rPr>
              <a:t>. </a:t>
            </a:r>
            <a:r>
              <a:rPr lang="ko-KR" dirty="0">
                <a:ea typeface="맑은 고딕"/>
              </a:rPr>
              <a:t>학살은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기독교인들의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신앙을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약화시키고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있습니다</a:t>
            </a:r>
            <a:r>
              <a:rPr lang="en-US" altLang="ko-KR" dirty="0">
                <a:ea typeface="맑은 고딕"/>
              </a:rPr>
              <a:t>. </a:t>
            </a:r>
            <a:r>
              <a:rPr lang="ko-KR" dirty="0">
                <a:ea typeface="맑은 고딕"/>
              </a:rPr>
              <a:t>지난달에도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학살이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계속되었습니다. </a:t>
            </a:r>
            <a:r>
              <a:rPr lang="en-US" altLang="ko-KR" dirty="0">
                <a:ea typeface="맑은 고딕"/>
              </a:rPr>
              <a:t>9</a:t>
            </a:r>
            <a:r>
              <a:rPr lang="ko-KR" dirty="0">
                <a:ea typeface="맑은 고딕"/>
              </a:rPr>
              <a:t>월에는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주님</a:t>
            </a:r>
            <a:r>
              <a:rPr lang="en-US" altLang="ko-KR" dirty="0">
                <a:ea typeface="맑은 고딕"/>
              </a:rPr>
              <a:t>, </a:t>
            </a:r>
            <a:r>
              <a:rPr lang="ko-KR" dirty="0">
                <a:ea typeface="맑은 고딕"/>
              </a:rPr>
              <a:t>저희를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 err="1">
                <a:ea typeface="맑은 고딕"/>
              </a:rPr>
              <a:t>도우소서</a:t>
            </a:r>
            <a:r>
              <a:rPr lang="en-US" altLang="ko-KR" dirty="0">
                <a:ea typeface="맑은 고딕"/>
              </a:rPr>
              <a:t>”</a:t>
            </a:r>
            <a:r>
              <a:rPr lang="ko-KR" dirty="0" err="1">
                <a:ea typeface="맑은 고딕"/>
              </a:rPr>
              <a:t>라고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목사는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애도했습니다</a:t>
            </a:r>
            <a:r>
              <a:rPr lang="en-US" altLang="ko-KR" dirty="0">
                <a:ea typeface="맑은 고딕"/>
              </a:rPr>
              <a:t>.  </a:t>
            </a:r>
            <a:endParaRPr lang="ko-KR" dirty="0">
              <a:ea typeface="맑은 고딕"/>
            </a:endParaRPr>
          </a:p>
          <a:p>
            <a:endParaRPr lang="ko-KR" altLang="en-US" dirty="0">
              <a:ea typeface="맑은 고딕"/>
            </a:endParaRPr>
          </a:p>
          <a:p>
            <a:r>
              <a:rPr lang="ko-KR" dirty="0">
                <a:ea typeface="맑은 고딕"/>
              </a:rPr>
              <a:t>현장 성명</a:t>
            </a:r>
          </a:p>
          <a:p>
            <a:r>
              <a:rPr lang="ko-KR" dirty="0">
                <a:ea typeface="맑은 고딕"/>
              </a:rPr>
              <a:t>사하라 이남 아프리카 지역 </a:t>
            </a:r>
            <a:r>
              <a:rPr lang="ko-KR" dirty="0" err="1">
                <a:ea typeface="맑은 고딕"/>
              </a:rPr>
              <a:t>오픈도어스</a:t>
            </a:r>
            <a:r>
              <a:rPr lang="ko-KR" dirty="0">
                <a:ea typeface="맑은 고딕"/>
              </a:rPr>
              <a:t> 사역 대변인 조 </a:t>
            </a:r>
            <a:r>
              <a:rPr lang="ko-KR" dirty="0" err="1">
                <a:ea typeface="맑은 고딕"/>
              </a:rPr>
              <a:t>뉴하우스</a:t>
            </a:r>
            <a:r>
              <a:rPr lang="ko-KR" dirty="0">
                <a:ea typeface="맑은 고딕"/>
              </a:rPr>
              <a:t>*는 “콩고민주공화국 동부에서 또다시 기독교인 학살이 발생했다는 소식에 경악을 금치 </a:t>
            </a:r>
            <a:r>
              <a:rPr lang="ko-KR" dirty="0" err="1">
                <a:ea typeface="맑은 고딕"/>
              </a:rPr>
              <a:t>못한다”며</a:t>
            </a:r>
            <a:r>
              <a:rPr lang="ko-KR" dirty="0">
                <a:ea typeface="맑은 고딕"/>
              </a:rPr>
              <a:t> “민간인, 특히 장례식에 모인 기독교인들을 대상으로 한 이러한 공격이 아무런 제재 없이 계속되는 것은 용납할 수 </a:t>
            </a:r>
            <a:r>
              <a:rPr lang="ko-KR" dirty="0" err="1">
                <a:ea typeface="맑은 고딕"/>
              </a:rPr>
              <a:t>없다”고</a:t>
            </a:r>
            <a:r>
              <a:rPr lang="ko-KR" dirty="0">
                <a:ea typeface="맑은 고딕"/>
              </a:rPr>
              <a:t> 말했다. </a:t>
            </a:r>
            <a:r>
              <a:rPr lang="ko-KR" altLang="en-US" dirty="0">
                <a:ea typeface="맑은 고딕"/>
              </a:rPr>
              <a:t>오픈도어는</a:t>
            </a:r>
            <a:r>
              <a:rPr lang="ko-KR" dirty="0">
                <a:ea typeface="맑은 고딕"/>
              </a:rPr>
              <a:t> 신자들을 향한 이러한 지속적인 폭력 행위를 강력히 규탄하며, IS 연계 </a:t>
            </a:r>
            <a:r>
              <a:rPr lang="ko-KR" dirty="0" err="1">
                <a:ea typeface="맑은 고딕"/>
              </a:rPr>
              <a:t>ADF가</a:t>
            </a:r>
            <a:r>
              <a:rPr lang="ko-KR" dirty="0">
                <a:ea typeface="맑은 고딕"/>
              </a:rPr>
              <a:t> 너무 오랫동안 파괴를 자행해 온 콩고민주공화국 동부 지역에서 민간인 보호를 시급히 최우선 과제로 삼을 것을 정부와 국제 파트너들에게 촉구합니다</a:t>
            </a:r>
            <a:r>
              <a:rPr lang="en-US" altLang="ko-KR" dirty="0">
                <a:ea typeface="맑은 고딕"/>
              </a:rPr>
              <a:t>. “</a:t>
            </a:r>
            <a:r>
              <a:rPr lang="ko-KR" dirty="0">
                <a:ea typeface="맑은 고딕"/>
              </a:rPr>
              <a:t>우리는 그리스도의 몸인 교회에 콩고민주공화국 동부 교회를 위해 기도해 주실 것을 요청합니다. 하나님의 위로와 피난민들에 대한 공급, 그리고 </a:t>
            </a:r>
            <a:r>
              <a:rPr lang="ko-KR" dirty="0" err="1">
                <a:ea typeface="맑은 고딕"/>
              </a:rPr>
              <a:t>표적화된</a:t>
            </a:r>
            <a:r>
              <a:rPr lang="ko-KR" dirty="0">
                <a:ea typeface="맑은 고딕"/>
              </a:rPr>
              <a:t> 공격 속에서도 굳건히 서도록 성령께서 그들에게 힘을 주시기를 기도해 </a:t>
            </a:r>
            <a:r>
              <a:rPr lang="ko-KR" dirty="0" err="1">
                <a:ea typeface="맑은 고딕"/>
              </a:rPr>
              <a:t>주십시오”라고</a:t>
            </a:r>
            <a:r>
              <a:rPr lang="ko-KR" dirty="0">
                <a:ea typeface="맑은 고딕"/>
              </a:rPr>
              <a:t> </a:t>
            </a:r>
            <a:r>
              <a:rPr lang="ko-KR" dirty="0" err="1">
                <a:ea typeface="맑은 고딕"/>
              </a:rPr>
              <a:t>뉴하우스</a:t>
            </a:r>
            <a:r>
              <a:rPr lang="ko-KR" dirty="0">
                <a:ea typeface="맑은 고딕"/>
              </a:rPr>
              <a:t> 씨는 덧붙였습니다.</a:t>
            </a:r>
          </a:p>
          <a:p>
            <a:endParaRPr 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9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2025-09-16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1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9월 16일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98EE3-A160-CBCE-D590-798C37501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B6C0628-222E-2982-E7D0-A7890A8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pic>
        <p:nvPicPr>
          <p:cNvPr id="5" name="그림 4" descr="텍스트, 폰트, 그래픽 디자인, 지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FE051A7-65BA-C4DA-9BA3-31542AB50E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96529" y="-4508"/>
            <a:ext cx="4941033" cy="6940304"/>
          </a:xfrm>
          <a:prstGeom prst="rect">
            <a:avLst/>
          </a:prstGeom>
        </p:spPr>
      </p:pic>
      <p:pic>
        <p:nvPicPr>
          <p:cNvPr id="2" name="그림 1" descr="텍스트, 지도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354E57D-9247-560E-479D-A1F58B512E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9" t="1025" b="-81"/>
          <a:stretch>
            <a:fillRect/>
          </a:stretch>
        </p:blipFill>
        <p:spPr>
          <a:xfrm>
            <a:off x="5837909" y="-9180"/>
            <a:ext cx="4939374" cy="694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47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댄스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745" b="7745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32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 flipV="1">
            <a:off x="1213164" y="1373065"/>
            <a:ext cx="6535790" cy="11723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217859" y="942605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#콩고민주공화국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ADF,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콩고민주공화국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동부에서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70C0"/>
                </a:solidFill>
                <a:ea typeface="+mn-lt"/>
                <a:cs typeface="+mn-lt"/>
              </a:rPr>
              <a:t>기독교인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100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명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이상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살해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endParaRPr lang="ko-KR" altLang="en-US" sz="1800" dirty="0" err="1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6350798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a typeface="+mn-lt"/>
                <a:cs typeface="+mn-lt"/>
              </a:rPr>
              <a:t>2025</a:t>
            </a:r>
            <a:r>
              <a:rPr lang="ko-KR" altLang="en-US" sz="1100" kern="100" dirty="0">
                <a:ea typeface="+mn-lt"/>
                <a:cs typeface="+mn-lt"/>
              </a:rPr>
              <a:t>년 </a:t>
            </a:r>
            <a:r>
              <a:rPr lang="en-US" altLang="ko-KR" sz="1100" kern="100" dirty="0">
                <a:ea typeface="+mn-lt"/>
                <a:cs typeface="+mn-lt"/>
              </a:rPr>
              <a:t>9</a:t>
            </a:r>
            <a:r>
              <a:rPr lang="ko-KR" altLang="en-US" sz="1100" kern="100" dirty="0">
                <a:ea typeface="+mn-lt"/>
                <a:cs typeface="+mn-lt"/>
              </a:rPr>
              <a:t>월 </a:t>
            </a:r>
            <a:r>
              <a:rPr lang="en-US" altLang="ko-KR" sz="1100" kern="100" dirty="0">
                <a:ea typeface="+mn-lt"/>
                <a:cs typeface="+mn-lt"/>
              </a:rPr>
              <a:t>8</a:t>
            </a:r>
            <a:r>
              <a:rPr lang="ko-KR" altLang="en-US" sz="1100" kern="100" dirty="0">
                <a:ea typeface="+mn-lt"/>
                <a:cs typeface="+mn-lt"/>
              </a:rPr>
              <a:t>일(월) 밤부터 </a:t>
            </a:r>
            <a:r>
              <a:rPr lang="en-US" altLang="ko-KR" sz="1100" kern="100" dirty="0">
                <a:ea typeface="+mn-lt"/>
                <a:cs typeface="+mn-lt"/>
              </a:rPr>
              <a:t>9</a:t>
            </a:r>
            <a:r>
              <a:rPr lang="ko-KR" altLang="en-US" sz="1100" kern="100" dirty="0">
                <a:ea typeface="+mn-lt"/>
                <a:cs typeface="+mn-lt"/>
              </a:rPr>
              <a:t>일(화) </a:t>
            </a:r>
            <a:r>
              <a:rPr lang="ko-KR" sz="1100" kern="100" dirty="0">
                <a:ea typeface="+mn-lt"/>
                <a:cs typeface="+mn-lt"/>
              </a:rPr>
              <a:t>새벽까지</a:t>
            </a:r>
            <a:r>
              <a:rPr lang="en-US" altLang="ko-KR" sz="1100" kern="100" dirty="0">
                <a:ea typeface="+mn-lt"/>
                <a:cs typeface="+mn-lt"/>
              </a:rPr>
              <a:t>,</a:t>
            </a:r>
            <a:r>
              <a:rPr lang="ko-KR" altLang="en-US" sz="1100" kern="100" dirty="0">
                <a:ea typeface="+mn-lt"/>
                <a:cs typeface="+mn-lt"/>
              </a:rPr>
              <a:t> </a:t>
            </a:r>
            <a:r>
              <a:rPr lang="ko-KR" sz="1100" kern="100" dirty="0">
                <a:ea typeface="+mn-lt"/>
                <a:cs typeface="+mn-lt"/>
              </a:rPr>
              <a:t>콩고민주공화국 </a:t>
            </a:r>
            <a:r>
              <a:rPr lang="ko-KR" altLang="en-US" sz="1100" kern="100" dirty="0">
                <a:ea typeface="+mn-lt"/>
                <a:cs typeface="+mn-lt"/>
              </a:rPr>
              <a:t>동부에서</a:t>
            </a:r>
            <a:r>
              <a:rPr lang="ko-KR" sz="1100" kern="100" dirty="0">
                <a:ea typeface="+mn-lt"/>
                <a:cs typeface="+mn-lt"/>
              </a:rPr>
              <a:t> 활동하는 이슬람국가(ISIS)</a:t>
            </a:r>
            <a:r>
              <a:rPr lang="ko-KR" altLang="en-US" sz="1100" kern="100" dirty="0">
                <a:ea typeface="+mn-lt"/>
                <a:cs typeface="+mn-lt"/>
              </a:rPr>
              <a:t> </a:t>
            </a:r>
            <a:r>
              <a:rPr lang="ko-KR" sz="1100" kern="100" dirty="0">
                <a:ea typeface="+mn-lt"/>
                <a:cs typeface="+mn-lt"/>
              </a:rPr>
              <a:t>연계 반군 단체인</a:t>
            </a:r>
            <a:r>
              <a:rPr lang="ko-KR" altLang="en-US" sz="1100" kern="100" dirty="0">
                <a:ea typeface="+mn-lt"/>
                <a:cs typeface="+mn-lt"/>
              </a:rPr>
              <a:t> </a:t>
            </a:r>
            <a:r>
              <a:rPr lang="ko-KR" sz="1100" kern="100" dirty="0">
                <a:ea typeface="+mn-lt"/>
                <a:cs typeface="+mn-lt"/>
              </a:rPr>
              <a:t>연합민주군(</a:t>
            </a:r>
            <a:r>
              <a:rPr lang="en-US" altLang="ko-KR" sz="1100" kern="100" dirty="0">
                <a:ea typeface="+mn-lt"/>
                <a:cs typeface="+mn-lt"/>
              </a:rPr>
              <a:t>ADF</a:t>
            </a:r>
            <a:r>
              <a:rPr lang="ko-KR" sz="1100" kern="100" dirty="0">
                <a:ea typeface="+mn-lt"/>
                <a:cs typeface="+mn-lt"/>
              </a:rPr>
              <a:t>) 소속 무장세력이 베니 지역</a:t>
            </a:r>
            <a:r>
              <a:rPr lang="ko-KR" altLang="en-US" sz="1100" kern="100" dirty="0">
                <a:ea typeface="+mn-lt"/>
                <a:cs typeface="+mn-lt"/>
              </a:rPr>
              <a:t> </a:t>
            </a:r>
            <a:r>
              <a:rPr lang="ko-KR" sz="1100" kern="100" dirty="0" err="1">
                <a:ea typeface="+mn-lt"/>
                <a:cs typeface="+mn-lt"/>
              </a:rPr>
              <a:t>포토두</a:t>
            </a:r>
            <a:r>
              <a:rPr lang="en-US" altLang="ko-KR" sz="1100" kern="100" dirty="0">
                <a:ea typeface="+mn-lt"/>
                <a:cs typeface="+mn-lt"/>
              </a:rPr>
              <a:t>(</a:t>
            </a:r>
            <a:r>
              <a:rPr lang="en-US" sz="1100" kern="100" dirty="0" err="1">
                <a:ea typeface="+mn-lt"/>
                <a:cs typeface="+mn-lt"/>
              </a:rPr>
              <a:t>Potodu</a:t>
            </a:r>
            <a:r>
              <a:rPr lang="en-US" altLang="ko-KR" sz="1100" kern="100" dirty="0">
                <a:ea typeface="+mn-lt"/>
                <a:cs typeface="+mn-lt"/>
              </a:rPr>
              <a:t>)</a:t>
            </a:r>
            <a:r>
              <a:rPr lang="ko-KR" altLang="en-US" sz="1100" kern="100" dirty="0">
                <a:ea typeface="+mn-lt"/>
                <a:cs typeface="+mn-lt"/>
              </a:rPr>
              <a:t> </a:t>
            </a:r>
            <a:r>
              <a:rPr lang="ko-KR" sz="1100" kern="100" dirty="0">
                <a:ea typeface="+mn-lt"/>
                <a:cs typeface="+mn-lt"/>
              </a:rPr>
              <a:t>마을과 </a:t>
            </a:r>
            <a:r>
              <a:rPr lang="ko-KR" sz="1100" kern="100" dirty="0" err="1">
                <a:ea typeface="+mn-lt"/>
                <a:cs typeface="+mn-lt"/>
              </a:rPr>
              <a:t>루베로</a:t>
            </a:r>
            <a:r>
              <a:rPr lang="ko-KR" sz="1100" kern="100" dirty="0">
                <a:ea typeface="+mn-lt"/>
                <a:cs typeface="+mn-lt"/>
              </a:rPr>
              <a:t> 지역</a:t>
            </a:r>
            <a:r>
              <a:rPr lang="ko-KR" alt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ea typeface="+mn-lt"/>
                <a:cs typeface="+mn-lt"/>
              </a:rPr>
              <a:t>은토요</a:t>
            </a:r>
            <a:r>
              <a:rPr lang="en-US" altLang="ko-KR" sz="1100" kern="100" dirty="0">
                <a:ea typeface="+mn-lt"/>
                <a:cs typeface="+mn-lt"/>
              </a:rPr>
              <a:t>(</a:t>
            </a:r>
            <a:r>
              <a:rPr lang="en-US" sz="1100" kern="100" dirty="0" err="1">
                <a:ea typeface="+mn-lt"/>
                <a:cs typeface="+mn-lt"/>
              </a:rPr>
              <a:t>Ntoyo</a:t>
            </a:r>
            <a:r>
              <a:rPr lang="en-US" altLang="ko-KR" sz="1100" kern="100" dirty="0">
                <a:ea typeface="+mn-lt"/>
                <a:cs typeface="+mn-lt"/>
              </a:rPr>
              <a:t>)</a:t>
            </a:r>
            <a:r>
              <a:rPr lang="ko-KR" sz="1100" kern="100" dirty="0">
                <a:ea typeface="+mn-lt"/>
                <a:cs typeface="+mn-lt"/>
              </a:rPr>
              <a:t> 마을을 각각 공격했습니다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altLang="en-US" sz="1100" kern="100" dirty="0">
                <a:ea typeface="+mn-lt"/>
                <a:cs typeface="+mn-lt"/>
              </a:rPr>
              <a:t> </a:t>
            </a:r>
            <a:endParaRPr lang="ko-KR" altLang="en-US" dirty="0">
              <a:ea typeface="+mn-lt"/>
              <a:cs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8BC3F-4680-41D5-CC8C-5B8F67F2E839}"/>
              </a:ext>
            </a:extLst>
          </p:cNvPr>
          <p:cNvSpPr txBox="1"/>
          <p:nvPr/>
        </p:nvSpPr>
        <p:spPr>
          <a:xfrm>
            <a:off x="7738743" y="3796255"/>
            <a:ext cx="3758260" cy="2462213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여호와께서 집을 세우지 아니하시면 세우는 자의 수고가 헛되며, 여호와께서 성을 지키지 아니하시면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파숫꾼의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경성함이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허사로다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(시127:1)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이번 공격으로 가족을 잃은 많은 슬픔에 잠긴 이들의 마음에 주님의 위로가 임하기를 기도합니다. 눈의 눈물을 닦아 주시고, 마음의 평안을 주시고, 모든 장례절차가 안전하게 진행되게 </a:t>
            </a:r>
            <a:r>
              <a:rPr lang="ko-KR" alt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하옵소서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! 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ADF의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공격으로부터 교회를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지켜주시기를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기도합니다. 정부당국이 민간인 보호를 최우선과제로 삼아 정당한 권한을 집행하게 하시고, 가해자들을 향한 공정한 심판이 이루어지기를 기도합니다. </a:t>
            </a:r>
          </a:p>
          <a:p>
            <a:pPr marL="171450" indent="-171450" algn="just">
              <a:buFont typeface="Arial"/>
              <a:buChar char="•"/>
            </a:pP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분노한 일부 청년들이 정부를 상대로 자신들과 재산을 보호하지 못했다는 이유로 시위하며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위협하고 있습니다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 kern="100" dirty="0" err="1">
                <a:solidFill>
                  <a:schemeClr val="bg1"/>
                </a:solidFill>
                <a:ea typeface="+mn-lt"/>
                <a:cs typeface="+mn-lt"/>
              </a:rPr>
              <a:t>은</a:t>
            </a:r>
            <a:r>
              <a:rPr lang="ko-KR" alt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토요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지역에 평화가 임하도록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ko-KR" altLang="en-US" sz="1100" kern="100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431333"/>
            <a:ext cx="6354055" cy="31854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 err="1">
                <a:ea typeface="+mn-lt"/>
                <a:cs typeface="+mn-lt"/>
              </a:rPr>
              <a:t>은토요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마을에서는</a:t>
            </a:r>
            <a:r>
              <a:rPr lang="en-US" sz="1100" dirty="0">
                <a:ea typeface="+mn-lt"/>
                <a:cs typeface="+mn-lt"/>
              </a:rPr>
              <a:t> 70</a:t>
            </a:r>
            <a:r>
              <a:rPr lang="ko-KR" altLang="en-US" sz="1100" dirty="0">
                <a:ea typeface="+mn-lt"/>
                <a:cs typeface="+mn-lt"/>
              </a:rPr>
              <a:t>명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이상의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기독교인을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살해했으며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en-US" sz="1100" dirty="0" err="1">
                <a:ea typeface="+mn-lt"/>
                <a:cs typeface="+mn-lt"/>
              </a:rPr>
              <a:t>오이차</a:t>
            </a:r>
            <a:r>
              <a:rPr lang="en-US" sz="1100" dirty="0">
                <a:ea typeface="+mn-lt"/>
                <a:cs typeface="+mn-lt"/>
              </a:rPr>
              <a:t>(Oicha)</a:t>
            </a:r>
            <a:r>
              <a:rPr lang="ko-KR" altLang="en-US" sz="1100" dirty="0">
                <a:ea typeface="+mn-lt"/>
                <a:cs typeface="+mn-lt"/>
              </a:rPr>
              <a:t>지역의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포토두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마을에서는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최소</a:t>
            </a:r>
            <a:r>
              <a:rPr lang="en-US" altLang="ko-KR" sz="1100" dirty="0">
                <a:ea typeface="+mn-lt"/>
                <a:cs typeface="+mn-lt"/>
              </a:rPr>
              <a:t> 30</a:t>
            </a:r>
            <a:r>
              <a:rPr lang="ko-KR" altLang="en-US" sz="1100" dirty="0">
                <a:ea typeface="+mn-lt"/>
                <a:cs typeface="+mn-lt"/>
              </a:rPr>
              <a:t>명을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살해하여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동안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총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최소</a:t>
            </a:r>
            <a:r>
              <a:rPr lang="en-US" sz="1100" dirty="0">
                <a:ea typeface="+mn-lt"/>
                <a:cs typeface="+mn-lt"/>
              </a:rPr>
              <a:t> 100명이 </a:t>
            </a:r>
            <a:r>
              <a:rPr lang="ko-KR" altLang="en-US" sz="1100" dirty="0">
                <a:ea typeface="+mn-lt"/>
                <a:cs typeface="+mn-lt"/>
              </a:rPr>
              <a:t>희생되었습니다</a:t>
            </a:r>
            <a:r>
              <a:rPr lang="en-US" sz="1100" dirty="0">
                <a:ea typeface="+mn-lt"/>
                <a:cs typeface="+mn-lt"/>
              </a:rPr>
              <a:t>.   </a:t>
            </a:r>
            <a:endParaRPr lang="ko-KR" altLang="en-US" dirty="0"/>
          </a:p>
          <a:p>
            <a:pPr algn="just"/>
            <a:r>
              <a:rPr lang="en-US" sz="1100" dirty="0">
                <a:ea typeface="+mn-lt"/>
                <a:cs typeface="+mn-lt"/>
              </a:rPr>
              <a:t>9</a:t>
            </a:r>
            <a:r>
              <a:rPr lang="ko-KR" altLang="en-US" sz="1100" dirty="0">
                <a:ea typeface="+mn-lt"/>
                <a:cs typeface="+mn-lt"/>
              </a:rPr>
              <a:t>월</a:t>
            </a:r>
            <a:r>
              <a:rPr lang="en-US" sz="1100" dirty="0">
                <a:ea typeface="+mn-lt"/>
                <a:cs typeface="+mn-lt"/>
              </a:rPr>
              <a:t> 8</a:t>
            </a:r>
            <a:r>
              <a:rPr lang="ko-KR" altLang="en-US" sz="1100" dirty="0">
                <a:ea typeface="+mn-lt"/>
                <a:cs typeface="+mn-lt"/>
              </a:rPr>
              <a:t>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밤</a:t>
            </a:r>
            <a:r>
              <a:rPr lang="en-US" sz="1100" dirty="0">
                <a:ea typeface="+mn-lt"/>
                <a:cs typeface="+mn-lt"/>
              </a:rPr>
              <a:t> 9</a:t>
            </a:r>
            <a:r>
              <a:rPr lang="ko-KR" altLang="en-US" sz="1100" dirty="0">
                <a:ea typeface="+mn-lt"/>
                <a:cs typeface="+mn-lt"/>
              </a:rPr>
              <a:t>시경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루베로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지역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은토요마을</a:t>
            </a:r>
            <a:r>
              <a:rPr lang="ko-KR" altLang="en-US" sz="1100" dirty="0">
                <a:ea typeface="+mn-lt"/>
                <a:cs typeface="+mn-lt"/>
              </a:rPr>
              <a:t>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테러리스트들은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가톨릭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교회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신자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명의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장례식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위로예배</a:t>
            </a:r>
            <a:r>
              <a:rPr lang="ko-KR" altLang="en-US" sz="1100" dirty="0" err="1">
                <a:ea typeface="+mn-lt"/>
                <a:cs typeface="+mn-lt"/>
              </a:rPr>
              <a:t>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모인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신자들을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공격했습니다</a:t>
            </a:r>
            <a:r>
              <a:rPr lang="en-US" sz="1100" dirty="0">
                <a:ea typeface="+mn-lt"/>
                <a:cs typeface="+mn-lt"/>
              </a:rPr>
              <a:t>."</a:t>
            </a:r>
            <a:r>
              <a:rPr lang="ko-KR" altLang="en-US" sz="1100" dirty="0">
                <a:ea typeface="+mn-lt"/>
                <a:cs typeface="+mn-lt"/>
              </a:rPr>
              <a:t>그들은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도착하자마자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살인을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시작했죠.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장례식장에서만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>
                <a:ea typeface="+mn-lt"/>
                <a:cs typeface="+mn-lt"/>
              </a:rPr>
              <a:t>26</a:t>
            </a:r>
            <a:r>
              <a:rPr lang="ko-KR" altLang="en-US" sz="1100" dirty="0">
                <a:ea typeface="+mn-lt"/>
                <a:cs typeface="+mn-lt"/>
              </a:rPr>
              <a:t>명의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냉혹하게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도망치려던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총에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맞아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죽었고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다른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마체테로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살해당했습니다. 현재까지 기독교인 </a:t>
            </a:r>
            <a:r>
              <a:rPr lang="en-US" altLang="ko-KR" sz="1100" dirty="0">
                <a:ea typeface="+mn-lt"/>
                <a:cs typeface="+mn-lt"/>
              </a:rPr>
              <a:t>70</a:t>
            </a:r>
            <a:r>
              <a:rPr lang="ko-KR" altLang="en-US" sz="1100" dirty="0">
                <a:ea typeface="+mn-lt"/>
                <a:cs typeface="+mn-lt"/>
              </a:rPr>
              <a:t>명 이상이 살해되고 최소 </a:t>
            </a:r>
            <a:r>
              <a:rPr lang="en-US" altLang="ko-KR" sz="1100" dirty="0">
                <a:ea typeface="+mn-lt"/>
                <a:cs typeface="+mn-lt"/>
              </a:rPr>
              <a:t>100</a:t>
            </a:r>
            <a:r>
              <a:rPr lang="ko-KR" altLang="en-US" sz="1100" dirty="0">
                <a:ea typeface="+mn-lt"/>
                <a:cs typeface="+mn-lt"/>
              </a:rPr>
              <a:t>명이 납치되었으며</a:t>
            </a:r>
            <a:r>
              <a:rPr lang="en-US" altLang="ko-KR" sz="1100" dirty="0">
                <a:ea typeface="+mn-lt"/>
                <a:cs typeface="+mn-lt"/>
              </a:rPr>
              <a:t>,</a:t>
            </a:r>
            <a:r>
              <a:rPr lang="ko-KR" altLang="en-US" sz="1100" dirty="0">
                <a:ea typeface="+mn-lt"/>
                <a:cs typeface="+mn-lt"/>
              </a:rPr>
              <a:t> 주택 </a:t>
            </a:r>
            <a:r>
              <a:rPr lang="en-US" altLang="ko-KR" sz="1100" dirty="0">
                <a:ea typeface="+mn-lt"/>
                <a:cs typeface="+mn-lt"/>
              </a:rPr>
              <a:t>16</a:t>
            </a:r>
            <a:r>
              <a:rPr lang="ko-KR" altLang="en-US" sz="1100" dirty="0">
                <a:ea typeface="+mn-lt"/>
                <a:cs typeface="+mn-lt"/>
              </a:rPr>
              <a:t>채와 오토바이 </a:t>
            </a:r>
            <a:r>
              <a:rPr lang="en-US" altLang="ko-KR" sz="1100" dirty="0">
                <a:ea typeface="+mn-lt"/>
                <a:cs typeface="+mn-lt"/>
              </a:rPr>
              <a:t>8</a:t>
            </a:r>
            <a:r>
              <a:rPr lang="ko-KR" altLang="en-US" sz="1100" dirty="0">
                <a:ea typeface="+mn-lt"/>
                <a:cs typeface="+mn-lt"/>
              </a:rPr>
              <a:t>대</a:t>
            </a:r>
            <a:r>
              <a:rPr lang="en-US" altLang="ko-KR" sz="1100" dirty="0">
                <a:ea typeface="+mn-lt"/>
                <a:cs typeface="+mn-lt"/>
              </a:rPr>
              <a:t>,</a:t>
            </a:r>
            <a:r>
              <a:rPr lang="ko-KR" altLang="en-US" sz="1100" dirty="0">
                <a:ea typeface="+mn-lt"/>
                <a:cs typeface="+mn-lt"/>
              </a:rPr>
              <a:t> 차량 </a:t>
            </a:r>
            <a:r>
              <a:rPr lang="en-US" altLang="ko-KR" sz="1100" dirty="0">
                <a:ea typeface="+mn-lt"/>
                <a:cs typeface="+mn-lt"/>
              </a:rPr>
              <a:t>2</a:t>
            </a:r>
            <a:r>
              <a:rPr lang="ko-KR" altLang="en-US" sz="1100" dirty="0">
                <a:ea typeface="+mn-lt"/>
                <a:cs typeface="+mn-lt"/>
              </a:rPr>
              <a:t>대가 불에 탔습니다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끔찍한 상황</a:t>
            </a:r>
            <a:r>
              <a:rPr lang="en-US" sz="1100" dirty="0">
                <a:ea typeface="+mn-lt"/>
                <a:cs typeface="+mn-lt"/>
              </a:rPr>
              <a:t>"</a:t>
            </a:r>
            <a:r>
              <a:rPr lang="ko-KR" altLang="en-US" sz="1100" dirty="0">
                <a:ea typeface="+mn-lt"/>
                <a:cs typeface="+mn-lt"/>
              </a:rPr>
              <a:t>이라고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현지교회</a:t>
            </a:r>
            <a:r>
              <a:rPr lang="ko-KR" altLang="en-US" sz="1100" dirty="0">
                <a:ea typeface="+mn-lt"/>
                <a:cs typeface="+mn-lt"/>
              </a:rPr>
              <a:t> </a:t>
            </a:r>
            <a:r>
              <a:rPr lang="ko-KR" altLang="en-US" sz="1100" dirty="0" err="1">
                <a:ea typeface="+mn-lt"/>
                <a:cs typeface="+mn-lt"/>
              </a:rPr>
              <a:t>음불라</a:t>
            </a:r>
            <a:r>
              <a:rPr lang="ko-KR" altLang="en-US" sz="1100" dirty="0">
                <a:ea typeface="+mn-lt"/>
                <a:cs typeface="+mn-lt"/>
              </a:rPr>
              <a:t> 목사가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전했습니다</a:t>
            </a:r>
            <a:r>
              <a:rPr lang="en-US" sz="1100" dirty="0">
                <a:ea typeface="+mn-lt"/>
                <a:cs typeface="+mn-lt"/>
              </a:rPr>
              <a:t>.  </a:t>
            </a:r>
            <a:endParaRPr lang="en-US" dirty="0"/>
          </a:p>
          <a:p>
            <a:pPr algn="just"/>
            <a:endParaRPr lang="en-US" sz="1100" dirty="0">
              <a:ea typeface="맑은 고딕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다음날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아침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테러리스트들이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다시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공격을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감행했으며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이번에는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농부들을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표적으로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삼았다</a:t>
            </a:r>
            <a:r>
              <a:rPr lang="en-US" sz="1100" dirty="0">
                <a:ea typeface="+mn-lt"/>
                <a:cs typeface="+mn-lt"/>
              </a:rPr>
              <a:t>.  “ADF</a:t>
            </a:r>
            <a:r>
              <a:rPr lang="ko-KR" altLang="en-US" sz="1100" dirty="0">
                <a:ea typeface="+mn-lt"/>
                <a:cs typeface="+mn-lt"/>
              </a:rPr>
              <a:t>가</a:t>
            </a:r>
            <a:r>
              <a:rPr lang="en-US" altLang="ko-KR" sz="1100" dirty="0">
                <a:ea typeface="+mn-lt"/>
                <a:cs typeface="+mn-lt"/>
              </a:rPr>
              <a:t> </a:t>
            </a:r>
            <a:r>
              <a:rPr lang="ko-KR" altLang="en-US" sz="1100" dirty="0">
                <a:ea typeface="+mn-lt"/>
                <a:cs typeface="+mn-lt"/>
              </a:rPr>
              <a:t>포토두에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도착했습니다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그들은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마체테을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휘둘러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농장에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머물던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농부들과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귀가하던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이들을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살해했습니다. 기독교인들에게는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슬픔과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황폐함이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가득한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밤입니다</a:t>
            </a:r>
            <a:r>
              <a:rPr lang="en-US" sz="1100" dirty="0">
                <a:ea typeface="+mn-lt"/>
                <a:cs typeface="+mn-lt"/>
              </a:rPr>
              <a:t>”</a:t>
            </a:r>
            <a:r>
              <a:rPr lang="ko-KR" altLang="en-US" sz="1100" dirty="0" err="1">
                <a:ea typeface="+mn-lt"/>
                <a:cs typeface="+mn-lt"/>
              </a:rPr>
              <a:t>라고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오이차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현지교회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팔루쿠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목사는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말했다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오이차지역에서만</a:t>
            </a:r>
            <a:r>
              <a:rPr lang="en-US" sz="1100" dirty="0">
                <a:ea typeface="+mn-lt"/>
                <a:cs typeface="+mn-lt"/>
              </a:rPr>
              <a:t> 약 30</a:t>
            </a:r>
            <a:r>
              <a:rPr lang="ko-KR" altLang="en-US" sz="1100" dirty="0">
                <a:ea typeface="+mn-lt"/>
                <a:cs typeface="+mn-lt"/>
              </a:rPr>
              <a:t>명이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사망했으며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en-US" altLang="ko-KR" sz="1100" dirty="0" err="1">
                <a:ea typeface="+mn-lt"/>
                <a:cs typeface="+mn-lt"/>
              </a:rPr>
              <a:t>많은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사람들의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행방이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확인되지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않고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</a:p>
          <a:p>
            <a:pPr algn="just"/>
            <a:endParaRPr lang="en-US" altLang="ko-KR" sz="1100">
              <a:ea typeface="맑은 고딕"/>
            </a:endParaRPr>
          </a:p>
          <a:p>
            <a:pPr algn="just"/>
            <a:r>
              <a:rPr lang="ko-KR" altLang="en-US" sz="1200" dirty="0">
                <a:latin typeface="Malgun Gothic"/>
                <a:ea typeface="Malgun Gothic"/>
              </a:rPr>
              <a:t>오픈도어는 신자들을 향한 이러한 지속적인 폭력 행위를 강력히 규탄하며</a:t>
            </a:r>
            <a:r>
              <a:rPr lang="en-US" altLang="ko-KR" sz="1200" dirty="0">
                <a:latin typeface="Malgun Gothic"/>
                <a:ea typeface="Malgun Gothic"/>
              </a:rPr>
              <a:t>,</a:t>
            </a:r>
            <a:r>
              <a:rPr lang="ko-KR" altLang="en-US" sz="1200" dirty="0">
                <a:latin typeface="Malgun Gothic"/>
                <a:ea typeface="Malgun Gothic"/>
              </a:rPr>
              <a:t> </a:t>
            </a:r>
            <a:r>
              <a:rPr lang="en-US" altLang="ko-KR" sz="1200" dirty="0">
                <a:latin typeface="Malgun Gothic"/>
                <a:ea typeface="Malgun Gothic"/>
              </a:rPr>
              <a:t>IS</a:t>
            </a:r>
            <a:r>
              <a:rPr lang="ko-KR" altLang="en-US" sz="1200" dirty="0">
                <a:latin typeface="Malgun Gothic"/>
                <a:ea typeface="Malgun Gothic"/>
              </a:rPr>
              <a:t> 연계 </a:t>
            </a:r>
            <a:r>
              <a:rPr lang="en-US" altLang="ko-KR" sz="1200" dirty="0" err="1">
                <a:latin typeface="Malgun Gothic"/>
                <a:ea typeface="Malgun Gothic"/>
              </a:rPr>
              <a:t>ADF</a:t>
            </a:r>
            <a:r>
              <a:rPr lang="ko-KR" altLang="en-US" sz="1200" dirty="0" err="1">
                <a:latin typeface="Malgun Gothic"/>
                <a:ea typeface="Malgun Gothic"/>
              </a:rPr>
              <a:t>가</a:t>
            </a:r>
            <a:r>
              <a:rPr lang="ko-KR" altLang="en-US" sz="1200" dirty="0">
                <a:latin typeface="Malgun Gothic"/>
                <a:ea typeface="Malgun Gothic"/>
              </a:rPr>
              <a:t> 너무 오랫동안 파괴를 자행해 온 콩고민주공화국 동부 지역에서 민간인 보호를 시급히 최우선 과제로 삼을 것을 정부와 국제 파트너들에게 촉구합니다</a:t>
            </a:r>
            <a:r>
              <a:rPr lang="en-US" sz="1200" dirty="0">
                <a:latin typeface="Malgun Gothic"/>
                <a:ea typeface="Malgun Gothic"/>
              </a:rPr>
              <a:t>.</a:t>
            </a:r>
            <a:endParaRPr lang="en-US" dirty="0"/>
          </a:p>
        </p:txBody>
      </p:sp>
      <p:pic>
        <p:nvPicPr>
          <p:cNvPr id="2" name="그림 1" descr="야외, 하늘, 사람들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1C7392F-71AE-D92D-37C3-42AFAF91E7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411" r="15411"/>
          <a:stretch>
            <a:fillRect/>
          </a:stretch>
        </p:blipFill>
        <p:spPr>
          <a:xfrm>
            <a:off x="7739867" y="1525632"/>
            <a:ext cx="3755341" cy="218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5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62397-9BED-11E9-4A45-E6B4670B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 dirty="0">
                <a:solidFill>
                  <a:srgbClr val="3F2175"/>
                </a:solidFill>
                <a:latin typeface="NanumGothicExtraBold"/>
                <a:ea typeface="NanumGothicExtraBold"/>
              </a:rPr>
              <a:t>나이지리아를 위한 기도</a:t>
            </a:r>
            <a:endParaRPr lang="ko-KR" sz="3200" dirty="0">
              <a:solidFill>
                <a:srgbClr val="3F2175"/>
              </a:solidFill>
              <a:latin typeface="NanumGothicExtraBold"/>
              <a:ea typeface="NanumGothicExtraBold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6F178F-F866-5203-9DD2-14D2B2DA0B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200" dirty="0">
                <a:latin typeface="Malgun Gothic"/>
                <a:ea typeface="Malgun Gothic"/>
              </a:rPr>
              <a:t>나이지리아는 아프리카의 거대한 나라 중 하나로</a:t>
            </a:r>
            <a:r>
              <a:rPr lang="en-US" sz="1200" dirty="0">
                <a:latin typeface="Arial"/>
                <a:ea typeface="맑은 고딕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인구가 </a:t>
            </a:r>
            <a:r>
              <a:rPr lang="en-US" altLang="ko-KR" sz="1200" dirty="0">
                <a:latin typeface="Arial"/>
                <a:ea typeface="Malgun Gothic"/>
              </a:rPr>
              <a:t>2</a:t>
            </a:r>
            <a:r>
              <a:rPr lang="ko-KR" altLang="en-US" sz="1200" dirty="0">
                <a:latin typeface="Malgun Gothic"/>
                <a:ea typeface="Malgun Gothic"/>
              </a:rPr>
              <a:t>억 명이 넘습니다</a:t>
            </a:r>
            <a:r>
              <a:rPr lang="en-US" altLang="ko-KR" sz="1200" dirty="0">
                <a:latin typeface="Arial"/>
                <a:ea typeface="Malgun Gothic"/>
              </a:rPr>
              <a:t>. </a:t>
            </a:r>
            <a:r>
              <a:rPr lang="ko-KR" altLang="en-US" sz="1200" dirty="0">
                <a:latin typeface="Malgun Gothic"/>
                <a:ea typeface="Malgun Gothic"/>
              </a:rPr>
              <a:t>이 나라는 서아프리카와 대륙 전체에서 중요한 역할을 하고 있으며</a:t>
            </a:r>
            <a:r>
              <a:rPr lang="en-US" sz="1200" dirty="0">
                <a:latin typeface="Arial"/>
                <a:ea typeface="맑은 고딕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특히 석유를 비롯해 풍부한 천연자원을 가지고 있습니다</a:t>
            </a:r>
            <a:r>
              <a:rPr lang="en-US" altLang="ko-KR" sz="1200" dirty="0">
                <a:latin typeface="Arial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이 </a:t>
            </a:r>
            <a:r>
              <a:rPr lang="ko-KR" altLang="en-US" sz="1200" dirty="0">
                <a:latin typeface="Malgun Gothic"/>
                <a:ea typeface="Malgun Gothic"/>
              </a:rPr>
              <a:t>나라와 자원</a:t>
            </a:r>
            <a:r>
              <a:rPr lang="en-US" altLang="ko-KR" sz="1200" dirty="0">
                <a:latin typeface="Arial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그리고 사람들을 주신 하나님께 감사드리며</a:t>
            </a:r>
            <a:r>
              <a:rPr lang="en-US" altLang="ko-KR" sz="1200" dirty="0">
                <a:latin typeface="Arial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주님의 지속적인 축복이 나이지리아 위에 임하도록 기도합니다.</a:t>
            </a:r>
            <a:endParaRPr lang="en-US" sz="1200">
              <a:latin typeface="Arial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ko-KR" altLang="en-US" sz="12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200" dirty="0">
                <a:latin typeface="Malgun Gothic"/>
                <a:ea typeface="Malgun Gothic"/>
              </a:rPr>
              <a:t>나이지리아 인구의 약 </a:t>
            </a:r>
            <a:r>
              <a:rPr lang="en-US" altLang="ko-KR" sz="1200" dirty="0">
                <a:latin typeface="Malgun Gothic"/>
                <a:ea typeface="Malgun Gothic"/>
              </a:rPr>
              <a:t>46%</a:t>
            </a:r>
            <a:r>
              <a:rPr lang="ko-KR" altLang="en-US" sz="1200" dirty="0">
                <a:latin typeface="Malgun Gothic"/>
                <a:ea typeface="Malgun Gothic"/>
              </a:rPr>
              <a:t>가 기독교인으로</a:t>
            </a:r>
            <a:r>
              <a:rPr lang="en-US" altLang="ko-KR" sz="1200" dirty="0">
                <a:latin typeface="Malgun Gothic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다양한 교단 배경을 가지고 </a:t>
            </a:r>
            <a:r>
              <a:rPr lang="ko-KR" sz="1200" dirty="0">
                <a:latin typeface="Malgun Gothic"/>
                <a:ea typeface="Malgun Gothic"/>
              </a:rPr>
              <a:t>있습니다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altLang="en-US" sz="1200" dirty="0">
                <a:latin typeface="Malgun Gothic"/>
                <a:ea typeface="Malgun Gothic"/>
              </a:rPr>
              <a:t>나이지리아 교회는 지역적</a:t>
            </a:r>
            <a:r>
              <a:rPr lang="en-US" altLang="ko-KR" sz="1200" dirty="0">
                <a:latin typeface="Malgun Gothic"/>
                <a:ea typeface="Malgun Gothic"/>
              </a:rPr>
              <a:t>·</a:t>
            </a:r>
            <a:r>
              <a:rPr lang="ko-KR" altLang="en-US" sz="1200" dirty="0">
                <a:latin typeface="Malgun Gothic"/>
                <a:ea typeface="Malgun Gothic"/>
              </a:rPr>
              <a:t>국제적 선교 활동에 적극적으로 참여해 왔습니다</a:t>
            </a:r>
            <a:r>
              <a:rPr lang="en-US" sz="1200" dirty="0">
                <a:latin typeface="Malgun Gothic"/>
                <a:ea typeface="Malgun Gothic"/>
              </a:rPr>
              <a:t>.</a:t>
            </a:r>
            <a:r>
              <a:rPr lang="en-US" altLang="ko-KR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복음에 가장 적대적인 북부 지역에도 교회가 존재한다는 사실에 주님께 감사드립니다</a:t>
            </a:r>
            <a:r>
              <a:rPr lang="en-US" sz="1200" dirty="0">
                <a:latin typeface="Malgun Gothic"/>
                <a:ea typeface="Malgun Gothic"/>
              </a:rPr>
              <a:t>.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en-US" sz="12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200" dirty="0">
                <a:latin typeface="Malgun Gothic"/>
                <a:ea typeface="Malgun Gothic"/>
              </a:rPr>
              <a:t>심한 박해 속에서도 교회가 계속 성장하고</a:t>
            </a:r>
            <a:r>
              <a:rPr lang="en-US" altLang="ko-KR" sz="1200" dirty="0">
                <a:latin typeface="Arial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많은 이들이 구원받으며</a:t>
            </a:r>
            <a:r>
              <a:rPr lang="en-US" altLang="ko-KR" sz="1200" dirty="0">
                <a:latin typeface="Arial"/>
                <a:ea typeface="Malgun Gothic"/>
              </a:rPr>
              <a:t>,</a:t>
            </a:r>
            <a:r>
              <a:rPr lang="en-US" sz="1200" dirty="0">
                <a:latin typeface="Arial"/>
                <a:ea typeface="맑은 고딕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성도들이 담대하게 복음을 전할 </a:t>
            </a:r>
            <a:r>
              <a:rPr lang="ko-KR" sz="1200" dirty="0">
                <a:latin typeface="Malgun Gothic"/>
                <a:ea typeface="Malgun Gothic"/>
              </a:rPr>
              <a:t>수 </a:t>
            </a:r>
            <a:r>
              <a:rPr lang="ko-KR" altLang="en-US" sz="1200" dirty="0">
                <a:latin typeface="Malgun Gothic"/>
                <a:ea typeface="Malgun Gothic"/>
              </a:rPr>
              <a:t>있도록 기도합니다</a:t>
            </a:r>
            <a:r>
              <a:rPr lang="en-US" altLang="ko-KR" sz="1200" dirty="0">
                <a:latin typeface="Arial"/>
                <a:ea typeface="Malgun Gothic"/>
              </a:rPr>
              <a:t>.</a:t>
            </a:r>
            <a:endParaRPr lang="en-US" altLang="ko-KR" sz="1200" dirty="0">
              <a:latin typeface="Arial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en-US" altLang="ko-KR" sz="1200" dirty="0">
              <a:latin typeface="Arial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200" dirty="0">
                <a:latin typeface="Malgun Gothic"/>
                <a:ea typeface="Malgun Gothic"/>
              </a:rPr>
              <a:t>목회자들이 성도들을 제자 삼아 성숙하게 세워가는 사역을 감당할 때</a:t>
            </a:r>
            <a:r>
              <a:rPr lang="en-US" altLang="ko-KR" sz="1200" dirty="0">
                <a:latin typeface="Arial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은혜와 보호</a:t>
            </a:r>
            <a:r>
              <a:rPr lang="en-US" altLang="ko-KR" sz="1200" dirty="0">
                <a:latin typeface="Arial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필요한 모든 것이 공급되도록 </a:t>
            </a:r>
            <a:r>
              <a:rPr lang="ko-KR" altLang="en-US" sz="1200" dirty="0">
                <a:latin typeface="Malgun Gothic"/>
                <a:ea typeface="Malgun Gothic"/>
              </a:rPr>
              <a:t>기도합니다</a:t>
            </a:r>
            <a:r>
              <a:rPr lang="en-US" altLang="ko-KR" sz="1200" dirty="0">
                <a:latin typeface="Arial"/>
                <a:ea typeface="Malgun Gothic"/>
              </a:rPr>
              <a:t>.</a:t>
            </a:r>
            <a:endParaRPr lang="en-US" altLang="ko-KR" sz="1200" dirty="0">
              <a:latin typeface="Arial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ko-KR" altLang="en-US" sz="1200" dirty="0">
              <a:latin typeface="Malgun Gothic"/>
              <a:ea typeface="Malgun Gothic"/>
            </a:endParaRPr>
          </a:p>
        </p:txBody>
      </p:sp>
      <p:pic>
        <p:nvPicPr>
          <p:cNvPr id="5" name="내용 개체 틀 4" descr="의류, 사람, 장면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A5BD411-DC77-FF35-3569-493242C1CF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23144" y="1849540"/>
            <a:ext cx="5517366" cy="3202518"/>
          </a:xfrm>
          <a:prstGeom prst="rect">
            <a:avLst/>
          </a:prstGeom>
        </p:spPr>
      </p:pic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172F32D0-E68E-0441-85C0-16FB574429FE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DAADB4FA-0879-D7D2-0AC1-837D7F990D1F}"/>
              </a:ext>
            </a:extLst>
          </p:cNvPr>
          <p:cNvSpPr/>
          <p:nvPr/>
        </p:nvSpPr>
        <p:spPr>
          <a:xfrm rot="10800000" flipH="1">
            <a:off x="4612869" y="998468"/>
            <a:ext cx="7579365" cy="200845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F869B-A68E-7283-2CD6-5B1904F99F13}"/>
              </a:ext>
            </a:extLst>
          </p:cNvPr>
          <p:cNvSpPr txBox="1"/>
          <p:nvPr/>
        </p:nvSpPr>
        <p:spPr>
          <a:xfrm>
            <a:off x="6425506" y="5151546"/>
            <a:ext cx="551420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000" dirty="0">
                <a:ea typeface="+mn-lt"/>
                <a:cs typeface="+mn-lt"/>
              </a:rPr>
              <a:t>2010년 나이지리아 로드쇼 어린이 프로그램에 참여한 기독교 어린이들. 나이지리아 타파와 발레와.</a:t>
            </a:r>
            <a:endParaRPr lang="ko-K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8375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86461-CF4F-E499-1D7F-F4CBC858A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7EAA54-9D1A-4CD6-E28A-1290D7736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 dirty="0">
                <a:solidFill>
                  <a:srgbClr val="3F2175"/>
                </a:solidFill>
                <a:latin typeface="NanumGothicExtraBold"/>
                <a:ea typeface="NanumGothicExtraBold"/>
              </a:rPr>
              <a:t>나이지리아를 위한 기도</a:t>
            </a:r>
            <a:endParaRPr lang="ko-KR" sz="3200" dirty="0">
              <a:solidFill>
                <a:srgbClr val="3F2175"/>
              </a:solidFill>
              <a:latin typeface="NanumGothicExtraBold"/>
              <a:ea typeface="NanumGothicExtraBold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83C741-654B-B2A2-C7B7-4E5AE1163D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200" dirty="0">
                <a:latin typeface="Malgun Gothic"/>
                <a:ea typeface="Malgun Gothic"/>
              </a:rPr>
              <a:t>나이지리아는 </a:t>
            </a:r>
            <a:r>
              <a:rPr lang="en-US" altLang="ko-KR" sz="1200" dirty="0">
                <a:latin typeface="Arial"/>
                <a:ea typeface="Malgun Gothic"/>
              </a:rPr>
              <a:t>2025</a:t>
            </a:r>
            <a:r>
              <a:rPr lang="ko-KR" sz="1200" dirty="0">
                <a:latin typeface="Malgun Gothic"/>
                <a:ea typeface="Malgun Gothic"/>
              </a:rPr>
              <a:t>년 </a:t>
            </a:r>
            <a:r>
              <a:rPr lang="ko-KR" sz="1200" err="1">
                <a:latin typeface="Malgun Gothic"/>
                <a:ea typeface="Malgun Gothic"/>
              </a:rPr>
              <a:t>월드워치리스트에서</a:t>
            </a:r>
            <a:r>
              <a:rPr lang="ko-KR" sz="1200" dirty="0">
                <a:latin typeface="Malgun Gothic"/>
                <a:ea typeface="Malgun Gothic"/>
              </a:rPr>
              <a:t> </a:t>
            </a:r>
            <a:r>
              <a:rPr lang="en-US" altLang="ko-KR" sz="1200" dirty="0">
                <a:latin typeface="Arial"/>
                <a:ea typeface="Malgun Gothic"/>
              </a:rPr>
              <a:t>7</a:t>
            </a:r>
            <a:r>
              <a:rPr lang="ko-KR" sz="1200" dirty="0">
                <a:latin typeface="Malgun Gothic"/>
                <a:ea typeface="Malgun Gothic"/>
              </a:rPr>
              <a:t>위를 기록했으며</a:t>
            </a:r>
            <a:r>
              <a:rPr lang="en-US" sz="1200" dirty="0">
                <a:latin typeface="Malgun Gothic"/>
                <a:ea typeface="맑은 고딕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박해 유형 가운데 가장 두드러진 것은 이슬람 극단주의 폭력입니다</a:t>
            </a:r>
            <a:r>
              <a:rPr lang="en-US" altLang="ko-KR" sz="1200" dirty="0">
                <a:latin typeface="Arial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그러나 </a:t>
            </a:r>
            <a:r>
              <a:rPr lang="ko-KR" sz="1200" err="1">
                <a:latin typeface="Malgun Gothic"/>
                <a:ea typeface="Malgun Gothic"/>
              </a:rPr>
              <a:t>그뿐만</a:t>
            </a:r>
            <a:r>
              <a:rPr lang="ko-KR" sz="1200" dirty="0">
                <a:latin typeface="Malgun Gothic"/>
                <a:ea typeface="Malgun Gothic"/>
              </a:rPr>
              <a:t> 아니라 다양한 형태의 박해가 존재합니다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무슬림이 다수인 북부에서는 기독교인들이 극심한 압박 속에 살고 있으며</a:t>
            </a:r>
            <a:r>
              <a:rPr lang="en-US" sz="1200" dirty="0">
                <a:latin typeface="Malgun Gothic"/>
                <a:ea typeface="맑은 고딕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이슬람 무장 세력의</a:t>
            </a:r>
            <a:r>
              <a:rPr lang="ko-KR" altLang="en-US" sz="1200" dirty="0">
                <a:latin typeface="Malgun Gothic"/>
                <a:ea typeface="Malgun Gothic"/>
              </a:rPr>
              <a:t> 폭력에 대한 처벌이 이루어지지 않음으로 두려움에 시</a:t>
            </a:r>
            <a:r>
              <a:rPr lang="ko-KR" sz="1200" dirty="0">
                <a:latin typeface="Malgun Gothic"/>
                <a:ea typeface="Malgun Gothic"/>
              </a:rPr>
              <a:t>달리고 있습니다</a:t>
            </a:r>
            <a:r>
              <a:rPr lang="en-US" altLang="ko-KR" sz="1200" dirty="0">
                <a:latin typeface="Arial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매년 전 세계에서 신앙 때문에 순교하는 사람 중 가장 많은 수가 나이지리아에서 나오고 있습니다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altLang="en-US" sz="1200" dirty="0">
                <a:latin typeface="Malgun Gothic"/>
                <a:ea typeface="Malgun Gothic"/>
              </a:rPr>
              <a:t>그럼에도 담대히 믿음을 지키는 성도들로 인하여 </a:t>
            </a:r>
            <a:r>
              <a:rPr lang="ko-KR" sz="1200" dirty="0">
                <a:latin typeface="Malgun Gothic"/>
                <a:ea typeface="Malgun Gothic"/>
              </a:rPr>
              <a:t>감사드리며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그들이 끊임없는 위험 속에서도 담대함을 유지할 수 있도록</a:t>
            </a:r>
            <a:r>
              <a:rPr lang="en-US" altLang="ko-KR" sz="1200" dirty="0">
                <a:latin typeface="Arial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필요한 영적 돌봄을 받을 수 있도록 기도합니다.</a:t>
            </a:r>
            <a:r>
              <a:rPr lang="ko-KR" altLang="en-US" sz="1200" dirty="0">
                <a:latin typeface="Malgun Gothic"/>
                <a:ea typeface="Malgun Gothic"/>
              </a:rPr>
              <a:t> </a:t>
            </a:r>
            <a:r>
              <a:rPr lang="ko-KR" sz="1200" dirty="0">
                <a:latin typeface="Malgun Gothic"/>
                <a:ea typeface="Malgun Gothic"/>
              </a:rPr>
              <a:t>또한 오픈도어의 훈련과 사역이 잘 열매 맺도록 기도합니다</a:t>
            </a:r>
            <a:r>
              <a:rPr lang="en-US" altLang="ko-KR" sz="1200" dirty="0">
                <a:latin typeface="Malgun Gothic"/>
                <a:ea typeface="Malgun Gothic"/>
              </a:rPr>
              <a:t>.</a:t>
            </a:r>
            <a:endParaRPr lang="en-US" altLang="ko-KR" sz="1200">
              <a:latin typeface="Arial"/>
              <a:ea typeface="Malgun Gothic"/>
              <a:cs typeface="Arial"/>
            </a:endParaRP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ko-KR" altLang="en-US" sz="12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2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200" dirty="0">
                <a:latin typeface="Malgun Gothic"/>
                <a:ea typeface="Malgun Gothic"/>
              </a:rPr>
              <a:t>북동부와 중부 일부 지역에서는 살인</a:t>
            </a:r>
            <a:r>
              <a:rPr lang="en-US" altLang="ko-KR" sz="1200" dirty="0">
                <a:latin typeface="Malgun Gothic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부상</a:t>
            </a:r>
            <a:r>
              <a:rPr lang="en-US" altLang="ko-KR" sz="1200" dirty="0">
                <a:latin typeface="Malgun Gothic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집과 사업체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재산의 파괴가 동반된 공격이 잦습니다</a:t>
            </a:r>
            <a:r>
              <a:rPr lang="en-US" altLang="ko-KR" sz="1200" dirty="0">
                <a:latin typeface="Malgun Gothic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살아남은 이들은 깊은 슬픔과 트라우마를 겪고 있습니다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교회와 사역 단체의 자원은 이 트라우마 </a:t>
            </a:r>
            <a:r>
              <a:rPr lang="ko-KR" altLang="en-US" sz="1200" dirty="0">
                <a:latin typeface="Malgun Gothic"/>
                <a:ea typeface="Malgun Gothic"/>
              </a:rPr>
              <a:t>치유와</a:t>
            </a:r>
            <a:r>
              <a:rPr lang="ko-KR" sz="1200" dirty="0">
                <a:latin typeface="Malgun Gothic"/>
                <a:ea typeface="Malgun Gothic"/>
              </a:rPr>
              <a:t> 필요를 감당하기에 턱없이 부족합니다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하나님의 치유를 전할 더 많은 일꾼들이 세워지도록</a:t>
            </a:r>
            <a:r>
              <a:rPr lang="en-US" altLang="ko-KR" sz="1200" dirty="0">
                <a:latin typeface="Malgun Gothic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또 오픈도어가 이를 위해 준비하는 사역이 열매 맺도록 </a:t>
            </a:r>
            <a:r>
              <a:rPr lang="ko-KR" altLang="en-US" sz="1200" dirty="0">
                <a:latin typeface="Malgun Gothic"/>
                <a:ea typeface="Malgun Gothic"/>
              </a:rPr>
              <a:t>기도합니다. </a:t>
            </a:r>
            <a:endParaRPr lang="en-US" sz="1200" dirty="0">
              <a:latin typeface="Malgun Gothic"/>
              <a:ea typeface="Malgun Gothic"/>
            </a:endParaRPr>
          </a:p>
        </p:txBody>
      </p:sp>
      <p:pic>
        <p:nvPicPr>
          <p:cNvPr id="5" name="내용 개체 틀 4" descr="야외, 유적지, 하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337101C-25DA-2976-BBE7-F79C1C6833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24692" y="1954892"/>
            <a:ext cx="4844193" cy="3136498"/>
          </a:xfrm>
          <a:prstGeom prst="rect">
            <a:avLst/>
          </a:prstGeom>
        </p:spPr>
      </p:pic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0B7E1FC2-1033-A735-25DA-BA32A2D73B81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2E112F24-0DCB-01BA-D5F0-CF59D85CA891}"/>
              </a:ext>
            </a:extLst>
          </p:cNvPr>
          <p:cNvSpPr/>
          <p:nvPr/>
        </p:nvSpPr>
        <p:spPr>
          <a:xfrm rot="10800000" flipH="1">
            <a:off x="4612869" y="998468"/>
            <a:ext cx="7579365" cy="200845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E4FCA2-6553-53A8-9CB9-212B749C6033}"/>
              </a:ext>
            </a:extLst>
          </p:cNvPr>
          <p:cNvSpPr txBox="1"/>
          <p:nvPr/>
        </p:nvSpPr>
        <p:spPr>
          <a:xfrm>
            <a:off x="6628062" y="5190128"/>
            <a:ext cx="483902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000" dirty="0">
                <a:ea typeface="+mn-lt"/>
                <a:cs typeface="+mn-lt"/>
              </a:rPr>
              <a:t>무장 </a:t>
            </a:r>
            <a:r>
              <a:rPr lang="ko-KR" altLang="en-US" sz="1000" dirty="0" err="1">
                <a:ea typeface="+mn-lt"/>
                <a:cs typeface="+mn-lt"/>
              </a:rPr>
              <a:t>풀라니</a:t>
            </a:r>
            <a:r>
              <a:rPr lang="ko-KR" sz="1000" dirty="0">
                <a:ea typeface="+mn-lt"/>
                <a:cs typeface="+mn-lt"/>
              </a:rPr>
              <a:t> 목동에 의해 파괴된 마을. 폐허 속에서 놀고 있는 아이들</a:t>
            </a:r>
            <a:endParaRPr lang="ko-KR" sz="10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73647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하늘, 야외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4434A0E-BFA8-7387-40AD-FBFBB11B2E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29174" y="4293868"/>
            <a:ext cx="4762244" cy="156808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358186F-C248-7A02-7996-968031A375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#</a:t>
            </a:r>
            <a:r>
              <a:rPr lang="ko-KR" altLang="en-US" sz="2000" b="1" err="1">
                <a:solidFill>
                  <a:schemeClr val="bg1"/>
                </a:solidFill>
                <a:latin typeface="맑은 고딕"/>
                <a:ea typeface="맑은 고딕"/>
              </a:rPr>
              <a:t>기도월력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2025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년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9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 </a:t>
            </a:r>
            <a:endParaRPr lang="ko-KR" altLang="en-US" sz="2000" b="1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F4C9D-C0A8-22A4-71FA-77CF72FF77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4179"/>
            <a:ext cx="3390161" cy="5367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9월 15일 콜롬비아</a:t>
            </a:r>
            <a:endParaRPr lang="ko-KR" altLang="en-US" sz="1800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679965-CC72-17D8-88BD-A711DC88A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1" y="2422003"/>
            <a:ext cx="3721028" cy="32828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콜롬비아 태평양 연안의 교회가 게릴라 집단에 의해 위협을 받고 있습니다.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살로몬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목사가 담임했던 교회의 많은 성도들은 생명의 위협을 피해 떠났습니다.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살로몬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목사님도 벌목 일을 잃었습니다. 게릴라 집단의 압력 속에서 복음을 지키고 있는 콜롬비아 교회 지도자들과 성도들을 위해 기도합니다. </a:t>
            </a:r>
            <a:endParaRPr lang="ko-KR" altLang="en-US" sz="1100" dirty="0">
              <a:solidFill>
                <a:srgbClr val="424242"/>
              </a:solidFill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A0FFB9-B7B5-2B33-79B8-00AB4C6DCD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8170" y="2005870"/>
            <a:ext cx="2719969" cy="5267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9월 16일 나이지리아</a:t>
            </a:r>
            <a:endParaRPr lang="ko-KR" sz="1800" dirty="0">
              <a:latin typeface="Malgun Gothic"/>
              <a:ea typeface="Malgun Gothic"/>
            </a:endParaRP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6212579-54A0-7AEE-9599-1CFB940F494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41552" y="2422849"/>
            <a:ext cx="3283496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6월 8일에서 6월 14일까지 북부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베누에주에서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풀라니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무장세력에 의해 218명 이상이 사망하고, 1,000여명이 난민이 되었습니다. 난민들에게 하나님의 위로와 사랑이 매일 경험되기를 기도합니다. 또한 가해자들이 회개하고 하나님께 돌아오기를 기도합니다. </a:t>
            </a:r>
            <a:endParaRPr lang="ko-KR" altLang="en-US" sz="1100" dirty="0">
              <a:solidFill>
                <a:srgbClr val="424242"/>
              </a:solidFill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708E7B9-66BE-1F1D-A46B-D37383BF18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99566" y="2004178"/>
            <a:ext cx="3390161" cy="5267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9월 17일 콩고민주공화국</a:t>
            </a:r>
            <a:endParaRPr lang="ko-KR" altLang="en-US" sz="1800" dirty="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C17EAA2-550D-8443-B7C4-F5B2872AEDA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99568" y="2422849"/>
            <a:ext cx="3391488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7월 27일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주일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아침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IS와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연계된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테러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단체인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민주연합군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(ADF)이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코만다를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공격하여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카톨릭교회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신도와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주민들을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최소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20명이나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살해했습니다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또한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교회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근처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상점과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사업체들이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약탈당하고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불에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탔습니다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코만다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주민을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ADF의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위협으로부터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지켜주시기를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 </a:t>
            </a:r>
            <a:endParaRPr lang="en-US" altLang="ko-KR" sz="1100" dirty="0">
              <a:solidFill>
                <a:srgbClr val="424242"/>
              </a:solidFill>
            </a:endParaRPr>
          </a:p>
        </p:txBody>
      </p:sp>
      <p:pic>
        <p:nvPicPr>
          <p:cNvPr id="14" name="그림 13" descr="그림, 스케치, 나무, 페인팅이(가) 표시된 사진&#10;&#10;AI 생성 콘텐츠는 정확하지 않을 수 있습니다.">
            <a:hlinkClick r:id="rId3"/>
            <a:extLst>
              <a:ext uri="{FF2B5EF4-FFF2-40B4-BE49-F238E27FC236}">
                <a16:creationId xmlns:a16="http://schemas.microsoft.com/office/drawing/2014/main" id="{8DB92385-2A94-FFD2-F48D-74C5FD8BA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916329" y="4293868"/>
            <a:ext cx="2312760" cy="1568089"/>
          </a:xfrm>
          <a:prstGeom prst="rect">
            <a:avLst/>
          </a:prstGeom>
        </p:spPr>
      </p:pic>
      <p:pic>
        <p:nvPicPr>
          <p:cNvPr id="16" name="내용 개체 틀 8" descr="인간의 얼굴, 스크린샷, 사람, 인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9DE6003-034F-21D3-C1B9-F43F87B5DE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6779" y="4293867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dirty="0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err="1">
                <a:latin typeface="맑은 고딕"/>
                <a:ea typeface="맑은 고딕"/>
              </a:rPr>
              <a:t>어라이즈</a:t>
            </a:r>
            <a:r>
              <a:rPr lang="ko-KR" altLang="en-US" sz="1000" dirty="0">
                <a:latin typeface="맑은 고딕"/>
                <a:ea typeface="맑은 고딕"/>
              </a:rPr>
              <a:t> 아프리카 기자 간담회를 잘 인도하신 하나님께 감사를 드립니다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en-US" altLang="ko-KR" sz="1000" err="1">
                <a:latin typeface="맑은 고딕"/>
                <a:ea typeface="맑은 고딕"/>
              </a:rPr>
              <a:t>기사를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읽는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교회와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성도들에게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아프리카교회를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향한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주님의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긍휼한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마음을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부어주셔서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청원켐페인에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적극적으로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참여하게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하옵소서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endParaRPr lang="ko-KR" dirty="0"/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원주</a:t>
            </a:r>
            <a:r>
              <a:rPr lang="en-US" altLang="ko-KR" sz="1000" dirty="0">
                <a:latin typeface="맑은 고딕"/>
                <a:ea typeface="맑은 고딕"/>
              </a:rPr>
              <a:t>(9/25)</a:t>
            </a:r>
            <a:r>
              <a:rPr lang="ko-KR" altLang="en-US" sz="1000" dirty="0">
                <a:latin typeface="맑은 고딕"/>
                <a:ea typeface="맑은 고딕"/>
              </a:rPr>
              <a:t> 지역 모임을 축복해 주시고,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endParaRPr lang="en-US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월9일부터 오픈도어 기도학교가 시작되었습니다.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온라인으로 연결되는 강사와 통역이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순적하게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진행되게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 모든 참가자들이 귀를 기울여, 내게 말씀하시는 하나님의 음성을 잘 분별하게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 이 세상에 보냄을 받은 빛의 전사로서 거룩한 전쟁에서 날마다 승리하게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9</Slides>
  <Notes>3</Notes>
  <HiddenSlides>0</HiddenSlide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9</vt:i4>
      </vt:variant>
    </vt:vector>
  </HeadingPairs>
  <TitlesOfParts>
    <vt:vector size="11" baseType="lpstr">
      <vt:lpstr>Office 테마</vt:lpstr>
      <vt:lpstr>Office 테마</vt:lpstr>
      <vt:lpstr>Prayer Meeting  for Persecuted Church Worldwide 박해받는 교회를 위한 화요기도모임</vt:lpstr>
      <vt:lpstr>OPEN DOORS CORE VALUE/핵심가치</vt:lpstr>
      <vt:lpstr>PowerPoint 프레젠테이션</vt:lpstr>
      <vt:lpstr>PowerPoint 프레젠테이션</vt:lpstr>
      <vt:lpstr>PowerPoint 프레젠테이션</vt:lpstr>
      <vt:lpstr>나이지리아를 위한 기도</vt:lpstr>
      <vt:lpstr>나이지리아를 위한 기도</vt:lpstr>
      <vt:lpstr>#기도월력 2025년 9월 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803</cp:revision>
  <dcterms:created xsi:type="dcterms:W3CDTF">2024-07-08T04:53:18Z</dcterms:created>
  <dcterms:modified xsi:type="dcterms:W3CDTF">2025-09-16T12:34:23Z</dcterms:modified>
</cp:coreProperties>
</file>