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6" r:id="rId2"/>
  </p:sldMasterIdLst>
  <p:notesMasterIdLst>
    <p:notesMasterId r:id="rId11"/>
  </p:notesMasterIdLst>
  <p:sldIdLst>
    <p:sldId id="257" r:id="rId3"/>
    <p:sldId id="373" r:id="rId4"/>
    <p:sldId id="362" r:id="rId5"/>
    <p:sldId id="2528" r:id="rId6"/>
    <p:sldId id="2537" r:id="rId7"/>
    <p:sldId id="2549" r:id="rId8"/>
    <p:sldId id="2538" r:id="rId9"/>
    <p:sldId id="2462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F2750D-37D3-520F-7AAE-A44E6CBE101C}" v="2342" dt="2025-09-21T14:12:31.266"/>
    <p1510:client id="{5E21F1D0-6943-4245-227E-94DFC9523FE4}" v="14" dt="2025-09-23T12:34:59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2025-09-23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Calibri"/>
                <a:ea typeface="Calibri"/>
                <a:cs typeface="Calibri"/>
              </a:rPr>
              <a:t>2025 WWL </a:t>
            </a:r>
            <a:r>
              <a:rPr lang="en-US" altLang="ko-KR" err="1">
                <a:latin typeface="Calibri"/>
                <a:ea typeface="Calibri"/>
                <a:cs typeface="Calibri"/>
              </a:rPr>
              <a:t>상위</a:t>
            </a:r>
            <a:r>
              <a:rPr lang="en-US" altLang="ko-KR">
                <a:latin typeface="Calibri"/>
                <a:ea typeface="Calibri"/>
                <a:cs typeface="Calibri"/>
              </a:rPr>
              <a:t> 50개국 </a:t>
            </a:r>
            <a:r>
              <a:rPr lang="en-US" altLang="ko-KR" err="1">
                <a:latin typeface="Calibri"/>
                <a:ea typeface="Calibri"/>
                <a:cs typeface="Calibri"/>
              </a:rPr>
              <a:t>중에서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사하라사막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이남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아프리카</a:t>
            </a:r>
            <a:r>
              <a:rPr lang="en-US" altLang="ko-KR">
                <a:latin typeface="Calibri"/>
                <a:ea typeface="Calibri"/>
                <a:cs typeface="Calibri"/>
              </a:rPr>
              <a:t>(SSA) </a:t>
            </a:r>
            <a:r>
              <a:rPr lang="en-US" altLang="ko-KR" err="1">
                <a:latin typeface="Calibri"/>
                <a:ea typeface="Calibri"/>
                <a:cs typeface="Calibri"/>
              </a:rPr>
              <a:t>국가는</a:t>
            </a:r>
            <a:r>
              <a:rPr lang="en-US" altLang="ko-KR">
                <a:latin typeface="Calibri"/>
                <a:ea typeface="Calibri"/>
                <a:cs typeface="Calibri"/>
              </a:rPr>
              <a:t> 13개 </a:t>
            </a:r>
            <a:r>
              <a:rPr lang="en-US" altLang="ko-KR" err="1">
                <a:latin typeface="Calibri"/>
                <a:ea typeface="Calibri"/>
                <a:cs typeface="Calibri"/>
              </a:rPr>
              <a:t>국가입니다</a:t>
            </a:r>
            <a:r>
              <a:rPr lang="en-US" altLang="ko-KR">
                <a:latin typeface="Calibri"/>
                <a:ea typeface="Calibri"/>
                <a:cs typeface="Calibri"/>
              </a:rPr>
              <a:t>. 50일 </a:t>
            </a:r>
            <a:r>
              <a:rPr lang="en-US" altLang="ko-KR" err="1">
                <a:latin typeface="Calibri"/>
                <a:ea typeface="Calibri"/>
                <a:cs typeface="Calibri"/>
              </a:rPr>
              <a:t>기도책자를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통해서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전체상황을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미리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숙지하시기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바랍니다</a:t>
            </a:r>
            <a:r>
              <a:rPr lang="en-US" altLang="ko-KR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950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err="1">
                <a:ea typeface="맑은 고딕"/>
              </a:rPr>
              <a:t>하쿠리</a:t>
            </a:r>
            <a:r>
              <a:rPr lang="ko-KR" altLang="en-US">
                <a:ea typeface="맑은 고딕"/>
              </a:rPr>
              <a:t> 가족에 대한 기사는 월간오픈도어 9월호 6-7페이지에 소개되어 있습니다. 그리고, 제목에 클릭하시면 </a:t>
            </a:r>
            <a:r>
              <a:rPr lang="ko-KR" altLang="en-US" err="1">
                <a:ea typeface="맑은 고딕"/>
              </a:rPr>
              <a:t>유튜브영상과</a:t>
            </a:r>
            <a:r>
              <a:rPr lang="ko-KR" altLang="en-US">
                <a:ea typeface="맑은 고딕"/>
              </a:rPr>
              <a:t> 링크되어 있습니다. 7분 46초 영상을 보시고, 내용을 읽고 함께 기도하시기를 추천합니다. </a:t>
            </a:r>
          </a:p>
          <a:p>
            <a:r>
              <a:rPr lang="ko-KR">
                <a:ea typeface="맑은 고딕"/>
              </a:rPr>
              <a:t>https://www.youtube.com/watch?v=Ch5Rn5ezC5I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2025-09-23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hyperlink" Target="https://www.youtube.com/watch?v=Ch5Rn5ezC5I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>
                <a:latin typeface="맑은 고딕"/>
                <a:ea typeface="맑은 고딕"/>
              </a:rPr>
              <a:t>2025</a:t>
            </a:r>
            <a:r>
              <a:rPr lang="ko-KR" altLang="en-US" sz="2000">
                <a:latin typeface="맑은 고딕"/>
                <a:ea typeface="맑은 고딕"/>
              </a:rPr>
              <a:t>년 9월 23일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>
                <a:ea typeface="맑은 고딕"/>
              </a:rPr>
              <a:t>회의 </a:t>
            </a:r>
            <a:r>
              <a:rPr lang="en-US" altLang="ko-KR" sz="2000">
                <a:ea typeface="맑은 고딕"/>
              </a:rPr>
              <a:t>ID 4286956103</a:t>
            </a:r>
            <a:endParaRPr lang="ko-KR" altLang="en-US" sz="200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DE501-0533-CA23-5ED5-9BFC52A91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 descr="A map of africa with red and white squares&#10;&#10;AI-generated content may be incorrect.">
            <a:extLst>
              <a:ext uri="{FF2B5EF4-FFF2-40B4-BE49-F238E27FC236}">
                <a16:creationId xmlns:a16="http://schemas.microsoft.com/office/drawing/2014/main" id="{A0BAD1FF-739F-7CEC-CACB-523870F29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960" y="0"/>
            <a:ext cx="12683233" cy="6858000"/>
          </a:xfrm>
        </p:spPr>
      </p:pic>
    </p:spTree>
    <p:extLst>
      <p:ext uri="{BB962C8B-B14F-4D97-AF65-F5344CB8AC3E}">
        <p14:creationId xmlns:p14="http://schemas.microsoft.com/office/powerpoint/2010/main" val="553452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댄스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745" b="7745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1213164" y="1373065"/>
            <a:ext cx="6535790" cy="1172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217859" y="942605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  <a:hlinkClick r:id="rId4"/>
              </a:rPr>
              <a:t>#니제르 </a:t>
            </a:r>
            <a:r>
              <a:rPr lang="en-US" altLang="ko-KR" sz="1800">
                <a:solidFill>
                  <a:srgbClr val="0070C0"/>
                </a:solidFill>
                <a:ea typeface="맑은 고딕"/>
                <a:hlinkClick r:id="rId4"/>
              </a:rPr>
              <a:t>| </a:t>
            </a:r>
            <a:r>
              <a:rPr lang="en-US" altLang="ko-KR">
                <a:solidFill>
                  <a:srgbClr val="0070C0"/>
                </a:solidFill>
                <a:ea typeface="+mn-lt"/>
                <a:cs typeface="+mn-lt"/>
                <a:hlinkClick r:id="rId4"/>
              </a:rPr>
              <a:t>하쿠리 가족과 같은 슬픔에 잠긴 난민을 위해 기도합니다.</a:t>
            </a:r>
            <a:r>
              <a:rPr lang="en-US" altLang="ko-KR">
                <a:solidFill>
                  <a:srgbClr val="0070C0"/>
                </a:solidFill>
                <a:ea typeface="+mn-lt"/>
                <a:cs typeface="+mn-lt"/>
              </a:rPr>
              <a:t>  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 </a:t>
            </a:r>
            <a:endParaRPr lang="en-US" altLang="ko-KR" sz="180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5569508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>
                <a:ea typeface="+mn-lt"/>
                <a:cs typeface="+mn-lt"/>
              </a:rPr>
              <a:t>2023</a:t>
            </a:r>
            <a:r>
              <a:rPr lang="ko-KR" altLang="en-US" sz="1100" kern="100">
                <a:ea typeface="+mn-lt"/>
                <a:cs typeface="+mn-lt"/>
              </a:rPr>
              <a:t>년 7월 니제르에서 발생한 군사 </a:t>
            </a:r>
            <a:r>
              <a:rPr lang="ko-KR" altLang="en-US" sz="1100" kern="100" err="1">
                <a:ea typeface="+mn-lt"/>
                <a:cs typeface="+mn-lt"/>
              </a:rPr>
              <a:t>쿠테타는</a:t>
            </a:r>
            <a:r>
              <a:rPr lang="ko-KR" altLang="en-US" sz="1100" kern="100">
                <a:ea typeface="+mn-lt"/>
                <a:cs typeface="+mn-lt"/>
              </a:rPr>
              <a:t> 소수의 기독교인들에게 더 큰 어려움을 가져왔습니다. 무장한 이슬람 극단주의자들은 살인과 납치를 자행하고 있으며, 기독교인들은 신앙의 자유와 안전을 위협받고 있습니다. 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7314338" y="3998811"/>
            <a:ext cx="4182665" cy="2292935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모든 은혜의 하나님, 곧 그리스도 안에서 너희를 부르사 자기의 영원한 영광에 들어가게 하신 이가 잠깐 고난을 당한 너희를 친히 온전하게 하시며 굳건하게 하시며 강하게 하시며 터를 견고하게 하시리라(벧전5:10)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하쿠리와</a:t>
            </a: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 그녀의 자녀들을 위해 기도합니다. 안전하게 </a:t>
            </a: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지켜주시고</a:t>
            </a: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, 심적 정서적 고통가운데서 해방시켜 주시고, 삶의 필요를 날마다 채워 주시기를 기도합니다.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니제르의 교회 지도자들에게 지혜와 사랑이 넘쳐나게 하시고, </a:t>
            </a: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박해받고</a:t>
            </a: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 상처입은 교회 공동체를 잘 돌볼 수 있도록 주님의 긍휼한 마음을 부어 주시기를 기도합니다.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교회를 박해하는 이슬람 극단주의자들을 위해 기도합니다. 예수님의 사랑을 깨닫고 폭력을 멈추고, 주께로 돌아오는 기적을 보여 주시기를 기도합니다.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431333"/>
            <a:ext cx="5563120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ea typeface="+mn-lt"/>
                <a:cs typeface="+mn-lt"/>
              </a:rPr>
              <a:t>2024년 4월 </a:t>
            </a:r>
            <a:r>
              <a:rPr lang="ko-KR" altLang="en-US" sz="1100" err="1">
                <a:ea typeface="+mn-lt"/>
                <a:cs typeface="+mn-lt"/>
              </a:rPr>
              <a:t>틸라베리</a:t>
            </a:r>
            <a:r>
              <a:rPr lang="ko-KR" altLang="en-US" sz="1100" dirty="0">
                <a:ea typeface="+mn-lt"/>
                <a:cs typeface="+mn-lt"/>
              </a:rPr>
              <a:t>(</a:t>
            </a:r>
            <a:r>
              <a:rPr lang="ko-KR" altLang="en-US" sz="1100" err="1">
                <a:ea typeface="+mn-lt"/>
                <a:cs typeface="+mn-lt"/>
              </a:rPr>
              <a:t>Tillaberi</a:t>
            </a:r>
            <a:r>
              <a:rPr lang="ko-KR" altLang="en-US" sz="1100" dirty="0">
                <a:ea typeface="+mn-lt"/>
                <a:cs typeface="+mn-lt"/>
              </a:rPr>
              <a:t>) 지역 한마을에 총성이 울렸습니다. </a:t>
            </a:r>
            <a:r>
              <a:rPr lang="ko-KR" altLang="en-US" sz="1100" err="1">
                <a:ea typeface="+mn-lt"/>
                <a:cs typeface="+mn-lt"/>
              </a:rPr>
              <a:t>하쿠리는</a:t>
            </a:r>
            <a:r>
              <a:rPr lang="ko-KR" altLang="en-US" sz="1100" dirty="0">
                <a:ea typeface="+mn-lt"/>
                <a:cs typeface="+mn-lt"/>
              </a:rPr>
              <a:t> 남편과 세자녀와 함께 급하게 학교 건물로 몸을 숨겼습니다. 이슬람 극단주의자들은 </a:t>
            </a:r>
            <a:r>
              <a:rPr lang="ko-KR" altLang="en-US" sz="1100" err="1">
                <a:ea typeface="+mn-lt"/>
                <a:cs typeface="+mn-lt"/>
              </a:rPr>
              <a:t>남자들만을</a:t>
            </a:r>
            <a:r>
              <a:rPr lang="ko-KR" altLang="en-US" sz="1100" dirty="0">
                <a:ea typeface="+mn-lt"/>
                <a:cs typeface="+mn-lt"/>
              </a:rPr>
              <a:t> 골라 살해했기 때문에 남편은 따로 도망쳐야 했습니다. </a:t>
            </a:r>
            <a:r>
              <a:rPr lang="ko-KR" altLang="en-US" sz="1100" err="1">
                <a:ea typeface="+mn-lt"/>
                <a:cs typeface="+mn-lt"/>
              </a:rPr>
              <a:t>하쿠리는</a:t>
            </a:r>
            <a:r>
              <a:rPr lang="ko-KR" altLang="en-US" sz="1100" dirty="0">
                <a:ea typeface="+mn-lt"/>
                <a:cs typeface="+mn-lt"/>
              </a:rPr>
              <a:t> 즉시 아들들에게 여자 옷으로 갈아 입히고, 마을을 떠났습니다. 피신하는 도중에 </a:t>
            </a:r>
            <a:r>
              <a:rPr lang="ko-KR" altLang="en-US" sz="1100" dirty="0" err="1">
                <a:ea typeface="+mn-lt"/>
                <a:cs typeface="+mn-lt"/>
              </a:rPr>
              <a:t>지하디스트</a:t>
            </a:r>
            <a:r>
              <a:rPr lang="ko-KR" altLang="en-US" sz="1100" dirty="0">
                <a:ea typeface="+mn-lt"/>
                <a:cs typeface="+mn-lt"/>
              </a:rPr>
              <a:t> 검문소를 지났지만, 하나님의 은혜로 무사히 안전한 곳으로 피할 수 있었습니다. 긴 여정을 거쳐 안전한 곳으로 피신했지만, 결국 남편을 잃었습니다. </a:t>
            </a:r>
            <a:r>
              <a:rPr lang="ko-KR" altLang="en-US" sz="1100" dirty="0" err="1">
                <a:ea typeface="+mn-lt"/>
                <a:cs typeface="+mn-lt"/>
              </a:rPr>
              <a:t>하쿠리와</a:t>
            </a:r>
            <a:r>
              <a:rPr lang="ko-KR" altLang="en-US" sz="1100" dirty="0">
                <a:ea typeface="+mn-lt"/>
                <a:cs typeface="+mn-lt"/>
              </a:rPr>
              <a:t> 자녀들은 집도, 먹을 것도 없는 극도로 취약한 상태에 처해 있습니다. 이날 공격으로 최소 18명이 목숨을 잃었습니다.  </a:t>
            </a:r>
          </a:p>
          <a:p>
            <a:pPr algn="just"/>
            <a:endParaRPr lang="ko-KR" altLang="en-US" sz="1100">
              <a:ea typeface="맑은 고딕"/>
            </a:endParaRPr>
          </a:p>
          <a:p>
            <a:pPr algn="just"/>
            <a:r>
              <a:rPr lang="ko-KR" altLang="en-US" sz="1100" dirty="0">
                <a:ea typeface="맑은 고딕"/>
              </a:rPr>
              <a:t>"상담을 받기 전에는 잠을 잘 수 없었어요. 밤낮으로 남편을 그리워하며 슬퍼했죠. 그런데 지금은 제 삶에 변화가 생겼어요. 더 이상 그렇게 걱정하지 않아요. 저는 예수님을 따르는 대가를 치르고 있어요. 하지만 절대 하나님이 저를 버리셨다고는 말하지 않을 거예요."</a:t>
            </a:r>
            <a:r>
              <a:rPr lang="ko-KR" altLang="en-US" sz="1100" dirty="0" err="1">
                <a:ea typeface="맑은 고딕"/>
              </a:rPr>
              <a:t>라고</a:t>
            </a:r>
            <a:r>
              <a:rPr lang="ko-KR" altLang="en-US" sz="1100" dirty="0">
                <a:ea typeface="맑은 고딕"/>
              </a:rPr>
              <a:t> </a:t>
            </a:r>
            <a:r>
              <a:rPr lang="ko-KR" altLang="en-US" sz="1100" dirty="0" err="1">
                <a:ea typeface="맑은 고딕"/>
              </a:rPr>
              <a:t>하쿠리는</a:t>
            </a:r>
            <a:r>
              <a:rPr lang="ko-KR" altLang="en-US" sz="1100" dirty="0">
                <a:ea typeface="맑은 고딕"/>
              </a:rPr>
              <a:t> 고백합니다. </a:t>
            </a:r>
          </a:p>
          <a:p>
            <a:pPr algn="just"/>
            <a:endParaRPr lang="ko-KR" altLang="en-US" sz="1100">
              <a:ea typeface="맑은 고딕"/>
            </a:endParaRPr>
          </a:p>
          <a:p>
            <a:pPr algn="just"/>
            <a:r>
              <a:rPr lang="ko-KR" altLang="en-US" sz="1100" dirty="0">
                <a:ea typeface="맑은 고딕"/>
              </a:rPr>
              <a:t>사하라 사막 이남 아프리카 전역에서 1,620만명의 기독교인들이 전례 없는 폭력적인 박해로 인해 난민이 되었습니다. 니제르에서도 이슬람 극단주의자들이 세력을 넓히고 있으며, 이로 인해 지역의 교회들은 큰 위협에 처해 있습니다. </a:t>
            </a:r>
          </a:p>
          <a:p>
            <a:pPr algn="just"/>
            <a:endParaRPr lang="ko-KR" altLang="en-US" sz="1100">
              <a:ea typeface="맑은 고딕"/>
            </a:endParaRPr>
          </a:p>
          <a:p>
            <a:pPr algn="just"/>
            <a:r>
              <a:rPr lang="ko-KR" altLang="en-US" sz="1100" dirty="0">
                <a:ea typeface="맑은 고딕"/>
              </a:rPr>
              <a:t>"우리는 평화가 필요해요. 박해를 견딜 수 있도록 그리고 그리스도 안에서 우리의 믿음이 강해지도록 기도해 주세요."</a:t>
            </a:r>
            <a:r>
              <a:rPr lang="ko-KR" altLang="en-US" sz="1100" dirty="0" err="1">
                <a:ea typeface="맑은 고딕"/>
              </a:rPr>
              <a:t>라고</a:t>
            </a:r>
            <a:r>
              <a:rPr lang="ko-KR" altLang="en-US" sz="1100" dirty="0">
                <a:ea typeface="맑은 고딕"/>
              </a:rPr>
              <a:t> </a:t>
            </a:r>
            <a:r>
              <a:rPr lang="ko-KR" altLang="en-US" sz="1100" dirty="0" err="1">
                <a:ea typeface="맑은 고딕"/>
              </a:rPr>
              <a:t>하쿠리는</a:t>
            </a:r>
            <a:r>
              <a:rPr lang="ko-KR" altLang="en-US" sz="1100" dirty="0">
                <a:ea typeface="맑은 고딕"/>
              </a:rPr>
              <a:t> 말합니다. </a:t>
            </a:r>
            <a:endParaRPr lang="ko-KR" dirty="0"/>
          </a:p>
          <a:p>
            <a:pPr algn="just"/>
            <a:endParaRPr lang="ko-KR" altLang="en-US" sz="1100">
              <a:ea typeface="맑은 고딕"/>
            </a:endParaRPr>
          </a:p>
        </p:txBody>
      </p:sp>
      <p:pic>
        <p:nvPicPr>
          <p:cNvPr id="2" name="그림 1" descr="의류, 사람, 야외, 장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1C7392F-71AE-D92D-37C3-42AFAF91E7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271" b="6271"/>
          <a:stretch>
            <a:fillRect/>
          </a:stretch>
        </p:blipFill>
        <p:spPr>
          <a:xfrm>
            <a:off x="7315462" y="1525632"/>
            <a:ext cx="4179746" cy="240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>
                <a:solidFill>
                  <a:srgbClr val="3F2175"/>
                </a:solidFill>
                <a:latin typeface="NanumGothicExtraBold"/>
                <a:ea typeface="NanumGothicExtraBold"/>
              </a:rPr>
              <a:t>니제르를 위한 기도</a:t>
            </a:r>
            <a:endParaRPr lang="ko-KR" sz="3200">
              <a:solidFill>
                <a:srgbClr val="3F2175"/>
              </a:solidFill>
              <a:latin typeface="NanumGothicExtraBold"/>
              <a:ea typeface="NanumGothicExtraBold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960" y="1854561"/>
            <a:ext cx="5856789" cy="43224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200">
                <a:latin typeface="Malgun Gothic"/>
                <a:ea typeface="Malgun Gothic"/>
              </a:rPr>
              <a:t>니제르는 광활하지만 인구가 적은 서아프리카 국가입니다</a:t>
            </a:r>
            <a:r>
              <a:rPr lang="en-US" altLang="ko-KR" sz="1200">
                <a:latin typeface="Arial"/>
                <a:ea typeface="Malgun Gothic"/>
              </a:rPr>
              <a:t>. </a:t>
            </a:r>
            <a:r>
              <a:rPr lang="ko-KR" sz="1200">
                <a:latin typeface="Malgun Gothic"/>
                <a:ea typeface="Malgun Gothic"/>
              </a:rPr>
              <a:t>오랜 가뭄으로 농업</a:t>
            </a:r>
            <a:r>
              <a:rPr lang="en-US" altLang="ko-KR" sz="1200">
                <a:latin typeface="Arial"/>
                <a:ea typeface="Malgun Gothic"/>
              </a:rPr>
              <a:t>(</a:t>
            </a:r>
            <a:r>
              <a:rPr lang="ko-KR" sz="1200">
                <a:latin typeface="Malgun Gothic"/>
                <a:ea typeface="Malgun Gothic"/>
              </a:rPr>
              <a:t>경제의 가장 큰 비중을 </a:t>
            </a:r>
            <a:r>
              <a:rPr lang="ko-KR" altLang="en-US" sz="1200">
                <a:latin typeface="Malgun Gothic"/>
                <a:ea typeface="Malgun Gothic"/>
              </a:rPr>
              <a:t>차지하는</a:t>
            </a:r>
            <a:r>
              <a:rPr lang="ko-KR" sz="1200">
                <a:latin typeface="Malgun Gothic"/>
                <a:ea typeface="Malgun Gothic"/>
              </a:rPr>
              <a:t> 분야</a:t>
            </a:r>
            <a:r>
              <a:rPr lang="en-US" altLang="ko-KR" sz="1200">
                <a:latin typeface="Arial"/>
                <a:ea typeface="Malgun Gothic"/>
              </a:rPr>
              <a:t>)</a:t>
            </a:r>
            <a:r>
              <a:rPr lang="ko-KR" altLang="en-US" sz="1200" err="1">
                <a:latin typeface="Malgun Gothic"/>
                <a:ea typeface="Malgun Gothic"/>
              </a:rPr>
              <a:t>에</a:t>
            </a:r>
            <a:r>
              <a:rPr lang="ko-KR" sz="1200">
                <a:latin typeface="Malgun Gothic"/>
                <a:ea typeface="Malgun Gothic"/>
              </a:rPr>
              <a:t> 큰 어려움을 </a:t>
            </a:r>
            <a:r>
              <a:rPr lang="ko-KR" altLang="en-US" sz="1200">
                <a:latin typeface="Malgun Gothic"/>
                <a:ea typeface="Malgun Gothic"/>
              </a:rPr>
              <a:t>겪어 </a:t>
            </a:r>
            <a:r>
              <a:rPr lang="ko-KR" sz="1200">
                <a:latin typeface="Malgun Gothic"/>
                <a:ea typeface="Malgun Gothic"/>
              </a:rPr>
              <a:t>왔습니다</a:t>
            </a:r>
            <a:r>
              <a:rPr lang="en-US" altLang="ko-KR" sz="1200">
                <a:latin typeface="Arial"/>
                <a:ea typeface="Malgun Gothic"/>
              </a:rPr>
              <a:t>. </a:t>
            </a:r>
            <a:r>
              <a:rPr lang="ko-KR" sz="1200">
                <a:latin typeface="Malgun Gothic"/>
                <a:ea typeface="Malgun Gothic"/>
              </a:rPr>
              <a:t>세계에서 가장 가난한 나라 중 하나로 꼽히지만</a:t>
            </a:r>
            <a:r>
              <a:rPr lang="en-US" sz="1200">
                <a:latin typeface="Malgun Gothic"/>
                <a:ea typeface="맑은 고딕"/>
              </a:rPr>
              <a:t>, </a:t>
            </a:r>
            <a:r>
              <a:rPr lang="ko-KR" altLang="en-US" sz="1200">
                <a:latin typeface="Malgun Gothic"/>
                <a:ea typeface="Malgun Gothic"/>
              </a:rPr>
              <a:t>주민들은</a:t>
            </a:r>
            <a:r>
              <a:rPr lang="ko-KR" sz="1200">
                <a:latin typeface="Malgun Gothic"/>
                <a:ea typeface="Malgun Gothic"/>
              </a:rPr>
              <a:t> 놀라운 회복력을 보여주고 있습니다</a:t>
            </a:r>
            <a:r>
              <a:rPr lang="en-US" sz="1200">
                <a:latin typeface="Malgun Gothic"/>
                <a:ea typeface="Malgun Gothic"/>
              </a:rPr>
              <a:t>. </a:t>
            </a:r>
            <a:r>
              <a:rPr lang="ko-KR" sz="1200">
                <a:latin typeface="Malgun Gothic"/>
                <a:ea typeface="Malgun Gothic"/>
              </a:rPr>
              <a:t>이 나라와 국민을 주신 하나님께 감사드리며</a:t>
            </a:r>
            <a:r>
              <a:rPr lang="en-US" sz="1200">
                <a:latin typeface="Malgun Gothic"/>
                <a:ea typeface="Malgun Gothic"/>
              </a:rPr>
              <a:t>, </a:t>
            </a:r>
            <a:r>
              <a:rPr lang="ko-KR" sz="1200">
                <a:latin typeface="Malgun Gothic"/>
                <a:ea typeface="Malgun Gothic"/>
              </a:rPr>
              <a:t>하나님의 일반 은혜로 모든 면에서 축복을 받고 하나님의 공급하심을 경험하도록 기도합니다</a:t>
            </a:r>
            <a:r>
              <a:rPr lang="en-US" altLang="ko-KR" sz="1200">
                <a:latin typeface="Arial"/>
                <a:ea typeface="Malgun Gothic"/>
              </a:rPr>
              <a:t>.</a:t>
            </a:r>
            <a:endParaRPr lang="en-US" sz="1200">
              <a:latin typeface="Arial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ko-KR" altLang="en-US" sz="120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200">
                <a:latin typeface="Malgun Gothic"/>
                <a:ea typeface="Malgun Gothic"/>
              </a:rPr>
              <a:t>니제르의 기독교는 주로 오래된 개신교와 가톨릭 교회를 통해 존재하며</a:t>
            </a:r>
            <a:r>
              <a:rPr lang="en-US" sz="1200">
                <a:latin typeface="Malgun Gothic"/>
                <a:ea typeface="Malgun Gothic"/>
              </a:rPr>
              <a:t>, </a:t>
            </a:r>
            <a:r>
              <a:rPr lang="ko-KR" sz="1200">
                <a:latin typeface="Malgun Gothic"/>
                <a:ea typeface="Malgun Gothic"/>
              </a:rPr>
              <a:t>대부분 미국 선교사들에 의해 시작되었습니다</a:t>
            </a:r>
            <a:r>
              <a:rPr lang="en-US" sz="1200">
                <a:latin typeface="Malgun Gothic"/>
                <a:ea typeface="Malgun Gothic"/>
              </a:rPr>
              <a:t>. </a:t>
            </a:r>
            <a:r>
              <a:rPr lang="ko-KR" sz="1200">
                <a:latin typeface="Malgun Gothic"/>
                <a:ea typeface="Malgun Gothic"/>
              </a:rPr>
              <a:t>현재 기독교인은 전체 인구의 </a:t>
            </a:r>
            <a:r>
              <a:rPr lang="en-US" altLang="ko-KR" sz="1200">
                <a:latin typeface="Malgun Gothic"/>
                <a:ea typeface="Malgun Gothic"/>
              </a:rPr>
              <a:t>1%</a:t>
            </a:r>
            <a:r>
              <a:rPr lang="ko-KR" sz="1200">
                <a:latin typeface="Malgun Gothic"/>
                <a:ea typeface="Malgun Gothic"/>
              </a:rPr>
              <a:t>도 되지 않습니다</a:t>
            </a:r>
            <a:r>
              <a:rPr lang="en-US" sz="1200">
                <a:latin typeface="Malgun Gothic"/>
                <a:ea typeface="Malgun Gothic"/>
              </a:rPr>
              <a:t>. </a:t>
            </a:r>
            <a:r>
              <a:rPr lang="ko-KR" sz="1200">
                <a:latin typeface="Malgun Gothic"/>
                <a:ea typeface="Malgun Gothic"/>
              </a:rPr>
              <a:t>교회가 이 땅에 존재하고</a:t>
            </a:r>
            <a:r>
              <a:rPr lang="en-US" altLang="ko-KR" sz="1200">
                <a:latin typeface="Malgun Gothic"/>
                <a:ea typeface="Malgun Gothic"/>
              </a:rPr>
              <a:t>, </a:t>
            </a:r>
            <a:r>
              <a:rPr lang="ko-KR" sz="1200">
                <a:latin typeface="Malgun Gothic"/>
                <a:ea typeface="Malgun Gothic"/>
              </a:rPr>
              <a:t>동족에게 담대하게 증언하는 것에 감사드리며</a:t>
            </a:r>
            <a:r>
              <a:rPr lang="en-US" altLang="ko-KR" sz="1200">
                <a:latin typeface="Malgun Gothic"/>
                <a:ea typeface="Malgun Gothic"/>
              </a:rPr>
              <a:t>, </a:t>
            </a:r>
            <a:r>
              <a:rPr lang="ko-KR" sz="1200">
                <a:latin typeface="Malgun Gothic"/>
                <a:ea typeface="Malgun Gothic"/>
              </a:rPr>
              <a:t>최근 역사 속에서 정부로부터 일정한 보호를 누려온 것에도 </a:t>
            </a:r>
            <a:r>
              <a:rPr lang="ko-KR" altLang="en-US" sz="1200">
                <a:latin typeface="Malgun Gothic"/>
                <a:ea typeface="Malgun Gothic"/>
              </a:rPr>
              <a:t>감사드립니다</a:t>
            </a:r>
            <a:r>
              <a:rPr lang="en-US" sz="1200">
                <a:latin typeface="Malgun Gothic"/>
                <a:ea typeface="Malgun Gothic"/>
              </a:rPr>
              <a:t>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en-US" sz="120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200">
                <a:latin typeface="Malgun Gothic"/>
                <a:ea typeface="Malgun Gothic"/>
              </a:rPr>
              <a:t>니제르의 목회자들은 큰 가난에 시달리는 공동체를 섬기고 있습니다</a:t>
            </a:r>
            <a:r>
              <a:rPr lang="en-US" altLang="ko-KR" sz="1200">
                <a:latin typeface="Malgun Gothic"/>
                <a:ea typeface="Malgun Gothic"/>
              </a:rPr>
              <a:t>. </a:t>
            </a:r>
            <a:r>
              <a:rPr lang="ko-KR" sz="1200">
                <a:latin typeface="Malgun Gothic"/>
                <a:ea typeface="Malgun Gothic"/>
              </a:rPr>
              <a:t>그들의 희생적인 헌신에 감사드리며</a:t>
            </a:r>
            <a:r>
              <a:rPr lang="en-US" sz="1200">
                <a:latin typeface="Malgun Gothic"/>
                <a:ea typeface="Malgun Gothic"/>
              </a:rPr>
              <a:t>, </a:t>
            </a:r>
            <a:r>
              <a:rPr lang="ko-KR" sz="1200">
                <a:latin typeface="Malgun Gothic"/>
                <a:ea typeface="Malgun Gothic"/>
              </a:rPr>
              <a:t>영적</a:t>
            </a:r>
            <a:r>
              <a:rPr lang="en-US" altLang="ko-KR" sz="1200">
                <a:latin typeface="Malgun Gothic"/>
                <a:ea typeface="Malgun Gothic"/>
              </a:rPr>
              <a:t>·</a:t>
            </a:r>
            <a:r>
              <a:rPr lang="ko-KR" sz="1200">
                <a:latin typeface="Malgun Gothic"/>
                <a:ea typeface="Malgun Gothic"/>
              </a:rPr>
              <a:t>육체적 필요가 채워지도록 기도합니다.</a:t>
            </a:r>
            <a:r>
              <a:rPr lang="ko-KR" altLang="en-US" sz="1200">
                <a:latin typeface="Malgun Gothic"/>
                <a:ea typeface="Malgun Gothic"/>
              </a:rPr>
              <a:t> </a:t>
            </a:r>
            <a:r>
              <a:rPr lang="ko-KR" sz="1200">
                <a:latin typeface="Malgun Gothic"/>
                <a:ea typeface="Malgun Gothic"/>
              </a:rPr>
              <a:t>증가하는 적대 속에서도 지혜와 보호</a:t>
            </a:r>
            <a:r>
              <a:rPr lang="en-US" sz="1200">
                <a:latin typeface="Malgun Gothic"/>
                <a:ea typeface="Malgun Gothic"/>
              </a:rPr>
              <a:t>, </a:t>
            </a:r>
            <a:r>
              <a:rPr lang="ko-KR" sz="1200">
                <a:latin typeface="Malgun Gothic"/>
                <a:ea typeface="Malgun Gothic"/>
              </a:rPr>
              <a:t>공급을 받아 계속 목양 사역을 잘 감당할 수 있도록 기도합니다.</a:t>
            </a:r>
            <a:r>
              <a:rPr lang="ko-KR" altLang="en-US" sz="1200">
                <a:latin typeface="Malgun Gothic"/>
                <a:ea typeface="Malgun Gothic"/>
              </a:rPr>
              <a:t> </a:t>
            </a:r>
            <a:endParaRPr lang="en-US" sz="120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en-US" altLang="ko-KR" sz="120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200">
                <a:latin typeface="Malgun Gothic"/>
                <a:ea typeface="Malgun Gothic"/>
                <a:cs typeface="Arial"/>
              </a:rPr>
              <a:t>니제르는 </a:t>
            </a:r>
            <a:r>
              <a:rPr lang="en-US" sz="1200">
                <a:latin typeface="Malgun Gothic"/>
                <a:ea typeface="Malgun Gothic"/>
                <a:cs typeface="Arial"/>
              </a:rPr>
              <a:t>2025</a:t>
            </a:r>
            <a:r>
              <a:rPr lang="ko-KR" altLang="en-US" sz="1200">
                <a:latin typeface="Malgun Gothic"/>
                <a:ea typeface="Malgun Gothic"/>
                <a:cs typeface="Arial"/>
              </a:rPr>
              <a:t>년 </a:t>
            </a:r>
            <a:r>
              <a:rPr lang="ko-KR" altLang="en-US" sz="1200" err="1">
                <a:latin typeface="Malgun Gothic"/>
                <a:ea typeface="Malgun Gothic"/>
                <a:cs typeface="Arial"/>
              </a:rPr>
              <a:t>월드워치리스트에서</a:t>
            </a:r>
            <a:r>
              <a:rPr lang="ko-KR" altLang="en-US" sz="1200">
                <a:latin typeface="Malgun Gothic"/>
                <a:ea typeface="Malgun Gothic"/>
                <a:cs typeface="Arial"/>
              </a:rPr>
              <a:t> </a:t>
            </a:r>
            <a:r>
              <a:rPr lang="en-US" sz="1200">
                <a:latin typeface="Malgun Gothic"/>
                <a:ea typeface="Malgun Gothic"/>
                <a:cs typeface="Arial"/>
              </a:rPr>
              <a:t>28</a:t>
            </a:r>
            <a:r>
              <a:rPr lang="ko-KR" altLang="en-US" sz="1200">
                <a:latin typeface="Malgun Gothic"/>
                <a:ea typeface="Malgun Gothic"/>
                <a:cs typeface="Arial"/>
              </a:rPr>
              <a:t>위를 기록했으며</a:t>
            </a:r>
            <a:r>
              <a:rPr lang="en-US" sz="1200">
                <a:latin typeface="Malgun Gothic"/>
                <a:ea typeface="Malgun Gothic"/>
              </a:rPr>
              <a:t>, </a:t>
            </a:r>
            <a:r>
              <a:rPr lang="ko-KR" altLang="en-US" sz="1200">
                <a:latin typeface="Malgun Gothic"/>
                <a:ea typeface="Malgun Gothic"/>
              </a:rPr>
              <a:t>박해유형으로</a:t>
            </a:r>
            <a:r>
              <a:rPr lang="en-US" altLang="ko-KR" sz="1200">
                <a:latin typeface="Malgun Gothic"/>
                <a:ea typeface="Malgun Gothic"/>
              </a:rPr>
              <a:t> </a:t>
            </a:r>
            <a:r>
              <a:rPr lang="ko-KR" altLang="en-US" sz="1200">
                <a:latin typeface="Malgun Gothic"/>
                <a:ea typeface="Malgun Gothic"/>
              </a:rPr>
              <a:t>이슬람 억압이 가장 심각한 상태입니다</a:t>
            </a:r>
            <a:r>
              <a:rPr lang="en-US" altLang="ko-KR" sz="1200">
                <a:latin typeface="Malgun Gothic"/>
                <a:ea typeface="Malgun Gothic"/>
              </a:rPr>
              <a:t>. </a:t>
            </a:r>
            <a:r>
              <a:rPr lang="ko-KR" altLang="en-US" sz="1200">
                <a:latin typeface="Malgun Gothic"/>
                <a:ea typeface="Malgun Gothic"/>
              </a:rPr>
              <a:t>특히 서부와 남동부 농촌 지역에서 </a:t>
            </a:r>
            <a:r>
              <a:rPr lang="ko-KR" altLang="en-US" sz="1200" err="1">
                <a:latin typeface="Malgun Gothic"/>
                <a:ea typeface="Malgun Gothic"/>
              </a:rPr>
              <a:t>지하디스트</a:t>
            </a:r>
            <a:r>
              <a:rPr lang="ko-KR" altLang="en-US" sz="1200">
                <a:latin typeface="Malgun Gothic"/>
                <a:ea typeface="Malgun Gothic"/>
              </a:rPr>
              <a:t> 활동이 크게 늘어나</a:t>
            </a:r>
            <a:r>
              <a:rPr lang="en-US" sz="1200">
                <a:latin typeface="Malgun Gothic"/>
                <a:ea typeface="Malgun Gothic"/>
              </a:rPr>
              <a:t>, </a:t>
            </a:r>
            <a:r>
              <a:rPr lang="ko-KR" altLang="en-US" sz="1200">
                <a:latin typeface="Malgun Gothic"/>
                <a:ea typeface="Malgun Gothic"/>
              </a:rPr>
              <a:t>그 </a:t>
            </a:r>
            <a:r>
              <a:rPr lang="ko-KR" altLang="en-US" sz="1200" err="1">
                <a:latin typeface="Malgun Gothic"/>
                <a:ea typeface="Malgun Gothic"/>
              </a:rPr>
              <a:t>통제하에</a:t>
            </a:r>
            <a:r>
              <a:rPr lang="ko-KR" altLang="en-US" sz="1200">
                <a:latin typeface="Malgun Gothic"/>
                <a:ea typeface="Malgun Gothic"/>
              </a:rPr>
              <a:t> 있는 지역의 기독교인 상황은 매우 열악합니다</a:t>
            </a:r>
            <a:r>
              <a:rPr lang="en-US" altLang="ko-KR" sz="1200">
                <a:latin typeface="Malgun Gothic"/>
                <a:ea typeface="Malgun Gothic"/>
              </a:rPr>
              <a:t>. </a:t>
            </a:r>
            <a:r>
              <a:rPr lang="ko-KR" altLang="en-US" sz="1200">
                <a:latin typeface="Malgun Gothic"/>
                <a:ea typeface="Malgun Gothic"/>
              </a:rPr>
              <a:t>예배와 모임은 언제 폭력 공격을 받을지 모르는 위험 속에서 비밀리에 이루어지고</a:t>
            </a:r>
            <a:r>
              <a:rPr lang="ko-KR" sz="1200">
                <a:latin typeface="Malgun Gothic"/>
                <a:ea typeface="Malgun Gothic"/>
              </a:rPr>
              <a:t> 있습니다</a:t>
            </a:r>
            <a:r>
              <a:rPr lang="en-US" sz="1200">
                <a:latin typeface="Malgun Gothic"/>
                <a:ea typeface="Malgun Gothic"/>
              </a:rPr>
              <a:t>. </a:t>
            </a:r>
            <a:r>
              <a:rPr lang="ko-KR" altLang="en-US" sz="1200">
                <a:latin typeface="Malgun Gothic"/>
                <a:ea typeface="Malgun Gothic"/>
              </a:rPr>
              <a:t>하나님의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교회를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ko-KR" altLang="en-US" sz="1200">
                <a:latin typeface="Malgun Gothic"/>
                <a:ea typeface="Malgun Gothic"/>
              </a:rPr>
              <a:t>이슬람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ko-KR" altLang="en-US" sz="1200">
                <a:latin typeface="Malgun Gothic"/>
                <a:ea typeface="Malgun Gothic"/>
              </a:rPr>
              <a:t>극단주의자들의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ko-KR" altLang="en-US" sz="1200">
                <a:latin typeface="Malgun Gothic"/>
                <a:ea typeface="Malgun Gothic"/>
              </a:rPr>
              <a:t>폭력으로부터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안전하게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ko-KR" altLang="en-US" sz="1200">
                <a:latin typeface="Malgun Gothic"/>
                <a:ea typeface="Malgun Gothic"/>
              </a:rPr>
              <a:t>지켜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주시기를</a:t>
            </a:r>
            <a:r>
              <a:rPr lang="en-US" sz="1200">
                <a:latin typeface="Malgun Gothic"/>
                <a:ea typeface="Malgun Gothic"/>
              </a:rPr>
              <a:t> </a:t>
            </a:r>
            <a:r>
              <a:rPr lang="ko-KR" altLang="en-US" sz="1200">
                <a:latin typeface="Malgun Gothic"/>
                <a:ea typeface="Malgun Gothic"/>
              </a:rPr>
              <a:t>기도합니다</a:t>
            </a:r>
            <a:r>
              <a:rPr lang="en-US" sz="1200">
                <a:latin typeface="Malgun Gothic"/>
                <a:ea typeface="Malgun Gothic"/>
              </a:rPr>
              <a:t>. </a:t>
            </a:r>
            <a:endParaRPr lang="en-US" altLang="ko-KR" sz="120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en-US" altLang="ko-KR" sz="1200">
              <a:latin typeface="Arial"/>
              <a:ea typeface="Malgun Gothic"/>
              <a:cs typeface="Arial"/>
            </a:endParaRPr>
          </a:p>
        </p:txBody>
      </p:sp>
      <p:pic>
        <p:nvPicPr>
          <p:cNvPr id="5" name="내용 개체 틀 4" descr="야외, 지상, 의류, 나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A5BD411-DC77-FF35-3569-493242C1CF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13498" y="2671285"/>
            <a:ext cx="5777796" cy="2620041"/>
          </a:xfrm>
          <a:prstGeom prst="rect">
            <a:avLst/>
          </a:prstGeom>
        </p:spPr>
      </p:pic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3918387" y="1037050"/>
            <a:ext cx="8273846" cy="200845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550898" y="5296230"/>
            <a:ext cx="551420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000">
                <a:ea typeface="+mn-lt"/>
                <a:cs typeface="+mn-lt"/>
              </a:rPr>
              <a:t>도망칠 때 겨우 챙길 수 있었던 피난 물품과 함께 서 있는 가족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하늘, 야외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434A0E-BFA8-7387-40AD-FBFBB11B2E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29174" y="4293868"/>
            <a:ext cx="4762244" cy="156808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9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367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>
                <a:latin typeface="맑은 고딕"/>
                <a:ea typeface="맑은 고딕"/>
              </a:rPr>
              <a:t>9월 22일 스리랑카</a:t>
            </a:r>
            <a:endParaRPr lang="ko-KR" altLang="en-US" sz="180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679965-CC72-17D8-88BD-A711DC88A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422003"/>
            <a:ext cx="3721028" cy="32828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스리랑카 </a:t>
            </a:r>
            <a:r>
              <a:rPr lang="ko-KR" altLang="en-US" sz="1100" err="1">
                <a:solidFill>
                  <a:srgbClr val="424242"/>
                </a:solidFill>
                <a:latin typeface="맑은 고딕"/>
                <a:ea typeface="맑은 고딕"/>
              </a:rPr>
              <a:t>북중부와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ko-KR" altLang="en-US" sz="1100" err="1">
                <a:solidFill>
                  <a:srgbClr val="424242"/>
                </a:solidFill>
                <a:latin typeface="맑은 고딕"/>
                <a:ea typeface="맑은 고딕"/>
              </a:rPr>
              <a:t>사바라가무와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지역에서 두 교회가 지역 주민들과 공무원들의 반대에 직면해 예배가 위협받고 있습니다. </a:t>
            </a:r>
            <a:r>
              <a:rPr lang="ko-KR" altLang="en-US" sz="1100" err="1">
                <a:solidFill>
                  <a:srgbClr val="424242"/>
                </a:solidFill>
                <a:latin typeface="맑은 고딕"/>
                <a:ea typeface="맑은 고딕"/>
              </a:rPr>
              <a:t>룬칸트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목사는 새 예배당을 세웠지만, 마을 주민들의 위협으로 사용하지 못하고 있으며, 일부 성도는 살해 위협도 받았습니다. 사미라 목사는 이웃의 반복된 신고와 언어폭력을 견디며 예배를 지속하고 있으며, 공무원들과 승려들까지 교회 폐쇄를 요구하고 있습니다. 두 목회자와 교회가 믿음을 지키고, 모든 위협과 반대가 멈추며 평화롭게 예배드릴 수 있기를 기도합니다. </a:t>
            </a:r>
            <a:endParaRPr lang="ko-KR" altLang="en-US" sz="1100">
              <a:solidFill>
                <a:srgbClr val="424242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8170" y="2005870"/>
            <a:ext cx="2719969" cy="5267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>
                <a:latin typeface="맑은 고딕"/>
                <a:ea typeface="맑은 고딕"/>
              </a:rPr>
              <a:t>9월 23일 인도네시아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212579-54A0-7AEE-9599-1CFB940F494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41552" y="2422849"/>
            <a:ext cx="3283496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인도네시아 아체 출신의 대학생 </a:t>
            </a:r>
            <a:r>
              <a:rPr lang="ko-KR" altLang="en-US" sz="1100" err="1">
                <a:solidFill>
                  <a:srgbClr val="424242"/>
                </a:solidFill>
                <a:latin typeface="맑은 고딕"/>
                <a:ea typeface="맑은 고딕"/>
              </a:rPr>
              <a:t>압둘은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세 번의 꿈을 통해 예수님을 만나고, 비밀리에 주님을 </a:t>
            </a:r>
            <a:r>
              <a:rPr lang="ko-KR" altLang="en-US" sz="1100" err="1">
                <a:solidFill>
                  <a:srgbClr val="424242"/>
                </a:solidFill>
                <a:latin typeface="맑은 고딕"/>
                <a:ea typeface="맑은 고딕"/>
              </a:rPr>
              <a:t>따르기로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결심했습니다. 세례를 받은 후 가족과 사회로부터 심한 박해를 받아 결국 집과 학교를 떠나 숨어 지내게 되었습니다. 가족은 그를 속여 강제로 데려가 종교이식을 강요했지만, 그는 믿음을 버리지 않고 탈출해 다시 신앙 공동체와 연결되었습니다. </a:t>
            </a:r>
            <a:r>
              <a:rPr lang="ko-KR" altLang="en-US" sz="1100" err="1">
                <a:solidFill>
                  <a:srgbClr val="424242"/>
                </a:solidFill>
                <a:latin typeface="맑은 고딕"/>
                <a:ea typeface="맑은 고딕"/>
              </a:rPr>
              <a:t>압둘과</a:t>
            </a:r>
            <a:r>
              <a:rPr lang="ko-KR" altLang="en-US" sz="1100">
                <a:solidFill>
                  <a:srgbClr val="424242"/>
                </a:solidFill>
                <a:latin typeface="맑은 고딕"/>
                <a:ea typeface="맑은 고딕"/>
              </a:rPr>
              <a:t> 같은 새 신자들이 박해 속에서도 믿음을 지킬 수 있기를 기도합니다. </a:t>
            </a:r>
            <a:endParaRPr lang="ko-KR" altLang="en-US" sz="1100">
              <a:solidFill>
                <a:srgbClr val="424242"/>
              </a:solidFill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9566" y="2004178"/>
            <a:ext cx="3390161" cy="526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>
                <a:latin typeface="맑은 고딕"/>
                <a:ea typeface="맑은 고딕"/>
              </a:rPr>
              <a:t>9월 24일 말리</a:t>
            </a:r>
            <a:endParaRPr lang="ko-KR" altLang="en-US" sz="180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99568" y="2422849"/>
            <a:ext cx="3391488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말리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중부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투반쿠라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마을의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기독교인들은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무장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이슬람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극단주의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지하디스트의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지속적인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공격으로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마을을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떠나야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했고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교회도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2025년 4월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폐쇄되었습니다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에녹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목사와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가족은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총격으로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인해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피난했으며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부목사도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납치되었다가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기도로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풀려났습니다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현재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대부분의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성도가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흩어져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있고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남은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이들은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위협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속에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예배조차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드리지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못하고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있습니다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투반쿠라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마을에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평화가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회복되고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성도들이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돌아와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교회가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다시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문을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열 수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있도록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endParaRPr lang="en-US" altLang="ko-KR" sz="1100">
              <a:solidFill>
                <a:srgbClr val="424242"/>
              </a:solidFill>
            </a:endParaRPr>
          </a:p>
        </p:txBody>
      </p:sp>
      <p:pic>
        <p:nvPicPr>
          <p:cNvPr id="14" name="그림 13" descr="그림, 스케치, 나무, 페인팅이(가) 표시된 사진&#10;&#10;AI 생성 콘텐츠는 정확하지 않을 수 있습니다.">
            <a:hlinkClick r:id="rId3"/>
            <a:extLst>
              <a:ext uri="{FF2B5EF4-FFF2-40B4-BE49-F238E27FC236}">
                <a16:creationId xmlns:a16="http://schemas.microsoft.com/office/drawing/2014/main" id="{8DB92385-2A94-FFD2-F48D-74C5FD8BA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916329" y="4293868"/>
            <a:ext cx="2312760" cy="1568089"/>
          </a:xfrm>
          <a:prstGeom prst="rect">
            <a:avLst/>
          </a:prstGeom>
        </p:spPr>
      </p:pic>
      <p:pic>
        <p:nvPicPr>
          <p:cNvPr id="16" name="내용 개체 틀 8" descr="인간의 얼굴, 스크린샷, 사람, 인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DE6003-034F-21D3-C1B9-F43F87B5DE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6779" y="4293867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10월27-31일까지 WEA 총회가 서울에서 있습니다. 참석자들이 아프리카의 교회 실상을 바로 알고, 깨어 일어나, 하나되어 기도하게 하시고, 함께 목소리를 내어 </a:t>
            </a:r>
            <a:r>
              <a:rPr lang="ko-KR" altLang="en-US" sz="1000" err="1">
                <a:latin typeface="맑은 고딕"/>
                <a:ea typeface="맑은 고딕"/>
              </a:rPr>
              <a:t>SSA의</a:t>
            </a:r>
            <a:r>
              <a:rPr lang="ko-KR" altLang="en-US" sz="1000">
                <a:latin typeface="맑은 고딕"/>
                <a:ea typeface="맑은 고딕"/>
              </a:rPr>
              <a:t> 폭력에 적극적으로 반응하도록 기도합니다.  </a:t>
            </a:r>
            <a:endParaRPr lang="ko-KR" altLang="en-US" sz="1000"/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원주</a:t>
            </a:r>
            <a:r>
              <a:rPr lang="en-US" altLang="ko-KR" sz="1000">
                <a:latin typeface="맑은 고딕"/>
                <a:ea typeface="맑은 고딕"/>
              </a:rPr>
              <a:t>(9/25)</a:t>
            </a:r>
            <a:r>
              <a:rPr lang="ko-KR" altLang="en-US" sz="1000">
                <a:latin typeface="맑은 고딕"/>
                <a:ea typeface="맑은 고딕"/>
              </a:rPr>
              <a:t> 지역 모임을 축복해 주시고, 길을 열어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en-US" altLang="ko-KR" sz="1000">
                <a:latin typeface="맑은 고딕"/>
                <a:ea typeface="맑은 고딕"/>
              </a:rPr>
              <a:t>! </a:t>
            </a:r>
            <a:r>
              <a:rPr lang="ko-KR" altLang="en-US" sz="100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>
                <a:latin typeface="맑은 고딕"/>
                <a:ea typeface="맑은 고딕"/>
              </a:rPr>
              <a:t>, </a:t>
            </a:r>
            <a:r>
              <a:rPr lang="ko-KR" altLang="en-US" sz="100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>
                <a:latin typeface="맑은 고딕"/>
                <a:ea typeface="맑은 고딕"/>
              </a:rPr>
              <a:t>.</a:t>
            </a:r>
            <a:endParaRPr lang="en-US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온라인으로 연결되는 강사와 통역이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순적하게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진행되게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모든 참가자들이 귀를 기울여, 내게 말씀하시는 하나님의 음성을 잘 분별하게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이 세상에 보냄을 받은 빛의 전사로서 거룩한 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8</Slides>
  <Notes>4</Notes>
  <HiddenSlides>0</HiddenSlide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0" baseType="lpstr">
      <vt:lpstr>Office 테마</vt:lpstr>
      <vt:lpstr>Office 테마</vt:lpstr>
      <vt:lpstr>Prayer Meeting  for Persecuted Church Worldwide 박해받는 교회를 위한 화요기도모임</vt:lpstr>
      <vt:lpstr>OPEN DOORS CORE VALUE/핵심가치</vt:lpstr>
      <vt:lpstr>PowerPoint 프레젠테이션</vt:lpstr>
      <vt:lpstr>PowerPoint 프레젠테이션</vt:lpstr>
      <vt:lpstr>PowerPoint 프레젠테이션</vt:lpstr>
      <vt:lpstr>니제르를 위한 기도</vt:lpstr>
      <vt:lpstr>#기도월력 2025년 9월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10</cp:revision>
  <dcterms:created xsi:type="dcterms:W3CDTF">2024-07-08T04:53:18Z</dcterms:created>
  <dcterms:modified xsi:type="dcterms:W3CDTF">2025-09-23T12:35:12Z</dcterms:modified>
</cp:coreProperties>
</file>