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6" r:id="rId2"/>
  </p:sldMasterIdLst>
  <p:notesMasterIdLst>
    <p:notesMasterId r:id="rId11"/>
  </p:notesMasterIdLst>
  <p:sldIdLst>
    <p:sldId id="257" r:id="rId3"/>
    <p:sldId id="373" r:id="rId4"/>
    <p:sldId id="2528" r:id="rId5"/>
    <p:sldId id="2550" r:id="rId6"/>
    <p:sldId id="2537" r:id="rId7"/>
    <p:sldId id="2549" r:id="rId8"/>
    <p:sldId id="2538" r:id="rId9"/>
    <p:sldId id="2462" r:id="rId1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990000"/>
    <a:srgbClr val="CC0066"/>
    <a:srgbClr val="993366"/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48C8CE-3688-62F2-D7A9-C0ECC2F07A21}" v="1353" dt="2025-09-29T06:55:26.286"/>
    <p1510:client id="{D7D476B2-311C-A812-6EC0-102A026FAABD}" v="866" dt="2025-09-29T10:42:39.0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2025-09-30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2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2025-09-30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>
                <a:ea typeface="맑은 고딕"/>
              </a:rPr>
              <a:t>https://www.youtube.com/watch?v=</a:t>
            </a:r>
            <a:r>
              <a:rPr lang="en-US" altLang="ko-KR" dirty="0">
                <a:ea typeface="맑은 고딕"/>
              </a:rPr>
              <a:t>jBvWloErWg4</a:t>
            </a:r>
          </a:p>
          <a:p>
            <a:r>
              <a:rPr lang="en-US" altLang="ko-KR" dirty="0" err="1">
                <a:latin typeface="Calibri"/>
                <a:ea typeface="Calibri"/>
                <a:cs typeface="Calibri"/>
              </a:rPr>
              <a:t>링크로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자동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연결이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되지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않으면</a:t>
            </a:r>
            <a:r>
              <a:rPr lang="en-US" altLang="ko-KR" dirty="0">
                <a:latin typeface="Calibri"/>
                <a:ea typeface="Calibri"/>
                <a:cs typeface="Calibri"/>
              </a:rPr>
              <a:t>, 위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주소로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바로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접속하시면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됩니다</a:t>
            </a:r>
            <a:r>
              <a:rPr lang="en-US" altLang="ko-KR" dirty="0">
                <a:latin typeface="Calibri"/>
                <a:ea typeface="Calibri"/>
                <a:cs typeface="Calibri"/>
              </a:rPr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376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13FAA-0B1F-565A-CDF0-5F888CD2B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518A8C4-1D05-07A6-BDB0-0AA37810D2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49B6D59-238F-3452-5731-14C16316D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>
                <a:ea typeface="맑은 고딕"/>
              </a:rPr>
              <a:t>리프카투</a:t>
            </a:r>
            <a:r>
              <a:rPr lang="ko-KR" altLang="en-US" dirty="0">
                <a:ea typeface="맑은 고딕"/>
              </a:rPr>
              <a:t> 가족에 대한 기사는 월간오픈도어 9월호 4-5페이지에 소개되어 있습니다. 먼저 영상을 보시고, 내용을 읽고 함께 기도하시기를 추천합니다. </a:t>
            </a:r>
          </a:p>
          <a:p>
            <a:r>
              <a:rPr lang="ko-KR" dirty="0">
                <a:ea typeface="맑은 고딕"/>
              </a:rPr>
              <a:t>https://www.youtube.com/watch?v=</a:t>
            </a:r>
            <a:r>
              <a:rPr lang="en-US" altLang="ko-KR" dirty="0">
                <a:ea typeface="맑은 고딕"/>
              </a:rPr>
              <a:t>jBvWloErWg4</a:t>
            </a:r>
            <a:endParaRPr lang="ko-KR" dirty="0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70E3ED-E843-AFF6-AF9B-4E891EA39D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5477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8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2025-09-30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2025-09-30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2025-09-30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3379485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305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9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9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9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5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1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694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9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2025-09-30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085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2025-09-30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0259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32" indent="0">
              <a:buNone/>
              <a:defRPr sz="1900">
                <a:solidFill>
                  <a:schemeClr val="tx1">
                    <a:tint val="82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2025-09-30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8106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2025-09-30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7521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2025-09-30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5424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2025-09-30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5042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2025-09-30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0865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2025-09-30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3158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2025-09-30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6280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2025-09-30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117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4"/>
            <a:ext cx="2628900" cy="581183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4"/>
            <a:ext cx="7734300" cy="581183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2025-09-30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5049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9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100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>
                <a:solidFill>
                  <a:prstClr val="white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43" y="2530480"/>
            <a:ext cx="3023807" cy="3427413"/>
          </a:xfrm>
        </p:spPr>
        <p:txBody>
          <a:bodyPr rtlCol="0"/>
          <a:lstStyle>
            <a:lvl1pPr>
              <a:buNone/>
              <a:defRPr sz="1500"/>
            </a:lvl1pPr>
            <a:lvl2pPr>
              <a:buNone/>
              <a:defRPr sz="1500"/>
            </a:lvl2pPr>
            <a:lvl3pPr>
              <a:buNone/>
              <a:defRPr sz="1500"/>
            </a:lvl3pPr>
            <a:lvl4pPr>
              <a:buNone/>
              <a:defRPr sz="1500"/>
            </a:lvl4pPr>
            <a:lvl5pPr>
              <a:buNone/>
              <a:defRPr sz="1500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20XX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년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월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1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C01389E6-C847-4AD0-B56D-D205B2EAB1EE}" type="slidenum">
              <a:rPr lang="en-US" altLang="ko-KR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5007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3" y="2197649"/>
            <a:ext cx="10190163" cy="410072"/>
          </a:xfrm>
          <a:prstGeom prst="rect">
            <a:avLst/>
          </a:prstGeom>
        </p:spPr>
        <p:txBody>
          <a:bodyPr/>
          <a:lstStyle>
            <a:lvl1pPr marL="289207" indent="-289207">
              <a:buClr>
                <a:schemeClr val="bg1"/>
              </a:buClr>
              <a:buSzPct val="100000"/>
              <a:buFont typeface="+mj-lt"/>
              <a:buAutoNum type="arabicPeriod"/>
              <a:defRPr sz="800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3" y="1338925"/>
            <a:ext cx="10190163" cy="5608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80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8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1B790A3A-BB22-4913-82C1-244AB60D4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B442BF-22B6-4E92-9705-3D98F33A7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89" y="1874829"/>
            <a:ext cx="12175432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BC034B-2980-4E5D-8E27-59D647D3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57380" y="-18788"/>
            <a:ext cx="1238945" cy="1919799"/>
            <a:chOff x="10357372" y="-18787"/>
            <a:chExt cx="1238945" cy="1919798"/>
          </a:xfrm>
        </p:grpSpPr>
        <p:sp>
          <p:nvSpPr>
            <p:cNvPr id="10" name="자유형(F) 57">
              <a:extLst>
                <a:ext uri="{FF2B5EF4-FFF2-40B4-BE49-F238E27FC236}">
                  <a16:creationId xmlns:a16="http://schemas.microsoft.com/office/drawing/2014/main" id="{B13826CC-0B1F-4325-A610-3C370548EA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15372" y="140636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78">
              <a:extLst>
                <a:ext uri="{FF2B5EF4-FFF2-40B4-BE49-F238E27FC236}">
                  <a16:creationId xmlns:a16="http://schemas.microsoft.com/office/drawing/2014/main" id="{A757EEA6-D9C5-44B9-822F-8E1C28ED0F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1520" y="755028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79">
              <a:extLst>
                <a:ext uri="{FF2B5EF4-FFF2-40B4-BE49-F238E27FC236}">
                  <a16:creationId xmlns:a16="http://schemas.microsoft.com/office/drawing/2014/main" id="{705A1774-E9E4-4CAF-8C17-BC19181B53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3892" y="986073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80">
              <a:extLst>
                <a:ext uri="{FF2B5EF4-FFF2-40B4-BE49-F238E27FC236}">
                  <a16:creationId xmlns:a16="http://schemas.microsoft.com/office/drawing/2014/main" id="{D6DAEF1F-DBD9-4C65-B24D-BB5B681FF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8551" y="122386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83">
              <a:extLst>
                <a:ext uri="{FF2B5EF4-FFF2-40B4-BE49-F238E27FC236}">
                  <a16:creationId xmlns:a16="http://schemas.microsoft.com/office/drawing/2014/main" id="{6B0A76DC-93FF-4C37-A6AE-395E3A511E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1994" y="1699681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4">
              <a:extLst>
                <a:ext uri="{FF2B5EF4-FFF2-40B4-BE49-F238E27FC236}">
                  <a16:creationId xmlns:a16="http://schemas.microsoft.com/office/drawing/2014/main" id="{FEAF8485-C1C7-4627-A57F-D5F9722888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3010" y="550442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6">
              <a:extLst>
                <a:ext uri="{FF2B5EF4-FFF2-40B4-BE49-F238E27FC236}">
                  <a16:creationId xmlns:a16="http://schemas.microsoft.com/office/drawing/2014/main" id="{E1613688-6F45-4E1F-976D-BA11A0D34E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2979" y="20443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9">
              <a:extLst>
                <a:ext uri="{FF2B5EF4-FFF2-40B4-BE49-F238E27FC236}">
                  <a16:creationId xmlns:a16="http://schemas.microsoft.com/office/drawing/2014/main" id="{DF47AA7A-3CC0-4C18-8A07-9CA9772876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782" y="1487330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6">
              <a:extLst>
                <a:ext uri="{FF2B5EF4-FFF2-40B4-BE49-F238E27FC236}">
                  <a16:creationId xmlns:a16="http://schemas.microsoft.com/office/drawing/2014/main" id="{D5DA27B8-E66A-441C-825A-F058D68F30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8678" y="5991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7">
              <a:extLst>
                <a:ext uri="{FF2B5EF4-FFF2-40B4-BE49-F238E27FC236}">
                  <a16:creationId xmlns:a16="http://schemas.microsoft.com/office/drawing/2014/main" id="{88D72A2A-70F0-4C13-9A24-89E1C7C3DD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20666" y="124026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97E5AAD5-3BD9-4232-9436-B9003FDCED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6349" y="120899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09">
              <a:extLst>
                <a:ext uri="{FF2B5EF4-FFF2-40B4-BE49-F238E27FC236}">
                  <a16:creationId xmlns:a16="http://schemas.microsoft.com/office/drawing/2014/main" id="{083C346B-4791-41FC-BF27-575B8D55D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546" y="1710317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10">
              <a:extLst>
                <a:ext uri="{FF2B5EF4-FFF2-40B4-BE49-F238E27FC236}">
                  <a16:creationId xmlns:a16="http://schemas.microsoft.com/office/drawing/2014/main" id="{1D767D20-E06A-4615-8633-D6CB606B5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6402" y="35131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11">
              <a:extLst>
                <a:ext uri="{FF2B5EF4-FFF2-40B4-BE49-F238E27FC236}">
                  <a16:creationId xmlns:a16="http://schemas.microsoft.com/office/drawing/2014/main" id="{BB27F7C0-E336-47E0-BDE4-E79F270D1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7601" y="143881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12">
              <a:extLst>
                <a:ext uri="{FF2B5EF4-FFF2-40B4-BE49-F238E27FC236}">
                  <a16:creationId xmlns:a16="http://schemas.microsoft.com/office/drawing/2014/main" id="{7417EA03-FFD8-492C-9CFC-829C56B55E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7104" y="9201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22">
              <a:extLst>
                <a:ext uri="{FF2B5EF4-FFF2-40B4-BE49-F238E27FC236}">
                  <a16:creationId xmlns:a16="http://schemas.microsoft.com/office/drawing/2014/main" id="{F39B8E01-BE49-4895-A47D-BBFAC42C7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2607" y="174198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23">
              <a:extLst>
                <a:ext uri="{FF2B5EF4-FFF2-40B4-BE49-F238E27FC236}">
                  <a16:creationId xmlns:a16="http://schemas.microsoft.com/office/drawing/2014/main" id="{3AC42E13-CD03-4AC0-BDA0-D25A164E6E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8114" y="20578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30">
              <a:extLst>
                <a:ext uri="{FF2B5EF4-FFF2-40B4-BE49-F238E27FC236}">
                  <a16:creationId xmlns:a16="http://schemas.microsoft.com/office/drawing/2014/main" id="{9CA66680-5F88-4840-8E43-7DB643D4A5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1335" y="49503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31">
              <a:extLst>
                <a:ext uri="{FF2B5EF4-FFF2-40B4-BE49-F238E27FC236}">
                  <a16:creationId xmlns:a16="http://schemas.microsoft.com/office/drawing/2014/main" id="{5AB1501F-8B2F-4BEB-9852-DE3FC889E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5153" y="105002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35">
              <a:extLst>
                <a:ext uri="{FF2B5EF4-FFF2-40B4-BE49-F238E27FC236}">
                  <a16:creationId xmlns:a16="http://schemas.microsoft.com/office/drawing/2014/main" id="{2D18FB4E-ED06-4964-9018-A5BDA36385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2492" y="820365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41">
              <a:extLst>
                <a:ext uri="{FF2B5EF4-FFF2-40B4-BE49-F238E27FC236}">
                  <a16:creationId xmlns:a16="http://schemas.microsoft.com/office/drawing/2014/main" id="{4BD95177-532C-411F-BCC7-097F2C66B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1044" y="142204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77">
              <a:extLst>
                <a:ext uri="{FF2B5EF4-FFF2-40B4-BE49-F238E27FC236}">
                  <a16:creationId xmlns:a16="http://schemas.microsoft.com/office/drawing/2014/main" id="{83EE8058-8858-4A9E-97C2-60289778AD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9747" y="1955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21">
              <a:extLst>
                <a:ext uri="{FF2B5EF4-FFF2-40B4-BE49-F238E27FC236}">
                  <a16:creationId xmlns:a16="http://schemas.microsoft.com/office/drawing/2014/main" id="{B448B448-216D-48AC-8BE5-9C6828781A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0727" y="5686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8">
              <a:extLst>
                <a:ext uri="{FF2B5EF4-FFF2-40B4-BE49-F238E27FC236}">
                  <a16:creationId xmlns:a16="http://schemas.microsoft.com/office/drawing/2014/main" id="{3C316618-509A-464F-B084-13C4122562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159" y="1071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7">
              <a:extLst>
                <a:ext uri="{FF2B5EF4-FFF2-40B4-BE49-F238E27FC236}">
                  <a16:creationId xmlns:a16="http://schemas.microsoft.com/office/drawing/2014/main" id="{45BCD625-5D45-4836-A40E-E4649F4AFE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6315" y="672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4">
              <a:extLst>
                <a:ext uri="{FF2B5EF4-FFF2-40B4-BE49-F238E27FC236}">
                  <a16:creationId xmlns:a16="http://schemas.microsoft.com/office/drawing/2014/main" id="{2889E9E9-F166-47B1-8263-829F16956CA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39661" y="130606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97">
              <a:extLst>
                <a:ext uri="{FF2B5EF4-FFF2-40B4-BE49-F238E27FC236}">
                  <a16:creationId xmlns:a16="http://schemas.microsoft.com/office/drawing/2014/main" id="{CDE9D6D7-0A2C-4930-9BD0-8F8840C49E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751" y="1744954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01">
              <a:extLst>
                <a:ext uri="{FF2B5EF4-FFF2-40B4-BE49-F238E27FC236}">
                  <a16:creationId xmlns:a16="http://schemas.microsoft.com/office/drawing/2014/main" id="{2BCDC3F9-E20C-4EF3-8BCA-6D2483B6BC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47006" y="147872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02">
              <a:extLst>
                <a:ext uri="{FF2B5EF4-FFF2-40B4-BE49-F238E27FC236}">
                  <a16:creationId xmlns:a16="http://schemas.microsoft.com/office/drawing/2014/main" id="{71C342EF-BB4D-4558-8D9D-4280D204B3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7663" y="110955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03">
              <a:extLst>
                <a:ext uri="{FF2B5EF4-FFF2-40B4-BE49-F238E27FC236}">
                  <a16:creationId xmlns:a16="http://schemas.microsoft.com/office/drawing/2014/main" id="{50E3CD78-38A2-4EB5-B527-7B880B03C9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5260" y="8358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17">
              <a:extLst>
                <a:ext uri="{FF2B5EF4-FFF2-40B4-BE49-F238E27FC236}">
                  <a16:creationId xmlns:a16="http://schemas.microsoft.com/office/drawing/2014/main" id="{47262569-9918-4A95-B541-26835BF1643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47263" y="889298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18">
              <a:extLst>
                <a:ext uri="{FF2B5EF4-FFF2-40B4-BE49-F238E27FC236}">
                  <a16:creationId xmlns:a16="http://schemas.microsoft.com/office/drawing/2014/main" id="{AD130C9C-C602-4C89-9E0C-D779566A6F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33783" y="22103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119">
              <a:extLst>
                <a:ext uri="{FF2B5EF4-FFF2-40B4-BE49-F238E27FC236}">
                  <a16:creationId xmlns:a16="http://schemas.microsoft.com/office/drawing/2014/main" id="{712DE876-3B57-4F83-8281-9DCD82F4AE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14899" y="458514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36">
              <a:extLst>
                <a:ext uri="{FF2B5EF4-FFF2-40B4-BE49-F238E27FC236}">
                  <a16:creationId xmlns:a16="http://schemas.microsoft.com/office/drawing/2014/main" id="{EBB31173-73F3-4CB9-A3AF-66AE99C2989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42418" y="1263253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37">
              <a:extLst>
                <a:ext uri="{FF2B5EF4-FFF2-40B4-BE49-F238E27FC236}">
                  <a16:creationId xmlns:a16="http://schemas.microsoft.com/office/drawing/2014/main" id="{F3C9A209-644F-4C27-AA0F-E1241B0071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7923" y="165641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39">
              <a:extLst>
                <a:ext uri="{FF2B5EF4-FFF2-40B4-BE49-F238E27FC236}">
                  <a16:creationId xmlns:a16="http://schemas.microsoft.com/office/drawing/2014/main" id="{DF6A4E0E-5D22-4664-9673-5002705FCA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61863" y="32114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43">
              <a:extLst>
                <a:ext uri="{FF2B5EF4-FFF2-40B4-BE49-F238E27FC236}">
                  <a16:creationId xmlns:a16="http://schemas.microsoft.com/office/drawing/2014/main" id="{820AE3A4-06FC-4164-99A5-4C0907100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72041" y="1015660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44">
              <a:extLst>
                <a:ext uri="{FF2B5EF4-FFF2-40B4-BE49-F238E27FC236}">
                  <a16:creationId xmlns:a16="http://schemas.microsoft.com/office/drawing/2014/main" id="{7A2B2DE9-323F-45D3-AB52-B9AAB76948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88371" y="790064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45">
              <a:extLst>
                <a:ext uri="{FF2B5EF4-FFF2-40B4-BE49-F238E27FC236}">
                  <a16:creationId xmlns:a16="http://schemas.microsoft.com/office/drawing/2014/main" id="{FF8AF84B-0A49-4339-8306-84C8E9C4C9C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92441" y="602066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8">
              <a:extLst>
                <a:ext uri="{FF2B5EF4-FFF2-40B4-BE49-F238E27FC236}">
                  <a16:creationId xmlns:a16="http://schemas.microsoft.com/office/drawing/2014/main" id="{EE4B8904-6199-4996-8AB1-E413F1F30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151" y="131093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0" name="자유형(F) 113">
            <a:extLst>
              <a:ext uri="{FF2B5EF4-FFF2-40B4-BE49-F238E27FC236}">
                <a16:creationId xmlns:a16="http://schemas.microsoft.com/office/drawing/2014/main" id="{B9A4215B-568D-42A7-B578-FA0E3137E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429615" y="2010883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28" tIns="45718" rIns="91428" bIns="45718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7" name="제목 76">
            <a:extLst>
              <a:ext uri="{FF2B5EF4-FFF2-40B4-BE49-F238E27FC236}">
                <a16:creationId xmlns:a16="http://schemas.microsoft.com/office/drawing/2014/main" id="{564C578C-DA56-4A62-8C03-73653600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80" name="바닥글 개체 틀 79">
            <a:extLst>
              <a:ext uri="{FF2B5EF4-FFF2-40B4-BE49-F238E27FC236}">
                <a16:creationId xmlns:a16="http://schemas.microsoft.com/office/drawing/2014/main" id="{D8C09EEF-C84A-4EA6-965F-1C9B4C685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05B3F33F-3AD6-4313-9CA7-E996A89B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6"/>
            <a:ext cx="5009643" cy="3197413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1BB45679-7051-4D32-9587-EAB42283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72525" y="5987712"/>
            <a:ext cx="1274531" cy="932361"/>
            <a:chOff x="10372524" y="5987703"/>
            <a:chExt cx="1274531" cy="932361"/>
          </a:xfrm>
        </p:grpSpPr>
        <p:sp>
          <p:nvSpPr>
            <p:cNvPr id="55" name="자유형(F) 82">
              <a:extLst>
                <a:ext uri="{FF2B5EF4-FFF2-40B4-BE49-F238E27FC236}">
                  <a16:creationId xmlns:a16="http://schemas.microsoft.com/office/drawing/2014/main" id="{63FA0962-A041-493D-872A-AA0EDD75DF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61" y="601894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70">
              <a:extLst>
                <a:ext uri="{FF2B5EF4-FFF2-40B4-BE49-F238E27FC236}">
                  <a16:creationId xmlns:a16="http://schemas.microsoft.com/office/drawing/2014/main" id="{4B27E9BC-65A4-4974-9550-8244328541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43533" y="628090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85">
              <a:extLst>
                <a:ext uri="{FF2B5EF4-FFF2-40B4-BE49-F238E27FC236}">
                  <a16:creationId xmlns:a16="http://schemas.microsoft.com/office/drawing/2014/main" id="{57E44524-8458-4E78-8887-4F9C72D6DD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20975" y="6503581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87">
              <a:extLst>
                <a:ext uri="{FF2B5EF4-FFF2-40B4-BE49-F238E27FC236}">
                  <a16:creationId xmlns:a16="http://schemas.microsoft.com/office/drawing/2014/main" id="{8212FB21-2BD8-48FA-B541-1D3EFD21B7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215" y="6733978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94">
              <a:extLst>
                <a:ext uri="{FF2B5EF4-FFF2-40B4-BE49-F238E27FC236}">
                  <a16:creationId xmlns:a16="http://schemas.microsoft.com/office/drawing/2014/main" id="{C93B1D9C-4D72-436B-876D-E8CD257DB3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6680" y="6716732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118">
              <a:extLst>
                <a:ext uri="{FF2B5EF4-FFF2-40B4-BE49-F238E27FC236}">
                  <a16:creationId xmlns:a16="http://schemas.microsoft.com/office/drawing/2014/main" id="{DB8C16CB-3D96-4854-AE8A-28572877EC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3570" y="660050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119">
              <a:extLst>
                <a:ext uri="{FF2B5EF4-FFF2-40B4-BE49-F238E27FC236}">
                  <a16:creationId xmlns:a16="http://schemas.microsoft.com/office/drawing/2014/main" id="{25C46F14-5908-4A57-A896-570860F8193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260" y="641557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139">
              <a:extLst>
                <a:ext uri="{FF2B5EF4-FFF2-40B4-BE49-F238E27FC236}">
                  <a16:creationId xmlns:a16="http://schemas.microsoft.com/office/drawing/2014/main" id="{15519F9D-4BE0-4888-BED4-6B184E2FD4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4088" y="655127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144">
              <a:extLst>
                <a:ext uri="{FF2B5EF4-FFF2-40B4-BE49-F238E27FC236}">
                  <a16:creationId xmlns:a16="http://schemas.microsoft.com/office/drawing/2014/main" id="{C531764F-C5F2-47E0-99BD-C6E7DC3AC9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41775" y="6182738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45">
              <a:extLst>
                <a:ext uri="{FF2B5EF4-FFF2-40B4-BE49-F238E27FC236}">
                  <a16:creationId xmlns:a16="http://schemas.microsoft.com/office/drawing/2014/main" id="{1392E6DF-8EA1-4FF0-8412-66D9473F799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3257" y="6290757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8">
              <a:extLst>
                <a:ext uri="{FF2B5EF4-FFF2-40B4-BE49-F238E27FC236}">
                  <a16:creationId xmlns:a16="http://schemas.microsoft.com/office/drawing/2014/main" id="{B05CA170-8119-4069-A0D0-39CC9D6AD5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9800" y="675246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51">
              <a:extLst>
                <a:ext uri="{FF2B5EF4-FFF2-40B4-BE49-F238E27FC236}">
                  <a16:creationId xmlns:a16="http://schemas.microsoft.com/office/drawing/2014/main" id="{728D021B-7B62-482C-9AA4-EB9DB90BB2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19682" y="61960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78">
              <a:extLst>
                <a:ext uri="{FF2B5EF4-FFF2-40B4-BE49-F238E27FC236}">
                  <a16:creationId xmlns:a16="http://schemas.microsoft.com/office/drawing/2014/main" id="{05D9BA55-3B11-4FA1-8A5F-7B5EF952F8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319" y="602860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4">
              <a:extLst>
                <a:ext uri="{FF2B5EF4-FFF2-40B4-BE49-F238E27FC236}">
                  <a16:creationId xmlns:a16="http://schemas.microsoft.com/office/drawing/2014/main" id="{E468EB5B-F485-4132-94EA-4C1DD50D93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487085" y="6029984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6">
              <a:extLst>
                <a:ext uri="{FF2B5EF4-FFF2-40B4-BE49-F238E27FC236}">
                  <a16:creationId xmlns:a16="http://schemas.microsoft.com/office/drawing/2014/main" id="{A152A24C-8147-442C-B1F7-863E1014F7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918273" y="6040831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06">
              <a:extLst>
                <a:ext uri="{FF2B5EF4-FFF2-40B4-BE49-F238E27FC236}">
                  <a16:creationId xmlns:a16="http://schemas.microsoft.com/office/drawing/2014/main" id="{75084CBF-9239-45DC-950B-5EB13F82F52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729" y="628141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0">
              <a:extLst>
                <a:ext uri="{FF2B5EF4-FFF2-40B4-BE49-F238E27FC236}">
                  <a16:creationId xmlns:a16="http://schemas.microsoft.com/office/drawing/2014/main" id="{63D01BE8-9F6B-4095-AA07-6160EACE7E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3094" y="651210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123">
              <a:extLst>
                <a:ext uri="{FF2B5EF4-FFF2-40B4-BE49-F238E27FC236}">
                  <a16:creationId xmlns:a16="http://schemas.microsoft.com/office/drawing/2014/main" id="{62F157AD-BA3C-4813-B769-1FD28801095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1803" y="659994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130">
              <a:extLst>
                <a:ext uri="{FF2B5EF4-FFF2-40B4-BE49-F238E27FC236}">
                  <a16:creationId xmlns:a16="http://schemas.microsoft.com/office/drawing/2014/main" id="{A8F5B334-5B64-4C42-846C-596DDE94B0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598032" y="6383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141">
              <a:extLst>
                <a:ext uri="{FF2B5EF4-FFF2-40B4-BE49-F238E27FC236}">
                  <a16:creationId xmlns:a16="http://schemas.microsoft.com/office/drawing/2014/main" id="{7BF29887-0595-4B44-B474-2ECDE2E66A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888" y="675649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9">
              <a:extLst>
                <a:ext uri="{FF2B5EF4-FFF2-40B4-BE49-F238E27FC236}">
                  <a16:creationId xmlns:a16="http://schemas.microsoft.com/office/drawing/2014/main" id="{FF425D4C-5E51-4B6D-A4D2-F6551F6F9D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9290" y="603679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8">
              <a:extLst>
                <a:ext uri="{FF2B5EF4-FFF2-40B4-BE49-F238E27FC236}">
                  <a16:creationId xmlns:a16="http://schemas.microsoft.com/office/drawing/2014/main" id="{8E09BF7D-7E2E-4793-B236-3258917E77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502" y="67592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9" name="그림 개체 틀 78">
            <a:extLst>
              <a:ext uri="{FF2B5EF4-FFF2-40B4-BE49-F238E27FC236}">
                <a16:creationId xmlns:a16="http://schemas.microsoft.com/office/drawing/2014/main" id="{8EB3CE2D-5374-4EEA-9CB1-4A9F970BA1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883664"/>
            <a:ext cx="5614416" cy="41148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8" name="날짜 개체 틀 77">
            <a:extLst>
              <a:ext uri="{FF2B5EF4-FFF2-40B4-BE49-F238E27FC236}">
                <a16:creationId xmlns:a16="http://schemas.microsoft.com/office/drawing/2014/main" id="{95A5B930-F903-41AC-A3CB-51E6202774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1" name="슬라이드 번호 개체 틀 80">
            <a:extLst>
              <a:ext uri="{FF2B5EF4-FFF2-40B4-BE49-F238E27FC236}">
                <a16:creationId xmlns:a16="http://schemas.microsoft.com/office/drawing/2014/main" id="{76B46ED5-BFFF-421C-80FC-2988A6DBF7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470482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2025-09-30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  <p:sldLayoutId id="2147483665" r:id="rId1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4" tIns="45718" rIns="91434" bIns="45718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34" tIns="45718" rIns="91434" bIns="45718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2025-09-30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533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</p:sldLayoutIdLst>
  <p:txStyles>
    <p:titleStyle>
      <a:lvl1pPr algn="l" defTabSz="914332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jBvWloErWg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jpeg"/><Relationship Id="rId5" Type="http://schemas.openxmlformats.org/officeDocument/2006/relationships/image" Target="../media/image8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2025</a:t>
            </a:r>
            <a:r>
              <a:rPr lang="ko-KR" altLang="en-US" sz="2000" dirty="0">
                <a:latin typeface="맑은 고딕"/>
                <a:ea typeface="맑은 고딕"/>
              </a:rPr>
              <a:t>년 9월 30일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ea typeface="맑은 고딕"/>
              </a:rPr>
              <a:t>회의 </a:t>
            </a:r>
            <a:r>
              <a:rPr lang="en-US" altLang="ko-KR" sz="2000" dirty="0">
                <a:ea typeface="맑은 고딕"/>
              </a:rPr>
              <a:t>ID 4286956103</a:t>
            </a:r>
            <a:endParaRPr lang="ko-KR" altLang="en-US" sz="2000" dirty="0">
              <a:ea typeface="맑은 고딕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 fontScale="90000"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2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사람, 의류, 댄스, 인간의 얼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5085234-5E6A-7C84-3904-0E3A1FD159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7745" b="7745"/>
          <a:stretch>
            <a:fillRect/>
          </a:stretch>
        </p:blipFill>
        <p:spPr bwMode="auto">
          <a:xfrm>
            <a:off x="20" y="10"/>
            <a:ext cx="12191980" cy="686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부제목 2">
            <a:extLst>
              <a:ext uri="{FF2B5EF4-FFF2-40B4-BE49-F238E27FC236}">
                <a16:creationId xmlns:a16="http://schemas.microsoft.com/office/drawing/2014/main" id="{D43D8862-4308-6648-D3C4-FE24AA651933}"/>
              </a:ext>
            </a:extLst>
          </p:cNvPr>
          <p:cNvSpPr txBox="1">
            <a:spLocks/>
          </p:cNvSpPr>
          <p:nvPr/>
        </p:nvSpPr>
        <p:spPr>
          <a:xfrm>
            <a:off x="6484972" y="1722615"/>
            <a:ext cx="5461010" cy="29679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/>
              </a:rPr>
              <a:t>박해 받는 교회와 함께 하는 기도</a:t>
            </a:r>
          </a:p>
          <a:p>
            <a:pPr algn="ctr"/>
            <a:endParaRPr lang="ko-KR" altLang="en-US" sz="320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ctr">
              <a:buNone/>
            </a:pPr>
            <a:r>
              <a:rPr lang="en-US" altLang="ko-KR">
                <a:solidFill>
                  <a:schemeClr val="bg1"/>
                </a:solidFill>
                <a:ea typeface="맑은 고딕"/>
              </a:rPr>
              <a:t>Prayer with Persecuted Church</a:t>
            </a:r>
            <a:endParaRPr lang="ko-KR" altLang="en-US">
              <a:solidFill>
                <a:schemeClr val="bg1"/>
              </a:solidFill>
              <a:ea typeface="맑은 고딕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ED481285-A0C1-24B8-0ACC-B8730A910984}"/>
              </a:ext>
            </a:extLst>
          </p:cNvPr>
          <p:cNvCxnSpPr/>
          <p:nvPr/>
        </p:nvCxnSpPr>
        <p:spPr>
          <a:xfrm>
            <a:off x="6754584" y="3205841"/>
            <a:ext cx="4920343" cy="8166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078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내용 개체 틀 3" descr="야외, 하늘, 잔디, 식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1A560ED-0E34-D49D-3ECB-41571544C6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997" t="5895" r="10594" b="-2"/>
          <a:stretch>
            <a:fillRect/>
          </a:stretch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76587DD4-C5D3-F7DE-C509-8BF768448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ko-KR" altLang="en-US" sz="2800">
                <a:solidFill>
                  <a:schemeClr val="bg1"/>
                </a:solidFill>
                <a:ea typeface="맑은 고딕"/>
              </a:rPr>
              <a:t>기도영상</a:t>
            </a:r>
            <a:endParaRPr lang="ko-KR" altLang="en-US" sz="2800">
              <a:solidFill>
                <a:schemeClr val="bg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ontent Placeholder 7">
            <a:extLst>
              <a:ext uri="{FF2B5EF4-FFF2-40B4-BE49-F238E27FC236}">
                <a16:creationId xmlns:a16="http://schemas.microsoft.com/office/drawing/2014/main" id="{428C32ED-01BD-78B9-CA8D-3E5DE673A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영상 시청을 위해서</a:t>
            </a:r>
            <a:endParaRPr lang="en-US" altLang="ko-KR" sz="1700" dirty="0">
              <a:solidFill>
                <a:schemeClr val="bg1"/>
              </a:solidFill>
              <a:ea typeface="맑은 고딕"/>
            </a:endParaRPr>
          </a:p>
          <a:p>
            <a:pPr marL="0" indent="0">
              <a:buNone/>
            </a:pPr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700" dirty="0">
                <a:solidFill>
                  <a:srgbClr val="FFC000"/>
                </a:solidFill>
                <a:ea typeface="맑은 고딕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여기</a:t>
            </a:r>
            <a:r>
              <a:rPr lang="ko-KR" altLang="en-US" sz="1700" dirty="0" err="1">
                <a:solidFill>
                  <a:schemeClr val="bg1"/>
                </a:solidFill>
                <a:ea typeface="맑은 고딕"/>
              </a:rPr>
              <a:t>를</a:t>
            </a:r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 클릭해 주세요.</a:t>
            </a:r>
          </a:p>
        </p:txBody>
      </p:sp>
    </p:spTree>
    <p:extLst>
      <p:ext uri="{BB962C8B-B14F-4D97-AF65-F5344CB8AC3E}">
        <p14:creationId xmlns:p14="http://schemas.microsoft.com/office/powerpoint/2010/main" val="3304267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3B1C-B793-A356-C2C9-1AACB1482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야외, 하늘, 잔디, 식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740413F-6618-6603-5E51-6B4C312CE8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346" b="15072"/>
          <a:stretch>
            <a:fillRect/>
          </a:stretch>
        </p:blipFill>
        <p:spPr>
          <a:xfrm>
            <a:off x="0" y="0"/>
            <a:ext cx="12271926" cy="6858940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2A1ACEDB-49D3-7440-9DBA-F37F458E97F4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FBD5D2BA-6DE9-6B9E-15CD-6554A41A5B72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B729F76-F5E9-5B8C-77BE-C1DFF548536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5089EF6-995C-9B08-2352-7917BDEB4DB1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444FC7C-6946-C6EE-4A8C-B8191CF2F314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812E006-ACCA-DB02-2FE7-424137A5E12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C6ADBD5-11A3-4E08-4C72-23E3F14EFDD0}"/>
              </a:ext>
            </a:extLst>
          </p:cNvPr>
          <p:cNvCxnSpPr>
            <a:cxnSpLocks/>
          </p:cNvCxnSpPr>
          <p:nvPr/>
        </p:nvCxnSpPr>
        <p:spPr>
          <a:xfrm flipV="1">
            <a:off x="578164" y="1383648"/>
            <a:ext cx="5519790" cy="3289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0372C68-2778-765E-C1D6-BA87F561F03D}"/>
              </a:ext>
            </a:extLst>
          </p:cNvPr>
          <p:cNvSpPr txBox="1"/>
          <p:nvPr/>
        </p:nvSpPr>
        <p:spPr>
          <a:xfrm>
            <a:off x="582860" y="720355"/>
            <a:ext cx="551639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660066"/>
                </a:solidFill>
                <a:ea typeface="맑은 고딕"/>
              </a:rPr>
              <a:t>#나이지리아 |</a:t>
            </a:r>
            <a:r>
              <a:rPr lang="en-US" altLang="ko-KR" dirty="0">
                <a:solidFill>
                  <a:srgbClr val="660066"/>
                </a:solidFill>
                <a:ea typeface="+mn-lt"/>
                <a:cs typeface="+mn-lt"/>
              </a:rPr>
              <a:t> </a:t>
            </a:r>
            <a:r>
              <a:rPr lang="en-US" altLang="ko-KR" dirty="0" err="1">
                <a:solidFill>
                  <a:srgbClr val="660066"/>
                </a:solidFill>
                <a:ea typeface="+mn-lt"/>
                <a:cs typeface="+mn-lt"/>
              </a:rPr>
              <a:t>리프카투</a:t>
            </a:r>
            <a:r>
              <a:rPr lang="en-US" altLang="ko-KR" dirty="0">
                <a:solidFill>
                  <a:srgbClr val="660066"/>
                </a:solidFill>
                <a:ea typeface="+mn-lt"/>
                <a:cs typeface="+mn-lt"/>
              </a:rPr>
              <a:t>(</a:t>
            </a:r>
            <a:r>
              <a:rPr lang="en-US" altLang="ko-KR" dirty="0" err="1">
                <a:solidFill>
                  <a:srgbClr val="660066"/>
                </a:solidFill>
                <a:ea typeface="+mn-lt"/>
                <a:cs typeface="+mn-lt"/>
              </a:rPr>
              <a:t>Rifkatu</a:t>
            </a:r>
            <a:r>
              <a:rPr lang="en-US" altLang="ko-KR" dirty="0">
                <a:solidFill>
                  <a:srgbClr val="660066"/>
                </a:solidFill>
                <a:ea typeface="+mn-lt"/>
                <a:cs typeface="+mn-lt"/>
              </a:rPr>
              <a:t>)와 </a:t>
            </a:r>
            <a:r>
              <a:rPr lang="en-US" altLang="ko-KR" dirty="0" err="1">
                <a:solidFill>
                  <a:srgbClr val="660066"/>
                </a:solidFill>
                <a:ea typeface="+mn-lt"/>
                <a:cs typeface="+mn-lt"/>
              </a:rPr>
              <a:t>같은</a:t>
            </a:r>
            <a:r>
              <a:rPr lang="en-US" altLang="ko-KR" dirty="0">
                <a:solidFill>
                  <a:srgbClr val="660066"/>
                </a:solidFill>
                <a:ea typeface="+mn-lt"/>
                <a:cs typeface="+mn-lt"/>
              </a:rPr>
              <a:t> </a:t>
            </a:r>
            <a:r>
              <a:rPr lang="en-US" altLang="ko-KR" dirty="0" err="1">
                <a:solidFill>
                  <a:srgbClr val="660066"/>
                </a:solidFill>
                <a:ea typeface="+mn-lt"/>
                <a:cs typeface="+mn-lt"/>
              </a:rPr>
              <a:t>여성들의</a:t>
            </a:r>
            <a:r>
              <a:rPr lang="en-US" altLang="ko-KR" dirty="0">
                <a:solidFill>
                  <a:srgbClr val="660066"/>
                </a:solidFill>
                <a:ea typeface="+mn-lt"/>
                <a:cs typeface="+mn-lt"/>
              </a:rPr>
              <a:t> </a:t>
            </a:r>
            <a:r>
              <a:rPr lang="en-US" altLang="ko-KR" dirty="0" err="1">
                <a:solidFill>
                  <a:srgbClr val="660066"/>
                </a:solidFill>
                <a:ea typeface="+mn-lt"/>
                <a:cs typeface="+mn-lt"/>
              </a:rPr>
              <a:t>회복을</a:t>
            </a:r>
            <a:r>
              <a:rPr lang="en-US" altLang="ko-KR" dirty="0">
                <a:solidFill>
                  <a:srgbClr val="660066"/>
                </a:solidFill>
                <a:ea typeface="+mn-lt"/>
                <a:cs typeface="+mn-lt"/>
              </a:rPr>
              <a:t> </a:t>
            </a:r>
            <a:r>
              <a:rPr lang="en-US" altLang="ko-KR" dirty="0" err="1">
                <a:solidFill>
                  <a:srgbClr val="660066"/>
                </a:solidFill>
                <a:ea typeface="+mn-lt"/>
                <a:cs typeface="+mn-lt"/>
              </a:rPr>
              <a:t>위해</a:t>
            </a:r>
            <a:r>
              <a:rPr lang="en-US" altLang="ko-KR" dirty="0">
                <a:solidFill>
                  <a:srgbClr val="660066"/>
                </a:solidFill>
                <a:ea typeface="+mn-lt"/>
                <a:cs typeface="+mn-lt"/>
              </a:rPr>
              <a:t> </a:t>
            </a:r>
            <a:r>
              <a:rPr lang="en-US" altLang="ko-KR" dirty="0" err="1">
                <a:solidFill>
                  <a:srgbClr val="660066"/>
                </a:solidFill>
                <a:ea typeface="+mn-lt"/>
                <a:cs typeface="+mn-lt"/>
              </a:rPr>
              <a:t>기도합니다</a:t>
            </a:r>
            <a:r>
              <a:rPr lang="en-US" altLang="ko-KR" dirty="0">
                <a:solidFill>
                  <a:srgbClr val="660066"/>
                </a:solidFill>
                <a:ea typeface="+mn-lt"/>
                <a:cs typeface="+mn-lt"/>
              </a:rPr>
              <a:t>.</a:t>
            </a:r>
            <a:endParaRPr lang="en-US" altLang="ko-KR" sz="1800" dirty="0">
              <a:solidFill>
                <a:srgbClr val="660066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4BFFF6-DE40-5CB0-5763-83F3B1065AB6}"/>
              </a:ext>
            </a:extLst>
          </p:cNvPr>
          <p:cNvSpPr txBox="1"/>
          <p:nvPr/>
        </p:nvSpPr>
        <p:spPr>
          <a:xfrm>
            <a:off x="582791" y="2035781"/>
            <a:ext cx="3893079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200" kern="100" err="1">
                <a:ea typeface="+mn-lt"/>
                <a:cs typeface="+mn-lt"/>
              </a:rPr>
              <a:t>지난해</a:t>
            </a:r>
            <a:r>
              <a:rPr lang="en-US" altLang="ko-KR" sz="1200" kern="100" dirty="0">
                <a:ea typeface="+mn-lt"/>
                <a:cs typeface="+mn-lt"/>
              </a:rPr>
              <a:t>, </a:t>
            </a:r>
            <a:r>
              <a:rPr lang="en-US" altLang="ko-KR" sz="1200" kern="100" err="1">
                <a:ea typeface="+mn-lt"/>
                <a:cs typeface="+mn-lt"/>
              </a:rPr>
              <a:t>사하라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사막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이남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아프리카에서는</a:t>
            </a:r>
            <a:r>
              <a:rPr lang="en-US" altLang="ko-KR" sz="1200" kern="100" dirty="0">
                <a:ea typeface="+mn-lt"/>
                <a:cs typeface="+mn-lt"/>
              </a:rPr>
              <a:t> 1,700명 </a:t>
            </a:r>
            <a:r>
              <a:rPr lang="en-US" altLang="ko-KR" sz="1200" kern="100" err="1">
                <a:ea typeface="+mn-lt"/>
                <a:cs typeface="+mn-lt"/>
              </a:rPr>
              <a:t>이상의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기독교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여성들이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성폭력이나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성적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괴롭힘을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당했습니다</a:t>
            </a:r>
            <a:r>
              <a:rPr lang="en-US" altLang="ko-KR" sz="1200" kern="100" dirty="0">
                <a:ea typeface="+mn-lt"/>
                <a:cs typeface="+mn-lt"/>
              </a:rPr>
              <a:t>. </a:t>
            </a:r>
            <a:r>
              <a:rPr lang="en-US" altLang="ko-KR" sz="1200" kern="100" err="1">
                <a:ea typeface="+mn-lt"/>
                <a:cs typeface="+mn-lt"/>
              </a:rPr>
              <a:t>이것은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단순한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범죄가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아니라</a:t>
            </a:r>
            <a:r>
              <a:rPr lang="en-US" altLang="ko-KR" sz="1200" kern="100" dirty="0">
                <a:ea typeface="+mn-lt"/>
                <a:cs typeface="+mn-lt"/>
              </a:rPr>
              <a:t>, </a:t>
            </a:r>
            <a:r>
              <a:rPr lang="en-US" altLang="ko-KR" sz="1200" kern="100" err="1">
                <a:ea typeface="+mn-lt"/>
                <a:cs typeface="+mn-lt"/>
              </a:rPr>
              <a:t>여성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기독교인을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표적으로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삼은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잔혹한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박해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전술입니다</a:t>
            </a:r>
            <a:r>
              <a:rPr lang="en-US" altLang="ko-KR" sz="1200" kern="100" dirty="0">
                <a:ea typeface="+mn-lt"/>
                <a:cs typeface="+mn-lt"/>
              </a:rPr>
              <a:t>. </a:t>
            </a:r>
            <a:r>
              <a:rPr lang="en-US" altLang="ko-KR" sz="1100" kern="100" dirty="0">
                <a:ea typeface="+mn-lt"/>
                <a:cs typeface="+mn-lt"/>
              </a:rPr>
              <a:t> </a:t>
            </a:r>
            <a:endParaRPr lang="ko-KR" altLang="en-US" sz="1100" kern="100" dirty="0">
              <a:ea typeface="+mn-lt"/>
              <a:cs typeface="+mn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08BC3F-4680-41D5-CC8C-5B8F67F2E839}"/>
              </a:ext>
            </a:extLst>
          </p:cNvPr>
          <p:cNvSpPr txBox="1"/>
          <p:nvPr/>
        </p:nvSpPr>
        <p:spPr>
          <a:xfrm>
            <a:off x="8936117" y="2707516"/>
            <a:ext cx="2723421" cy="3647152"/>
          </a:xfrm>
          <a:prstGeom prst="rect">
            <a:avLst/>
          </a:prstGeom>
          <a:solidFill>
            <a:srgbClr val="00206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모든 은혜의 하나님, 곧 그리스도 안에서 너희를 부르사 자기의 영원한 영광에 들어가게 하신 이가 잠깐 고난을 당한 너희를 친히 온전하게 하시며 굳건하게 하시며 강하게 하시며 터를 견고하게 하시리라(벧전5:10)</a:t>
            </a:r>
          </a:p>
          <a:p>
            <a:pPr algn="just"/>
            <a:endParaRPr lang="ko-KR" altLang="en-US" sz="1100" kern="100" dirty="0">
              <a:solidFill>
                <a:schemeClr val="bg1"/>
              </a:solidFill>
              <a:ea typeface="맑은 고딕"/>
            </a:endParaRPr>
          </a:p>
          <a:p>
            <a:pPr marL="171450" indent="-171450" algn="just">
              <a:buFont typeface="Arial"/>
              <a:buChar char="•"/>
            </a:pPr>
            <a:r>
              <a:rPr lang="ko-KR" altLang="en-US" sz="1100" kern="100" dirty="0" err="1">
                <a:solidFill>
                  <a:schemeClr val="bg1"/>
                </a:solidFill>
                <a:ea typeface="맑은 고딕"/>
              </a:rPr>
              <a:t>리프카투의</a:t>
            </a: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 정서적, 영적, 육체적 회복을 위해 기도합니다. 남편 </a:t>
            </a:r>
            <a:r>
              <a:rPr lang="ko-KR" altLang="en-US" sz="1100" kern="100" dirty="0" err="1">
                <a:solidFill>
                  <a:schemeClr val="bg1"/>
                </a:solidFill>
                <a:ea typeface="맑은 고딕"/>
              </a:rPr>
              <a:t>자마이목사와</a:t>
            </a: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 딸 </a:t>
            </a:r>
            <a:r>
              <a:rPr lang="ko-KR" altLang="en-US" sz="1100" kern="100" dirty="0" err="1">
                <a:solidFill>
                  <a:schemeClr val="bg1"/>
                </a:solidFill>
                <a:ea typeface="맑은 고딕"/>
              </a:rPr>
              <a:t>미리암을</a:t>
            </a: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 축복하시고, 날마다 하나님의 사랑을 증언할 수 있도록 도와 주시기를 기도합니다.   </a:t>
            </a:r>
          </a:p>
          <a:p>
            <a:pPr marL="171450" indent="-171450" algn="just">
              <a:buFont typeface="Arial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오픈도어의 후원으로 세워진 트라우마 센터가 매년 수천명의 박해 받은 기독교인들에게 회복의 길을 열어 주고 있음을 감사드립니다.  </a:t>
            </a:r>
          </a:p>
          <a:p>
            <a:pPr marL="171450" indent="-171450" algn="just">
              <a:buFont typeface="Arial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지난 한해 동안 신앙 때문에 성폭력을 당한 1,700명의 여성들의 마음의 깊은 상처를 치유하여 주시고, 온전히 회복시켜 주시기를 기도합니다.   </a:t>
            </a:r>
          </a:p>
          <a:p>
            <a:pPr marL="171450" indent="-171450" algn="just">
              <a:buFont typeface="Arial"/>
              <a:buChar char="•"/>
            </a:pPr>
            <a:endParaRPr lang="ko-KR" altLang="en-US" sz="1100" kern="100" dirty="0">
              <a:solidFill>
                <a:schemeClr val="bg1"/>
              </a:solidFill>
              <a:ea typeface="맑은 고딕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4122CB-5B3B-4A4C-26FF-BE4EC6E2F537}"/>
              </a:ext>
            </a:extLst>
          </p:cNvPr>
          <p:cNvSpPr txBox="1"/>
          <p:nvPr/>
        </p:nvSpPr>
        <p:spPr>
          <a:xfrm>
            <a:off x="580343" y="2924823"/>
            <a:ext cx="3898591" cy="3416320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ko-KR" altLang="en-US" sz="1200" err="1">
                <a:ea typeface="맑은 고딕"/>
              </a:rPr>
              <a:t>리프카투는</a:t>
            </a:r>
            <a:r>
              <a:rPr lang="ko-KR" altLang="en-US" sz="1200" dirty="0">
                <a:ea typeface="맑은 고딕"/>
              </a:rPr>
              <a:t> 지역 교회를 섬기는 </a:t>
            </a:r>
            <a:r>
              <a:rPr lang="ko-KR" altLang="en-US" sz="1200" err="1">
                <a:ea typeface="맑은 고딕"/>
              </a:rPr>
              <a:t>자마이목사와</a:t>
            </a:r>
            <a:r>
              <a:rPr lang="ko-KR" altLang="en-US" sz="1200" dirty="0">
                <a:ea typeface="맑은 고딕"/>
              </a:rPr>
              <a:t> 결혼했습니다. 결혼식을 올린 지 </a:t>
            </a:r>
            <a:r>
              <a:rPr lang="ko-KR" altLang="en-US" sz="1200" err="1">
                <a:ea typeface="맑은 고딕"/>
              </a:rPr>
              <a:t>얼마되지</a:t>
            </a:r>
            <a:r>
              <a:rPr lang="ko-KR" altLang="en-US" sz="1200" dirty="0">
                <a:ea typeface="맑은 고딕"/>
              </a:rPr>
              <a:t> 않아 이슬람 극단주의 무장단체인 </a:t>
            </a:r>
            <a:r>
              <a:rPr lang="ko-KR" altLang="en-US" sz="1200" err="1">
                <a:ea typeface="맑은 고딕"/>
              </a:rPr>
              <a:t>플라니</a:t>
            </a:r>
            <a:r>
              <a:rPr lang="ko-KR" altLang="en-US" sz="1200" dirty="0">
                <a:ea typeface="맑은 고딕"/>
              </a:rPr>
              <a:t> 목동들에게 납치되었습니다. 그리고, 상상할 수 없는 끔찍한 성폭력에 시달렸습니다. </a:t>
            </a:r>
            <a:endParaRPr lang="ko-KR" sz="1200">
              <a:ea typeface="맑은 고딕"/>
            </a:endParaRPr>
          </a:p>
          <a:p>
            <a:pPr algn="just"/>
            <a:r>
              <a:rPr lang="ko-KR" altLang="en-US" sz="1200" dirty="0">
                <a:ea typeface="맑은 고딕"/>
              </a:rPr>
              <a:t>3일후에 석방되어 집으로 돌아올 수 있었지만, 더 많은 차별과 외로움에 고통스런 시간을 보내야 했습니다. 그러나 지금은 오픈도어가 운영하는 </a:t>
            </a:r>
            <a:r>
              <a:rPr lang="ko-KR" altLang="en-US" sz="1200" err="1">
                <a:ea typeface="맑은 고딕"/>
              </a:rPr>
              <a:t>트라우마센터에서</a:t>
            </a:r>
            <a:r>
              <a:rPr lang="ko-KR" altLang="en-US" sz="1200" dirty="0">
                <a:ea typeface="맑은 고딕"/>
              </a:rPr>
              <a:t> 치료를 받고 있습니다. </a:t>
            </a:r>
          </a:p>
          <a:p>
            <a:pPr algn="just"/>
            <a:endParaRPr lang="ko-KR" altLang="en-US" sz="1200" dirty="0">
              <a:ea typeface="맑은 고딕"/>
            </a:endParaRPr>
          </a:p>
          <a:p>
            <a:pPr algn="just"/>
            <a:r>
              <a:rPr lang="ko-KR" altLang="en-US" sz="1200" dirty="0">
                <a:ea typeface="맑은 고딕"/>
              </a:rPr>
              <a:t>"평생 절대 잊지 못할 순간은 제 고통을 십자가 앞에 내려 놓은 바로 그 순간이예요. 우리는 각자의 고통을 종이에 적고, 그것을 십자가 앞에서 불태웠어요. 제 고통이 하나님께 올라가는 것 같았어요. 예전엔 </a:t>
            </a:r>
            <a:r>
              <a:rPr lang="ko-KR" altLang="en-US" sz="1200" err="1">
                <a:ea typeface="맑은 고딕"/>
              </a:rPr>
              <a:t>플라니</a:t>
            </a:r>
            <a:r>
              <a:rPr lang="ko-KR" altLang="en-US" sz="1200" dirty="0">
                <a:ea typeface="맑은 고딕"/>
              </a:rPr>
              <a:t> 무장세력들을 '영원히 용서하지 않을 </a:t>
            </a:r>
            <a:r>
              <a:rPr lang="ko-KR" altLang="en-US" sz="1200" err="1">
                <a:ea typeface="맑은 고딕"/>
              </a:rPr>
              <a:t>거야'라고</a:t>
            </a:r>
            <a:r>
              <a:rPr lang="ko-KR" altLang="en-US" sz="1200" dirty="0">
                <a:ea typeface="맑은 고딕"/>
              </a:rPr>
              <a:t> 말했지만, 지금은 마음으로 그들을 용서했고, 하나님께서 그들을 회개의 자리로 이끌어 주시기를 기도하고 있어요."</a:t>
            </a:r>
          </a:p>
          <a:p>
            <a:pPr algn="just"/>
            <a:endParaRPr lang="ko-KR" altLang="en-US" sz="1200" dirty="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4023655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762397-9BED-11E9-4A45-E6B4670B1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64" y="530378"/>
            <a:ext cx="10515600" cy="1325563"/>
          </a:xfrm>
        </p:spPr>
        <p:txBody>
          <a:bodyPr/>
          <a:lstStyle/>
          <a:p>
            <a:r>
              <a:rPr lang="ko-KR" altLang="en-US" sz="3200" dirty="0">
                <a:solidFill>
                  <a:srgbClr val="3F2175"/>
                </a:solidFill>
                <a:latin typeface="NanumGothicExtraBold"/>
                <a:ea typeface="NanumGothicExtraBold"/>
              </a:rPr>
              <a:t>에티오피아를 위한 기도</a:t>
            </a:r>
            <a:endParaRPr lang="ko-KR" sz="3200" dirty="0">
              <a:solidFill>
                <a:srgbClr val="3F2175"/>
              </a:solidFill>
              <a:latin typeface="NanumGothicExtraBold"/>
              <a:ea typeface="NanumGothicExtraBold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56F178F-F866-5203-9DD2-14D2B2DA0B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960" y="1854561"/>
            <a:ext cx="5856789" cy="432240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Ø"/>
            </a:pPr>
            <a:r>
              <a:rPr lang="ko-KR" altLang="en-US" sz="1200" dirty="0">
                <a:latin typeface="Malgun Gothic"/>
                <a:ea typeface="Malgun Gothic"/>
              </a:rPr>
              <a:t>에티오피아는 아프리카에서 두 번째로 </a:t>
            </a:r>
            <a:r>
              <a:rPr lang="ko-KR" sz="1200" dirty="0">
                <a:latin typeface="Malgun Gothic"/>
                <a:ea typeface="Malgun Gothic"/>
              </a:rPr>
              <a:t>인구가 </a:t>
            </a:r>
            <a:r>
              <a:rPr lang="ko-KR" altLang="en-US" sz="1200" dirty="0">
                <a:latin typeface="Malgun Gothic"/>
                <a:ea typeface="Malgun Gothic"/>
              </a:rPr>
              <a:t>많은 나라로</a:t>
            </a:r>
            <a:r>
              <a:rPr lang="en-US" sz="1200" dirty="0">
                <a:latin typeface="Malgun Gothic"/>
                <a:ea typeface="Malgun Gothic"/>
              </a:rPr>
              <a:t>, </a:t>
            </a:r>
            <a:r>
              <a:rPr lang="ko-KR" sz="1200" dirty="0">
                <a:latin typeface="Malgun Gothic"/>
                <a:ea typeface="Malgun Gothic"/>
              </a:rPr>
              <a:t>불안정한 동아프리카 지역에서 중요한 역할을 하고 있습니다</a:t>
            </a:r>
            <a:r>
              <a:rPr lang="en-US" sz="1200" dirty="0">
                <a:latin typeface="Malgun Gothic"/>
                <a:ea typeface="Malgun Gothic"/>
              </a:rPr>
              <a:t>. </a:t>
            </a:r>
            <a:r>
              <a:rPr lang="ko-KR" sz="1200" dirty="0">
                <a:latin typeface="Malgun Gothic"/>
                <a:ea typeface="Malgun Gothic"/>
              </a:rPr>
              <a:t>이 </a:t>
            </a:r>
            <a:r>
              <a:rPr lang="ko-KR" altLang="en-US" sz="1200" dirty="0">
                <a:latin typeface="Malgun Gothic"/>
                <a:ea typeface="Malgun Gothic"/>
              </a:rPr>
              <a:t>나라는 풍부한 역사와 전통을 지니고 있으며</a:t>
            </a:r>
            <a:r>
              <a:rPr lang="en-US" altLang="ko-KR" sz="1200" dirty="0">
                <a:latin typeface="Malgun Gothic"/>
                <a:ea typeface="Malgun Gothic"/>
              </a:rPr>
              <a:t>, </a:t>
            </a:r>
            <a:r>
              <a:rPr lang="ko-KR" altLang="en-US" sz="1200" dirty="0">
                <a:latin typeface="Malgun Gothic"/>
                <a:ea typeface="Malgun Gothic"/>
              </a:rPr>
              <a:t>세계적으로 유명한 커피의 원산지이기도 합니다</a:t>
            </a:r>
            <a:r>
              <a:rPr lang="en-US" altLang="ko-KR" sz="1200" dirty="0">
                <a:latin typeface="Malgun Gothic"/>
                <a:ea typeface="Malgun Gothic"/>
              </a:rPr>
              <a:t>. 80</a:t>
            </a:r>
            <a:r>
              <a:rPr lang="ko-KR" altLang="en-US" sz="1200" dirty="0">
                <a:latin typeface="Malgun Gothic"/>
                <a:ea typeface="Malgun Gothic"/>
              </a:rPr>
              <a:t>개가 넘는 민족과 언어가 공존하는 다양성이 큰 특징입니다</a:t>
            </a:r>
            <a:r>
              <a:rPr lang="en-US" altLang="ko-KR" sz="1200" dirty="0">
                <a:latin typeface="Malgun Gothic"/>
                <a:ea typeface="Malgun Gothic"/>
              </a:rPr>
              <a:t>. </a:t>
            </a:r>
            <a:r>
              <a:rPr lang="ko-KR" altLang="en-US" sz="1200" dirty="0">
                <a:latin typeface="Malgun Gothic"/>
                <a:ea typeface="Malgun Gothic"/>
              </a:rPr>
              <a:t>에티오피아의 풍성한 문화와 독특한 역할을 허락하신 </a:t>
            </a:r>
            <a:r>
              <a:rPr lang="ko-KR" sz="1200" dirty="0">
                <a:latin typeface="Malgun Gothic"/>
                <a:ea typeface="Malgun Gothic"/>
              </a:rPr>
              <a:t>하나님께 감사드리며</a:t>
            </a:r>
            <a:r>
              <a:rPr lang="en-US" sz="1200" dirty="0">
                <a:latin typeface="Malgun Gothic"/>
                <a:ea typeface="Malgun Gothic"/>
              </a:rPr>
              <a:t>, </a:t>
            </a:r>
            <a:r>
              <a:rPr lang="ko-KR" altLang="en-US" sz="1200" dirty="0">
                <a:latin typeface="Malgun Gothic"/>
                <a:ea typeface="Malgun Gothic"/>
              </a:rPr>
              <a:t>국경 안팎의 불안정 속에서도 </a:t>
            </a:r>
            <a:r>
              <a:rPr lang="ko-KR" sz="1200" dirty="0">
                <a:latin typeface="Malgun Gothic"/>
                <a:ea typeface="Malgun Gothic"/>
              </a:rPr>
              <a:t>하나님의 </a:t>
            </a:r>
            <a:r>
              <a:rPr lang="ko-KR" altLang="en-US" sz="1200" dirty="0">
                <a:latin typeface="Malgun Gothic"/>
                <a:ea typeface="Malgun Gothic"/>
              </a:rPr>
              <a:t>은혜가 이 나라와 국민 위에 계속 임하도록 기도해 주십시오</a:t>
            </a:r>
            <a:r>
              <a:rPr lang="en-US" sz="1200" dirty="0">
                <a:latin typeface="Malgun Gothic"/>
                <a:ea typeface="Malgun Gothic"/>
              </a:rPr>
              <a:t>.</a:t>
            </a:r>
            <a:endParaRPr lang="ko-KR" altLang="en-US"/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Ø"/>
            </a:pPr>
            <a:endParaRPr lang="ko-KR" altLang="en-US" sz="1200">
              <a:latin typeface="Malgun Gothic"/>
              <a:ea typeface="Malgun Gothic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Ø"/>
            </a:pPr>
            <a:r>
              <a:rPr lang="ko-KR" altLang="en-US" sz="1200" dirty="0">
                <a:latin typeface="Malgun Gothic"/>
                <a:ea typeface="Malgun Gothic"/>
              </a:rPr>
              <a:t>에티오피아는 깊은 기독교 역사와 문화를 가지고 있지만</a:t>
            </a:r>
            <a:r>
              <a:rPr lang="en-US" sz="1200" dirty="0">
                <a:latin typeface="Malgun Gothic"/>
                <a:ea typeface="Malgun Gothic"/>
              </a:rPr>
              <a:t>, </a:t>
            </a:r>
            <a:r>
              <a:rPr lang="ko-KR" altLang="en-US" sz="1200" dirty="0">
                <a:latin typeface="Malgun Gothic"/>
                <a:ea typeface="Malgun Gothic"/>
              </a:rPr>
              <a:t>비전통적 교회나 개종자들은 정부</a:t>
            </a:r>
            <a:r>
              <a:rPr lang="en-US" sz="1200" dirty="0">
                <a:latin typeface="Malgun Gothic"/>
                <a:ea typeface="Malgun Gothic"/>
              </a:rPr>
              <a:t>, </a:t>
            </a:r>
            <a:r>
              <a:rPr lang="ko-KR" altLang="en-US" sz="1200" dirty="0">
                <a:latin typeface="Malgun Gothic"/>
                <a:ea typeface="Malgun Gothic"/>
              </a:rPr>
              <a:t>에티오피아 정교회</a:t>
            </a:r>
            <a:r>
              <a:rPr lang="en-US" altLang="ko-KR" sz="1200" dirty="0">
                <a:latin typeface="Malgun Gothic"/>
                <a:ea typeface="Malgun Gothic"/>
              </a:rPr>
              <a:t>(</a:t>
            </a:r>
            <a:r>
              <a:rPr lang="en" altLang="ko-KR" sz="1200" dirty="0">
                <a:latin typeface="Malgun Gothic"/>
                <a:ea typeface="Malgun Gothic"/>
              </a:rPr>
              <a:t>EOC), </a:t>
            </a:r>
            <a:r>
              <a:rPr lang="ko-KR" altLang="en-US" sz="1200" dirty="0">
                <a:latin typeface="Malgun Gothic"/>
                <a:ea typeface="Malgun Gothic"/>
              </a:rPr>
              <a:t>그리고 무슬림 가족이나 공동체로부터 가장 심각한 박해를 당하고 있습니다</a:t>
            </a:r>
            <a:r>
              <a:rPr lang="en-US" sz="1200" dirty="0">
                <a:latin typeface="Malgun Gothic"/>
                <a:ea typeface="Malgun Gothic"/>
              </a:rPr>
              <a:t>. </a:t>
            </a:r>
            <a:r>
              <a:rPr lang="ko-KR" altLang="en-US" sz="1200" dirty="0">
                <a:latin typeface="Malgun Gothic"/>
                <a:ea typeface="Malgun Gothic"/>
              </a:rPr>
              <a:t>개종한 신자들이 가족에게 버림받지 않도록</a:t>
            </a:r>
            <a:r>
              <a:rPr lang="en-US" sz="1200" dirty="0">
                <a:latin typeface="Malgun Gothic"/>
                <a:ea typeface="Malgun Gothic"/>
              </a:rPr>
              <a:t>, </a:t>
            </a:r>
            <a:r>
              <a:rPr lang="ko-KR" altLang="en-US" sz="1200" dirty="0">
                <a:latin typeface="Malgun Gothic"/>
                <a:ea typeface="Malgun Gothic"/>
              </a:rPr>
              <a:t>성령께서 위로자와 도우미로 함께하시도록 기도해 주십시오</a:t>
            </a:r>
            <a:r>
              <a:rPr lang="en-US" sz="1200" dirty="0">
                <a:latin typeface="Malgun Gothic"/>
                <a:ea typeface="Malgun Gothic"/>
              </a:rPr>
              <a:t>.</a:t>
            </a: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Ø"/>
            </a:pPr>
            <a:endParaRPr lang="en-US" sz="1200" dirty="0">
              <a:latin typeface="Malgun Gothic"/>
              <a:ea typeface="Malgun Gothic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Ø"/>
            </a:pPr>
            <a:r>
              <a:rPr lang="ko-KR" altLang="en-US" sz="1200" dirty="0">
                <a:latin typeface="Malgun Gothic"/>
                <a:ea typeface="Malgun Gothic"/>
              </a:rPr>
              <a:t>비전통적 기독교인들이 거주지를 떠나도록 </a:t>
            </a:r>
            <a:r>
              <a:rPr lang="ko-KR" altLang="en-US" sz="1200" dirty="0" err="1">
                <a:latin typeface="Malgun Gothic"/>
                <a:ea typeface="Malgun Gothic"/>
              </a:rPr>
              <a:t>강요받고</a:t>
            </a:r>
            <a:r>
              <a:rPr lang="en-US" altLang="ko-KR" sz="1200" dirty="0">
                <a:latin typeface="Arial"/>
                <a:ea typeface="Malgun Gothic"/>
              </a:rPr>
              <a:t>, </a:t>
            </a:r>
            <a:r>
              <a:rPr lang="ko-KR" altLang="en-US" sz="1200" dirty="0">
                <a:latin typeface="Malgun Gothic"/>
                <a:ea typeface="Malgun Gothic"/>
              </a:rPr>
              <a:t>전도할 경우 폭력에 직면하고 </a:t>
            </a:r>
            <a:r>
              <a:rPr lang="ko-KR" sz="1200" dirty="0">
                <a:latin typeface="Malgun Gothic"/>
                <a:ea typeface="Malgun Gothic"/>
              </a:rPr>
              <a:t>있습니다</a:t>
            </a:r>
            <a:r>
              <a:rPr lang="en-US" sz="1200" dirty="0">
                <a:latin typeface="Arial"/>
                <a:ea typeface="Malgun Gothic"/>
              </a:rPr>
              <a:t>. </a:t>
            </a:r>
            <a:r>
              <a:rPr lang="ko-KR" altLang="en-US" sz="1200" dirty="0">
                <a:latin typeface="Malgun Gothic"/>
                <a:ea typeface="Malgun Gothic"/>
              </a:rPr>
              <a:t>이들이 공동체 안에서 빛과 소금으로 서도록 담대함과 힘을 주시기를 기도해 주십시오</a:t>
            </a:r>
            <a:r>
              <a:rPr lang="en-US" altLang="ko-KR" sz="1200" dirty="0">
                <a:latin typeface="Arial"/>
                <a:ea typeface="Malgun Gothic"/>
              </a:rPr>
              <a:t>.</a:t>
            </a:r>
            <a:endParaRPr lang="en-US" altLang="ko-KR" sz="1200" dirty="0">
              <a:latin typeface="Arial"/>
              <a:ea typeface="Malgun Gothic"/>
              <a:cs typeface="Arial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Ø"/>
            </a:pPr>
            <a:endParaRPr lang="ko-KR" altLang="en-US" sz="1200" dirty="0">
              <a:latin typeface="Malgun Gothic"/>
              <a:ea typeface="Malgun Gothic"/>
              <a:cs typeface="Arial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Ø"/>
            </a:pPr>
            <a:r>
              <a:rPr lang="ko-KR" sz="1200" dirty="0">
                <a:latin typeface="Malgun Gothic"/>
                <a:ea typeface="Malgun Gothic"/>
                <a:cs typeface="Arial"/>
              </a:rPr>
              <a:t>침례교</a:t>
            </a:r>
            <a:r>
              <a:rPr lang="en-US" sz="1200" dirty="0">
                <a:latin typeface="Malgun Gothic"/>
                <a:ea typeface="Malgun Gothic"/>
              </a:rPr>
              <a:t>, </a:t>
            </a:r>
            <a:r>
              <a:rPr lang="ko-KR" sz="1200" dirty="0">
                <a:latin typeface="Malgun Gothic"/>
                <a:ea typeface="Malgun Gothic"/>
              </a:rPr>
              <a:t>복음주의</a:t>
            </a:r>
            <a:r>
              <a:rPr lang="en-US" sz="1200" dirty="0">
                <a:latin typeface="Malgun Gothic"/>
                <a:ea typeface="Malgun Gothic"/>
              </a:rPr>
              <a:t>, </a:t>
            </a:r>
            <a:r>
              <a:rPr lang="ko-KR" sz="1200" dirty="0">
                <a:latin typeface="Malgun Gothic"/>
                <a:ea typeface="Malgun Gothic"/>
              </a:rPr>
              <a:t>오순절 교단 등 개신교 교회들은 하나님의 은혜와 교회의 헌신으로 계속 성장하고 있습니다</a:t>
            </a:r>
            <a:r>
              <a:rPr lang="en-US" sz="1200" dirty="0">
                <a:latin typeface="Malgun Gothic"/>
                <a:ea typeface="Malgun Gothic"/>
              </a:rPr>
              <a:t>. </a:t>
            </a:r>
            <a:r>
              <a:rPr lang="ko-KR" sz="1200" dirty="0">
                <a:latin typeface="Malgun Gothic"/>
                <a:ea typeface="Malgun Gothic"/>
              </a:rPr>
              <a:t>그러나 정부와 이슬람 단체들에게는 이러한 성장이 위협으로 간주되어 압박과 폭력의 위험에 노출되어 있습니다</a:t>
            </a:r>
            <a:r>
              <a:rPr lang="en-US" sz="1200" dirty="0">
                <a:latin typeface="Malgun Gothic"/>
                <a:ea typeface="Malgun Gothic"/>
              </a:rPr>
              <a:t>. </a:t>
            </a:r>
            <a:r>
              <a:rPr lang="ko-KR" sz="1200" dirty="0">
                <a:latin typeface="Malgun Gothic"/>
                <a:ea typeface="Malgun Gothic"/>
              </a:rPr>
              <a:t>위험 속에서도 복음을 전할 수 있도록 하나님의</a:t>
            </a:r>
            <a:r>
              <a:rPr lang="ko-KR" altLang="en-US" sz="1200" dirty="0">
                <a:latin typeface="Malgun Gothic"/>
                <a:ea typeface="Malgun Gothic"/>
              </a:rPr>
              <a:t> 은혜와 호의가 이 공동체 위에 계속 임하도록 기도해 주십시오</a:t>
            </a:r>
            <a:r>
              <a:rPr lang="en-US" sz="1200" dirty="0">
                <a:latin typeface="Malgun Gothic"/>
                <a:ea typeface="Malgun Gothic"/>
              </a:rPr>
              <a:t>.</a:t>
            </a:r>
            <a:endParaRPr lang="en-US" sz="1200" dirty="0">
              <a:latin typeface="Malgun Gothic"/>
              <a:ea typeface="Malgun Gothic"/>
              <a:cs typeface="Arial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Ø"/>
            </a:pPr>
            <a:endParaRPr lang="en-US" sz="1200" dirty="0">
              <a:latin typeface="Malgun Gothic"/>
              <a:ea typeface="Malgun Gothic"/>
              <a:cs typeface="Arial"/>
            </a:endParaRPr>
          </a:p>
        </p:txBody>
      </p:sp>
      <p:pic>
        <p:nvPicPr>
          <p:cNvPr id="5" name="내용 개체 틀 4" descr="야외, 하늘, 나무, 교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A5BD411-DC77-FF35-3569-493242C1CFD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12236" y="1860125"/>
            <a:ext cx="5392609" cy="3578685"/>
          </a:xfrm>
          <a:prstGeom prst="rect">
            <a:avLst/>
          </a:prstGeom>
        </p:spPr>
      </p:pic>
      <p:sp>
        <p:nvSpPr>
          <p:cNvPr id="6" name="Google Shape;93;p18">
            <a:extLst>
              <a:ext uri="{FF2B5EF4-FFF2-40B4-BE49-F238E27FC236}">
                <a16:creationId xmlns:a16="http://schemas.microsoft.com/office/drawing/2014/main" id="{172F32D0-E68E-0441-85C0-16FB574429FE}"/>
              </a:ext>
            </a:extLst>
          </p:cNvPr>
          <p:cNvSpPr/>
          <p:nvPr/>
        </p:nvSpPr>
        <p:spPr>
          <a:xfrm rot="10800000" flipH="1">
            <a:off x="-10400" y="998467"/>
            <a:ext cx="384000" cy="19120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" name="Google Shape;92;p18">
            <a:extLst>
              <a:ext uri="{FF2B5EF4-FFF2-40B4-BE49-F238E27FC236}">
                <a16:creationId xmlns:a16="http://schemas.microsoft.com/office/drawing/2014/main" id="{DAADB4FA-0879-D7D2-0AC1-837D7F990D1F}"/>
              </a:ext>
            </a:extLst>
          </p:cNvPr>
          <p:cNvSpPr/>
          <p:nvPr/>
        </p:nvSpPr>
        <p:spPr>
          <a:xfrm rot="10800000" flipH="1">
            <a:off x="4631225" y="1012470"/>
            <a:ext cx="7561008" cy="188555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0F869B-A68E-7283-2CD6-5B1904F99F13}"/>
              </a:ext>
            </a:extLst>
          </p:cNvPr>
          <p:cNvSpPr txBox="1"/>
          <p:nvPr/>
        </p:nvSpPr>
        <p:spPr>
          <a:xfrm>
            <a:off x="6612350" y="5443714"/>
            <a:ext cx="5514209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sz="1000">
                <a:ea typeface="+mn-lt"/>
                <a:cs typeface="+mn-lt"/>
              </a:rPr>
              <a:t>에티오피아 남부</a:t>
            </a:r>
            <a:r>
              <a:rPr lang="en-US" altLang="ko-KR" sz="1000">
                <a:ea typeface="+mn-lt"/>
                <a:cs typeface="+mn-lt"/>
              </a:rPr>
              <a:t>,</a:t>
            </a:r>
            <a:r>
              <a:rPr lang="ko-KR" sz="1000">
                <a:ea typeface="+mn-lt"/>
                <a:cs typeface="+mn-lt"/>
              </a:rPr>
              <a:t> 도시의 정교회</a:t>
            </a:r>
            <a:endParaRPr lang="ko-KR" sz="100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738375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 descr="하늘, 야외, 사람, 의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4434A0E-BFA8-7387-40AD-FBFBB11B2E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629174" y="4293868"/>
            <a:ext cx="4762244" cy="156808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358186F-C248-7A02-7996-968031A3754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txBody>
          <a:bodyPr/>
          <a:lstStyle/>
          <a:p>
            <a:r>
              <a:rPr lang="en-US" altLang="ko-KR" sz="2000" b="1">
                <a:solidFill>
                  <a:schemeClr val="bg1"/>
                </a:solidFill>
                <a:latin typeface="맑은 고딕"/>
                <a:ea typeface="맑은 고딕"/>
              </a:rPr>
              <a:t>#</a:t>
            </a:r>
            <a:r>
              <a:rPr lang="ko-KR" altLang="en-US" sz="2000" b="1" err="1">
                <a:solidFill>
                  <a:schemeClr val="bg1"/>
                </a:solidFill>
                <a:latin typeface="맑은 고딕"/>
                <a:ea typeface="맑은 고딕"/>
              </a:rPr>
              <a:t>기도월력</a:t>
            </a:r>
            <a:r>
              <a:rPr lang="en-US" altLang="ko-KR" sz="2000" b="1">
                <a:solidFill>
                  <a:schemeClr val="bg1"/>
                </a:solidFill>
                <a:latin typeface="맑은 고딕"/>
                <a:ea typeface="맑은 고딕"/>
              </a:rPr>
              <a:t> 2025</a:t>
            </a:r>
            <a:r>
              <a:rPr lang="ko-KR" altLang="en-US" sz="2000" b="1">
                <a:solidFill>
                  <a:schemeClr val="bg1"/>
                </a:solidFill>
                <a:latin typeface="맑은 고딕"/>
                <a:ea typeface="맑은 고딕"/>
              </a:rPr>
              <a:t>년</a:t>
            </a:r>
            <a:r>
              <a:rPr lang="en-US" altLang="ko-KR" sz="2000" b="1">
                <a:solidFill>
                  <a:schemeClr val="bg1"/>
                </a:solidFill>
                <a:latin typeface="맑은 고딕"/>
                <a:ea typeface="맑은 고딕"/>
              </a:rPr>
              <a:t> 9</a:t>
            </a:r>
            <a:r>
              <a:rPr lang="ko-KR" altLang="en-US" sz="2000" b="1">
                <a:solidFill>
                  <a:schemeClr val="bg1"/>
                </a:solidFill>
                <a:latin typeface="맑은 고딕"/>
                <a:ea typeface="맑은 고딕"/>
              </a:rPr>
              <a:t>월</a:t>
            </a:r>
            <a:r>
              <a:rPr lang="en-US" altLang="ko-KR" sz="2000" b="1">
                <a:solidFill>
                  <a:schemeClr val="bg1"/>
                </a:solidFill>
                <a:latin typeface="맑은 고딕"/>
                <a:ea typeface="맑은 고딕"/>
              </a:rPr>
              <a:t> </a:t>
            </a:r>
            <a:endParaRPr lang="ko-KR" altLang="en-US" sz="2000" b="1">
              <a:solidFill>
                <a:schemeClr val="bg1"/>
              </a:solidFill>
              <a:ea typeface="맑은 고딕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2AF4C9D-C0A8-22A4-71FA-77CF72FF77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0101" y="2004179"/>
            <a:ext cx="3390161" cy="53678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800" dirty="0">
                <a:latin typeface="맑은 고딕"/>
                <a:ea typeface="맑은 고딕"/>
              </a:rPr>
              <a:t>9월 29일 말리</a:t>
            </a:r>
            <a:endParaRPr lang="ko-KR" altLang="en-US" sz="1800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4679965-CC72-17D8-88BD-A711DC88A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1" y="2422003"/>
            <a:ext cx="3721028" cy="328283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ko-KR" altLang="en-US" sz="1100" dirty="0">
                <a:solidFill>
                  <a:srgbClr val="424242"/>
                </a:solidFill>
                <a:latin typeface="맑은 고딕"/>
                <a:ea typeface="맑은 고딕"/>
              </a:rPr>
              <a:t>세구 지역의 </a:t>
            </a:r>
            <a:r>
              <a:rPr lang="ko-KR" altLang="en-US" sz="1100" dirty="0" err="1">
                <a:solidFill>
                  <a:srgbClr val="424242"/>
                </a:solidFill>
                <a:latin typeface="맑은 고딕"/>
                <a:ea typeface="맑은 고딕"/>
              </a:rPr>
              <a:t>투반쿠라에</a:t>
            </a:r>
            <a:r>
              <a:rPr lang="ko-KR" altLang="en-US" sz="1100" dirty="0">
                <a:solidFill>
                  <a:srgbClr val="424242"/>
                </a:solidFill>
                <a:latin typeface="맑은 고딕"/>
                <a:ea typeface="맑은 고딕"/>
              </a:rPr>
              <a:t> 위친한 복음주의 개신교회(EEPM)는 반복된 무장 공격으로 인해 2025년 4월 문을 닫았고, 대부분의 성도가 마을을 떠났습니다. 목사 </a:t>
            </a:r>
            <a:r>
              <a:rPr lang="ko-KR" altLang="en-US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에녹과</a:t>
            </a:r>
            <a:r>
              <a:rPr lang="ko-KR" altLang="en-US" sz="1100" dirty="0">
                <a:solidFill>
                  <a:srgbClr val="424242"/>
                </a:solidFill>
                <a:latin typeface="맑은 고딕"/>
                <a:ea typeface="맑은 고딕"/>
              </a:rPr>
              <a:t> 가족은 3월 공격 후  급히 피신했으며, 교회 지도자였던 </a:t>
            </a:r>
            <a:r>
              <a:rPr lang="ko-KR" altLang="en-US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야쿠바는</a:t>
            </a:r>
            <a:r>
              <a:rPr lang="ko-KR" altLang="en-US" sz="1100" dirty="0">
                <a:solidFill>
                  <a:srgbClr val="424242"/>
                </a:solidFill>
                <a:latin typeface="맑은 고딕"/>
                <a:ea typeface="맑은 고딕"/>
              </a:rPr>
              <a:t> 부활절에 납치되었다가 5월에 극적으로 풀려났습니다. 교인은 공포 속에 흩어졌고, 남아 있는 이들은 모이기를 꺼리고 있습니다. 교회 공동체 안에 평화가 임하고 다시 교회 문이 열려 예배드릴 수 있기를 기도합니다. </a:t>
            </a:r>
            <a:endParaRPr lang="ko-KR" altLang="en-US" sz="1100" dirty="0">
              <a:solidFill>
                <a:srgbClr val="424242"/>
              </a:solidFill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1A0FFB9-B7B5-2B33-79B8-00AB4C6DCD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8170" y="2005870"/>
            <a:ext cx="2719969" cy="52675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 sz="1800" dirty="0">
                <a:latin typeface="맑은 고딕"/>
                <a:ea typeface="맑은 고딕"/>
              </a:rPr>
              <a:t>9월 30일 </a:t>
            </a:r>
            <a:r>
              <a:rPr lang="ko-KR" altLang="en-US" sz="1800" dirty="0" err="1">
                <a:latin typeface="맑은 고딕"/>
                <a:ea typeface="맑은 고딕"/>
              </a:rPr>
              <a:t>나카라과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6212579-54A0-7AEE-9599-1CFB940F494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41552" y="2422849"/>
            <a:ext cx="3283496" cy="32819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ko-KR" altLang="en-US" sz="1100" dirty="0">
                <a:solidFill>
                  <a:srgbClr val="424242"/>
                </a:solidFill>
                <a:latin typeface="맑은 고딕"/>
                <a:ea typeface="맑은 고딕"/>
              </a:rPr>
              <a:t>니카라과의 교회는 </a:t>
            </a:r>
            <a:r>
              <a:rPr lang="ko-KR" altLang="en-US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오르케가</a:t>
            </a:r>
            <a:r>
              <a:rPr lang="ko-KR" altLang="en-US" sz="1100" dirty="0">
                <a:solidFill>
                  <a:srgbClr val="424242"/>
                </a:solidFill>
                <a:latin typeface="맑은 고딕"/>
                <a:ea typeface="맑은 고딕"/>
              </a:rPr>
              <a:t> 정권 아래 법적 지위를 박탈당하고 지도자들은 감시와 압박을 받고 있습니다. </a:t>
            </a:r>
            <a:r>
              <a:rPr lang="ko-KR" altLang="en-US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아론목사는</a:t>
            </a:r>
            <a:r>
              <a:rPr lang="ko-KR" altLang="en-US" sz="1100" dirty="0">
                <a:solidFill>
                  <a:srgbClr val="424242"/>
                </a:solidFill>
                <a:latin typeface="맑은 고딕"/>
                <a:ea typeface="맑은 고딕"/>
              </a:rPr>
              <a:t> 가족 방문 후 귀국을 시도했으나, 정부에 의해 아무 </a:t>
            </a:r>
            <a:r>
              <a:rPr lang="ko-KR" altLang="en-US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설명없이</a:t>
            </a:r>
            <a:r>
              <a:rPr lang="ko-KR" altLang="en-US" sz="1100" dirty="0">
                <a:solidFill>
                  <a:srgbClr val="424242"/>
                </a:solidFill>
                <a:latin typeface="맑은 고딕"/>
                <a:ea typeface="맑은 고딕"/>
              </a:rPr>
              <a:t> 입국이 거부되어 가족과 교회로부터 격리된 채 체류 비자 만료 위기를 겪고 있습니다. 교회는 2023년부터 법적 지위를 상실했고, 여권 갱신도 부당하게 지연되는 등 지속적인 탄압을 받고 있습니다. 아론 목사에게 믿음과 용기를 주시고, 교회가 억압 속에서도 복음의 빛을 비칠 수 있도록 기도합니다.  </a:t>
            </a:r>
            <a:endParaRPr lang="ko-KR" altLang="en-US" sz="1100" dirty="0">
              <a:solidFill>
                <a:srgbClr val="424242"/>
              </a:solidFill>
            </a:endParaRP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E708E7B9-66BE-1F1D-A46B-D37383BF187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99566" y="2004178"/>
            <a:ext cx="3390161" cy="5267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800" dirty="0">
                <a:latin typeface="맑은 고딕"/>
                <a:ea typeface="맑은 고딕"/>
              </a:rPr>
              <a:t>10월 1일 온두라스</a:t>
            </a:r>
            <a:endParaRPr lang="ko-KR" altLang="en-US" sz="1800" dirty="0"/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C17EAA2-550D-8443-B7C4-F5B2872AEDA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99568" y="2422849"/>
            <a:ext cx="3391488" cy="32819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8월 9일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예배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직전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윌머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카스케야노스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목사는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마체테에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의해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살해되었습니다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.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지난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6월에도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온두라스에서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세명의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목사가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각각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살해되었고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, '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기도행진'을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준비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중인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마리오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바네가스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목사는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계속해서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살해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협박을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받고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있습니다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.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박해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속에서도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온두라스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교회가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진리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위에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굳건히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서고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,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지도자들과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가족들에게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하나님의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위로와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보호하심이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있기를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기도합니다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. </a:t>
            </a:r>
            <a:endParaRPr lang="en-US" altLang="ko-KR" sz="1100" dirty="0">
              <a:solidFill>
                <a:srgbClr val="424242"/>
              </a:solidFill>
            </a:endParaRPr>
          </a:p>
        </p:txBody>
      </p:sp>
      <p:pic>
        <p:nvPicPr>
          <p:cNvPr id="14" name="그림 13" descr="그림, 스케치, 나무, 페인팅이(가) 표시된 사진&#10;&#10;AI 생성 콘텐츠는 정확하지 않을 수 있습니다.">
            <a:hlinkClick r:id="rId3"/>
            <a:extLst>
              <a:ext uri="{FF2B5EF4-FFF2-40B4-BE49-F238E27FC236}">
                <a16:creationId xmlns:a16="http://schemas.microsoft.com/office/drawing/2014/main" id="{8DB92385-2A94-FFD2-F48D-74C5FD8BA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916329" y="4293868"/>
            <a:ext cx="2312760" cy="1568089"/>
          </a:xfrm>
          <a:prstGeom prst="rect">
            <a:avLst/>
          </a:prstGeom>
        </p:spPr>
      </p:pic>
      <p:pic>
        <p:nvPicPr>
          <p:cNvPr id="16" name="내용 개체 틀 8" descr="인간의 얼굴, 스크린샷, 사람, 인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9DE6003-034F-21D3-C1B9-F43F87B5DE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6779" y="4293867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04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/>
              <a:t>오픈도어 </a:t>
            </a:r>
            <a:r>
              <a:rPr lang="en-US" altLang="ko-KR" sz="1000"/>
              <a:t>1,300</a:t>
            </a:r>
            <a:r>
              <a:rPr lang="ko-KR" altLang="en-US" sz="1000"/>
              <a:t>여 명의 사역자들이 </a:t>
            </a:r>
            <a:r>
              <a:rPr lang="ko-KR" altLang="en-US" sz="1000" err="1"/>
              <a:t>브라더</a:t>
            </a:r>
            <a:r>
              <a:rPr lang="ko-KR" altLang="en-US" sz="1000"/>
              <a:t> </a:t>
            </a:r>
            <a:r>
              <a:rPr lang="ko-KR" altLang="en-US" sz="1000" err="1"/>
              <a:t>앤드류의</a:t>
            </a:r>
            <a:r>
              <a:rPr lang="ko-KR" altLang="en-US" sz="1000"/>
              <a:t> 길을 따라 믿음과 용기를 잃지 않고</a:t>
            </a:r>
            <a:r>
              <a:rPr lang="en-US" altLang="ko-KR" sz="1000"/>
              <a:t>, </a:t>
            </a:r>
            <a:r>
              <a:rPr lang="ko-KR" altLang="en-US" sz="1000"/>
              <a:t>겸손하게 박해 받는 교회를 잘 섬길 수 있게 </a:t>
            </a:r>
            <a:r>
              <a:rPr lang="ko-KR" altLang="en-US" sz="1000" err="1"/>
              <a:t>하옵소서</a:t>
            </a:r>
            <a:r>
              <a:rPr lang="en-US" altLang="ko-KR" sz="1000"/>
              <a:t>! </a:t>
            </a:r>
            <a:r>
              <a:rPr lang="ko-KR" altLang="en-US" sz="1000"/>
              <a:t>예수의 제자의 길을 끝까지 걸어가게 </a:t>
            </a:r>
            <a:r>
              <a:rPr lang="ko-KR" altLang="en-US" sz="1000" err="1"/>
              <a:t>하옵소서</a:t>
            </a:r>
            <a:r>
              <a:rPr lang="en-US" altLang="ko-KR" sz="1000"/>
              <a:t>!</a:t>
            </a:r>
          </a:p>
          <a:p>
            <a:pPr marL="0" indent="0" algn="just">
              <a:buNone/>
            </a:pPr>
            <a:r>
              <a:rPr lang="ko-KR" altLang="en-US" sz="1000" err="1"/>
              <a:t>화요기도모임을</a:t>
            </a:r>
            <a:r>
              <a:rPr lang="ko-KR" altLang="en-US" sz="1000"/>
              <a:t> 지키는 기도용사들을 축복하시고</a:t>
            </a:r>
            <a:r>
              <a:rPr lang="en-US" altLang="ko-KR" sz="1000"/>
              <a:t>, </a:t>
            </a:r>
            <a:r>
              <a:rPr lang="ko-KR" altLang="en-US" sz="1000"/>
              <a:t>각 가정마다</a:t>
            </a:r>
            <a:r>
              <a:rPr lang="en-US" altLang="ko-KR" sz="1000"/>
              <a:t> </a:t>
            </a:r>
            <a:r>
              <a:rPr lang="ko-KR" altLang="en-US" sz="1000"/>
              <a:t>하나님의 부르심의 소망이 밝게 빛나게 하시고</a:t>
            </a:r>
            <a:r>
              <a:rPr lang="en-US" altLang="ko-KR" sz="1000"/>
              <a:t>, </a:t>
            </a:r>
            <a:r>
              <a:rPr lang="ko-KR" altLang="en-US" sz="1000"/>
              <a:t>부르짖는 간구를 들으시며</a:t>
            </a:r>
            <a:r>
              <a:rPr lang="en-US" altLang="ko-KR" sz="1000"/>
              <a:t>, </a:t>
            </a:r>
            <a:r>
              <a:rPr lang="ko-KR" altLang="en-US" sz="1000"/>
              <a:t>일평생 주님을 영화롭게 하는 거룩한 삶이 되게 </a:t>
            </a:r>
            <a:r>
              <a:rPr lang="ko-KR" altLang="en-US" sz="1000" err="1"/>
              <a:t>하옵소서</a:t>
            </a:r>
            <a:endParaRPr lang="en-US" altLang="ko-KR" sz="100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 sz="1050" i="1" err="1">
                <a:solidFill>
                  <a:schemeClr val="tx1"/>
                </a:solidFill>
                <a:latin typeface="+mj-lt"/>
                <a:ea typeface="맑은 고딕"/>
              </a:rPr>
              <a:t>어라이즈</a:t>
            </a:r>
            <a:r>
              <a:rPr lang="ko-KR" altLang="en-US" sz="1050" i="1">
                <a:solidFill>
                  <a:schemeClr val="tx1"/>
                </a:solidFill>
                <a:latin typeface="+mj-lt"/>
                <a:ea typeface="맑은 고딕"/>
              </a:rPr>
              <a:t> 아프리카 100만 청원을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10월27-31일까지 WEA 총회가 서울에서 있습니다. 참석자들이 아프리카의 교회 실상을 바로 알고, 깨어 일어나, 하나되어 기도하게 하시고, 함께 목소리를 내어 </a:t>
            </a:r>
            <a:r>
              <a:rPr lang="ko-KR" altLang="en-US" sz="1000" dirty="0" err="1">
                <a:latin typeface="맑은 고딕"/>
                <a:ea typeface="맑은 고딕"/>
              </a:rPr>
              <a:t>SSA의</a:t>
            </a:r>
            <a:r>
              <a:rPr lang="ko-KR" altLang="en-US" sz="1000" dirty="0">
                <a:latin typeface="맑은 고딕"/>
                <a:ea typeface="맑은 고딕"/>
              </a:rPr>
              <a:t> 폭력에 적극적으로 반응하도록 기도합니다.  </a:t>
            </a:r>
            <a:endParaRPr lang="ko-KR" altLang="en-US" sz="1000" dirty="0"/>
          </a:p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2026년까지 전세계적으로 SSA 교회와 성도들을 위한 100만명 청원운동이 진행되고 있습니다. 한국오픈도어는 2만명 참여를 목표로 교회와 성도들의 참여를 독려하고 있습니다. 교회의 문을 </a:t>
            </a:r>
            <a:r>
              <a:rPr lang="ko-KR" altLang="en-US" sz="1000" dirty="0" err="1">
                <a:latin typeface="맑은 고딕"/>
                <a:ea typeface="맑은 고딕"/>
              </a:rPr>
              <a:t>열어주시고</a:t>
            </a:r>
            <a:r>
              <a:rPr lang="ko-KR" altLang="en-US" sz="1000" dirty="0">
                <a:latin typeface="맑은 고딕"/>
                <a:ea typeface="맑은 고딕"/>
              </a:rPr>
              <a:t>, 은혜를 베풀어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ko-KR" altLang="en-US" sz="1000" dirty="0">
                <a:latin typeface="맑은 고딕"/>
                <a:ea typeface="맑은 고딕"/>
              </a:rPr>
              <a:t>!</a:t>
            </a:r>
            <a:endParaRPr lang="ko-KR" altLang="en-US" sz="1000" dirty="0"/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050">
                <a:solidFill>
                  <a:schemeClr val="tx1"/>
                </a:solidFill>
                <a:latin typeface="맑은 고딕"/>
                <a:ea typeface="맑은 고딕"/>
              </a:rPr>
              <a:t>오픈도어 기도학교를 위하여</a:t>
            </a:r>
          </a:p>
          <a:p>
            <a:pPr rtl="0"/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>
                <a:latin typeface="roboto"/>
                <a:ea typeface="맑은 고딕"/>
                <a:cs typeface="roboto"/>
              </a:rPr>
              <a:t>9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월9일부터 오픈도어 기도학교가 시작되었습니다.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브라더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앤드류와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개척자들이 가졌던 신앙의 유산을 잘 배우고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, 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오픈도어의 기도용사로 온전히 세워지는 학교가 될 수 있도록 기도합니다. 강사와 통역과 기도용사들이 잘 준비될 수 있도록 기도합니다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.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</a:t>
            </a:r>
          </a:p>
          <a:p>
            <a:pPr marL="0" indent="0" algn="just">
              <a:buNone/>
            </a:pPr>
            <a:r>
              <a:rPr lang="ko-KR" altLang="en-US" sz="1000">
                <a:latin typeface="roboto"/>
                <a:ea typeface="맑은 고딕"/>
                <a:cs typeface="roboto"/>
              </a:rPr>
              <a:t>온라인으로 연결되는 강사와 통역이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순적하게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진행되게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! 모든 참가자들이 귀를 기울여, 내게 말씀하시는 하나님의 음성을 잘 분별하게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! 이 세상에 보냄을 받은 빛의 전사로서 거룩한 전쟁에서 날마다 승리하게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! 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29/4/2025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와이드스크린</PresentationFormat>
  <Slides>8</Slides>
  <Notes>4</Notes>
  <HiddenSlides>0</HiddenSlide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8</vt:i4>
      </vt:variant>
    </vt:vector>
  </HeadingPairs>
  <TitlesOfParts>
    <vt:vector size="10" baseType="lpstr">
      <vt:lpstr>Office 테마</vt:lpstr>
      <vt:lpstr>Office 테마</vt:lpstr>
      <vt:lpstr>Prayer Meeting  for Persecuted Church Worldwide 박해받는 교회를 위한 화요기도모임</vt:lpstr>
      <vt:lpstr>OPEN DOORS CORE VALUE/핵심가치</vt:lpstr>
      <vt:lpstr>PowerPoint 프레젠테이션</vt:lpstr>
      <vt:lpstr>기도영상</vt:lpstr>
      <vt:lpstr>PowerPoint 프레젠테이션</vt:lpstr>
      <vt:lpstr>에티오피아를 위한 기도</vt:lpstr>
      <vt:lpstr>#기도월력 2025년 9월 </vt:lpstr>
      <vt:lpstr>박해 받는 교회를 위한 기도가 이 땅에 요원의 불길처럼 뜨겁게 일어나기를 기도합니다.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revision>509</cp:revision>
  <dcterms:created xsi:type="dcterms:W3CDTF">2024-07-08T04:53:18Z</dcterms:created>
  <dcterms:modified xsi:type="dcterms:W3CDTF">2025-09-30T12:38:37Z</dcterms:modified>
</cp:coreProperties>
</file>