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6" r:id="rId2"/>
  </p:sldMasterIdLst>
  <p:notesMasterIdLst>
    <p:notesMasterId r:id="rId11"/>
  </p:notesMasterIdLst>
  <p:sldIdLst>
    <p:sldId id="257" r:id="rId3"/>
    <p:sldId id="373" r:id="rId4"/>
    <p:sldId id="2528" r:id="rId5"/>
    <p:sldId id="2550" r:id="rId6"/>
    <p:sldId id="2537" r:id="rId7"/>
    <p:sldId id="2549" r:id="rId8"/>
    <p:sldId id="2538" r:id="rId9"/>
    <p:sldId id="2462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WSEhVDAcOc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2025-10-15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ea typeface="맑은 고딕"/>
              </a:rPr>
              <a:t>https://www.youtube.com/watch?v=</a:t>
            </a:r>
            <a:r>
              <a:rPr lang="en-US" dirty="0"/>
              <a:t>nWSEhVDAcOc</a:t>
            </a:r>
            <a:endParaRPr lang="ko-KR" altLang="en-US" dirty="0"/>
          </a:p>
          <a:p>
            <a:r>
              <a:rPr lang="en-US" altLang="ko-KR" dirty="0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, 위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 dirty="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>
                <a:ea typeface="맑은 고딕"/>
              </a:rPr>
              <a:t>살레에</a:t>
            </a:r>
            <a:r>
              <a:rPr lang="ko-KR" altLang="en-US" dirty="0">
                <a:ea typeface="맑은 고딕"/>
              </a:rPr>
              <a:t> 대한 기사는 월간오픈도어 2024년 2월호 8-9페이지에 소개되어 있습니다. 먼저 영상을 보시고, 내용을 읽고 함께 기도하시기를 추천합니다.  </a:t>
            </a:r>
          </a:p>
          <a:p>
            <a:r>
              <a:rPr lang="en-US" altLang="ko-KR" dirty="0">
                <a:ea typeface="맑은 고딕"/>
                <a:hlinkClick r:id="rId3"/>
              </a:rPr>
              <a:t>https://www.youtube.com/watch?v=</a:t>
            </a:r>
            <a:r>
              <a:rPr lang="en-US" dirty="0">
                <a:hlinkClick r:id="rId3"/>
              </a:rPr>
              <a:t>nWSEhVDAcOc</a:t>
            </a:r>
            <a:endParaRPr lang="ko-KR" altLang="en-US" dirty="0">
              <a:ea typeface="맑은 고딕" panose="020B0503020000020004" pitchFamily="34" charset="-127"/>
            </a:endParaRPr>
          </a:p>
          <a:p>
            <a:endParaRPr lang="en-US" dirty="0">
              <a:ea typeface="맑은 고딕"/>
            </a:endParaRPr>
          </a:p>
          <a:p>
            <a:r>
              <a:rPr lang="ko-KR" altLang="en-US" dirty="0">
                <a:ea typeface="맑은 고딕"/>
              </a:rPr>
              <a:t>사람들의 주목을 받은 </a:t>
            </a:r>
            <a:r>
              <a:rPr lang="ko-KR" altLang="en-US" err="1">
                <a:ea typeface="맑은 고딕"/>
              </a:rPr>
              <a:t>살레는</a:t>
            </a:r>
            <a:r>
              <a:rPr lang="ko-KR" altLang="en-US">
                <a:ea typeface="맑은 고딕"/>
              </a:rPr>
              <a:t> 위험에 처했습니다. 그리고 지하로 숨었습니다. "저는 방에서 몇 시간을 울었어요. 어떤 날은 희망에 차서 강했고, 다른 날은 나약하고, 죄책감이 들고, 우울한 기분이 들었어요. 어두웠던 그 시기에 저는 하나님의 임재를 느꼈어요. 그리고 전세계 교회의 형제자매들로부터 메시지를 받았어요. 여러분이 저를 위해 기도하고 계신다는 격려 말이죠."</a:t>
            </a:r>
          </a:p>
          <a:p>
            <a:r>
              <a:rPr lang="ko-KR" altLang="en-US" dirty="0">
                <a:ea typeface="맑은 고딕"/>
              </a:rPr>
              <a:t>그로부터  두 달 뒤에 그들의 기도는 응답을 받았습니다. </a:t>
            </a:r>
            <a:r>
              <a:rPr lang="ko-KR" altLang="en-US" dirty="0" err="1">
                <a:ea typeface="맑은 고딕"/>
              </a:rPr>
              <a:t>살레의</a:t>
            </a:r>
            <a:r>
              <a:rPr lang="ko-KR" altLang="en-US" dirty="0">
                <a:ea typeface="맑은 고딕"/>
              </a:rPr>
              <a:t> 형제와 성도가 감옥에서 석방된 것입니다. 현재, </a:t>
            </a:r>
            <a:r>
              <a:rPr lang="ko-KR" altLang="en-US" dirty="0" err="1">
                <a:ea typeface="맑은 고딕"/>
              </a:rPr>
              <a:t>살레는</a:t>
            </a:r>
            <a:r>
              <a:rPr lang="ko-KR" altLang="en-US" dirty="0">
                <a:ea typeface="맑은 고딕"/>
              </a:rPr>
              <a:t> 다른 성도들을 제자화하고, 가르치고, 목회하기 위해 정기적으로 예멘으로 여행합니다. 그리고 70가정들에게 의료지원, 구호품, 식량 등을 전달하고, 제자훈련을 하고 있습니다.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altLang="ko-KR" dirty="0">
              <a:solidFill>
                <a:srgbClr val="424242"/>
              </a:solidFill>
              <a:ea typeface="맑은 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576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8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2025-10-15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2025-10-15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nWSEhVDAcOc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s://www.makehopelast.or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10월 14일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댄스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745" b="7745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32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하이킹, 야외, 하늘, 경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2" r="7862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solidFill>
                  <a:schemeClr val="bg1"/>
                </a:solidFill>
                <a:ea typeface="맑은 고딕"/>
              </a:rPr>
              <a:t>기도영상</a:t>
            </a:r>
            <a:endParaRPr lang="ko-KR" altLang="en-US" sz="280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C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dirty="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하이킹, 야외, 하늘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740413F-6618-6603-5E51-6B4C312CE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82" b="8082"/>
          <a:stretch>
            <a:fillRect/>
          </a:stretch>
        </p:blipFill>
        <p:spPr>
          <a:xfrm>
            <a:off x="0" y="0"/>
            <a:ext cx="12271926" cy="685894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 flipV="1">
            <a:off x="578164" y="1383648"/>
            <a:ext cx="6211605" cy="3289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582860" y="960987"/>
            <a:ext cx="634858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ea typeface="맑은 고딕"/>
              </a:rPr>
              <a:t>#예멘 |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위험에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처한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살레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(Saleh)의 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믿음을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위해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. </a:t>
            </a:r>
            <a:endParaRPr lang="en-US" altLang="ko-KR" sz="1800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582791" y="1594623"/>
            <a:ext cx="4420617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kern="100" err="1">
                <a:ea typeface="+mn-lt"/>
                <a:cs typeface="+mn-lt"/>
              </a:rPr>
              <a:t>예수님을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믿고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en-US" altLang="ko-KR" sz="1200" kern="100" err="1">
                <a:ea typeface="+mn-lt"/>
                <a:cs typeface="+mn-lt"/>
              </a:rPr>
              <a:t>따르는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이들에게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가장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위험한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중동국가이자</a:t>
            </a:r>
            <a:r>
              <a:rPr lang="en-US" altLang="ko-KR" sz="1200" kern="100" dirty="0">
                <a:ea typeface="+mn-lt"/>
                <a:cs typeface="+mn-lt"/>
              </a:rPr>
              <a:t> WWL 3위를 </a:t>
            </a:r>
            <a:r>
              <a:rPr lang="en-US" altLang="ko-KR" sz="1200" kern="100" err="1">
                <a:ea typeface="+mn-lt"/>
                <a:cs typeface="+mn-lt"/>
              </a:rPr>
              <a:t>기록한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예멘에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살고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있는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살레는</a:t>
            </a:r>
            <a:r>
              <a:rPr lang="en-US" altLang="ko-KR" sz="1200" kern="100" dirty="0">
                <a:ea typeface="+mn-lt"/>
                <a:cs typeface="+mn-lt"/>
              </a:rPr>
              <a:t> </a:t>
            </a:r>
            <a:r>
              <a:rPr lang="en-US" altLang="ko-KR" sz="1200" kern="100" err="1">
                <a:ea typeface="+mn-lt"/>
                <a:cs typeface="+mn-lt"/>
              </a:rPr>
              <a:t>오픈도어의</a:t>
            </a:r>
            <a:r>
              <a:rPr lang="en-US" altLang="ko-KR" sz="1200" kern="100" dirty="0">
                <a:ea typeface="+mn-lt"/>
                <a:cs typeface="+mn-lt"/>
              </a:rPr>
              <a:t> </a:t>
            </a:r>
            <a:r>
              <a:rPr lang="en-US" altLang="ko-KR" sz="1200" kern="100" err="1">
                <a:ea typeface="+mn-lt"/>
                <a:cs typeface="+mn-lt"/>
              </a:rPr>
              <a:t>중요한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파트너입니다</a:t>
            </a:r>
            <a:r>
              <a:rPr lang="en-US" altLang="ko-KR" sz="1200" kern="100" dirty="0">
                <a:ea typeface="+mn-lt"/>
                <a:cs typeface="+mn-lt"/>
              </a:rPr>
              <a:t>. 이 </a:t>
            </a:r>
            <a:r>
              <a:rPr lang="en-US" altLang="ko-KR" sz="1200" kern="100" err="1">
                <a:ea typeface="+mn-lt"/>
                <a:cs typeface="+mn-lt"/>
              </a:rPr>
              <a:t>이슬람국가에서</a:t>
            </a:r>
            <a:r>
              <a:rPr lang="en-US" altLang="ko-KR" sz="1200" kern="100" dirty="0">
                <a:ea typeface="+mn-lt"/>
                <a:cs typeface="+mn-lt"/>
              </a:rPr>
              <a:t> </a:t>
            </a:r>
            <a:r>
              <a:rPr lang="en-US" altLang="ko-KR" sz="1200" kern="100" err="1">
                <a:ea typeface="+mn-lt"/>
                <a:cs typeface="+mn-lt"/>
              </a:rPr>
              <a:t>기독교인으로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살아가는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것은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거의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불가능에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가깝습니다</a:t>
            </a:r>
            <a:r>
              <a:rPr lang="en-US" altLang="ko-KR" sz="1200" kern="100" dirty="0">
                <a:ea typeface="+mn-lt"/>
                <a:cs typeface="+mn-lt"/>
              </a:rPr>
              <a:t>. </a:t>
            </a:r>
            <a:r>
              <a:rPr lang="en-US" altLang="ko-KR" sz="1200" kern="100" err="1">
                <a:ea typeface="+mn-lt"/>
                <a:cs typeface="+mn-lt"/>
              </a:rPr>
              <a:t>극단적이고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en-US" altLang="ko-KR" sz="1200" kern="100" err="1">
                <a:ea typeface="+mn-lt"/>
                <a:cs typeface="+mn-lt"/>
              </a:rPr>
              <a:t>폭력적인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이슬람단체들이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늘어나고</a:t>
            </a:r>
            <a:r>
              <a:rPr lang="en-US" altLang="ko-KR" sz="1200" kern="100" dirty="0">
                <a:ea typeface="+mn-lt"/>
                <a:cs typeface="+mn-lt"/>
              </a:rPr>
              <a:t> </a:t>
            </a:r>
            <a:r>
              <a:rPr lang="en-US" altLang="ko-KR" sz="1200" kern="100" err="1">
                <a:ea typeface="+mn-lt"/>
                <a:cs typeface="+mn-lt"/>
              </a:rPr>
              <a:t>있고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en-US" altLang="ko-KR" sz="1200" kern="100" err="1">
                <a:ea typeface="+mn-lt"/>
                <a:cs typeface="+mn-lt"/>
              </a:rPr>
              <a:t>정부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en-US" altLang="ko-KR" sz="1200" kern="100" err="1">
                <a:ea typeface="+mn-lt"/>
                <a:cs typeface="+mn-lt"/>
              </a:rPr>
              <a:t>가족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en-US" altLang="ko-KR" sz="1200" kern="100" err="1">
                <a:ea typeface="+mn-lt"/>
                <a:cs typeface="+mn-lt"/>
              </a:rPr>
              <a:t>그리고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지역사회의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박해는</a:t>
            </a:r>
            <a:r>
              <a:rPr lang="en-US" altLang="ko-KR" sz="1200" kern="100" dirty="0">
                <a:ea typeface="+mn-lt"/>
                <a:cs typeface="+mn-lt"/>
              </a:rPr>
              <a:t> </a:t>
            </a:r>
            <a:r>
              <a:rPr lang="en-US" altLang="ko-KR" sz="1200" kern="100" err="1">
                <a:ea typeface="+mn-lt"/>
                <a:cs typeface="+mn-lt"/>
              </a:rPr>
              <a:t>계속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증가하고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err="1">
                <a:ea typeface="+mn-lt"/>
                <a:cs typeface="+mn-lt"/>
              </a:rPr>
              <a:t>있습니다</a:t>
            </a:r>
            <a:r>
              <a:rPr lang="en-US" altLang="ko-KR" sz="1200" kern="100" dirty="0">
                <a:ea typeface="+mn-lt"/>
                <a:cs typeface="+mn-lt"/>
              </a:rPr>
              <a:t>.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8BC3F-4680-41D5-CC8C-5B8F67F2E839}"/>
              </a:ext>
            </a:extLst>
          </p:cNvPr>
          <p:cNvSpPr txBox="1"/>
          <p:nvPr/>
        </p:nvSpPr>
        <p:spPr>
          <a:xfrm>
            <a:off x="8936117" y="2707516"/>
            <a:ext cx="2723421" cy="3139321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모든 은혜의 하나님, 곧 그리스도 안에서 너희를 부르사 자기의 영원한 영광에 들어가게 하신 이가 잠깐 고난을 당한 너희를 친히 온전하게 하시며 굳건하게 하시며 강하게 하시며 터를 견고하게 하시리라(벧전5:10)</a:t>
            </a:r>
          </a:p>
          <a:p>
            <a:pPr algn="just"/>
            <a:endParaRPr lang="ko-KR" altLang="en-US" sz="1100" kern="10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예멘의 비밀 가정교회들 가운데 희망과 기쁨 그리고 용기와 격려가 있기를 기도합니다.  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err="1">
                <a:solidFill>
                  <a:schemeClr val="bg1"/>
                </a:solidFill>
                <a:ea typeface="맑은 고딕"/>
              </a:rPr>
              <a:t>살레와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다른 지도자들을 보호해 주시고, 사역 가운데 지혜를 주시기를 기도합니다. </a:t>
            </a:r>
            <a:endParaRPr lang="ko-KR" dirty="0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예멘 교회의 형제 자매들이 성령의 인도를 따라 준비된 이들에게 구원의 메시지를 용감하게 나눌 수 있기를 기도합니다.    </a:t>
            </a:r>
            <a:endParaRPr lang="ko-KR" altLang="en-US" sz="1100" kern="100" dirty="0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endParaRPr lang="ko-KR" altLang="en-US" sz="1100" kern="10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4122CB-5B3B-4A4C-26FF-BE4EC6E2F537}"/>
              </a:ext>
            </a:extLst>
          </p:cNvPr>
          <p:cNvSpPr txBox="1"/>
          <p:nvPr/>
        </p:nvSpPr>
        <p:spPr>
          <a:xfrm>
            <a:off x="580343" y="2934849"/>
            <a:ext cx="4427826" cy="286232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altLang="en-US" sz="1200" dirty="0">
                <a:ea typeface="맑은 고딕"/>
              </a:rPr>
              <a:t>예멘의 성도 중 약 70%는 비밀리에 신앙을 지켜가고 있고, 절대 다른 신자와 만나지 않습니다. 자신의 신앙이 발각되면 학대, 투옥, 심지어 죽음의 위험을 무릅쓰게 되기 때문입니다. </a:t>
            </a:r>
          </a:p>
          <a:p>
            <a:pPr algn="just"/>
            <a:endParaRPr lang="ko-KR" altLang="en-US" sz="1200" dirty="0">
              <a:ea typeface="맑은 고딕"/>
            </a:endParaRPr>
          </a:p>
          <a:p>
            <a:pPr algn="just"/>
            <a:r>
              <a:rPr lang="ko-KR" altLang="en-US" sz="1200" err="1">
                <a:ea typeface="맑은 고딕"/>
              </a:rPr>
              <a:t>살레는</a:t>
            </a:r>
            <a:r>
              <a:rPr lang="ko-KR" altLang="en-US" sz="1200" dirty="0">
                <a:ea typeface="맑은 고딕"/>
              </a:rPr>
              <a:t> 학창시절에 신앙을 갖게 되었고, 용감한 전도자로 성장했습니다. 예멘의 내전이 시작되자 이웃국가의 난민캠프로 피신했습니다. 이곳에서 </a:t>
            </a:r>
            <a:r>
              <a:rPr lang="ko-KR" altLang="en-US" sz="1200" err="1">
                <a:ea typeface="맑은 고딕"/>
              </a:rPr>
              <a:t>살레는</a:t>
            </a:r>
            <a:r>
              <a:rPr lang="ko-KR" altLang="en-US" sz="1200" dirty="0">
                <a:ea typeface="맑은 고딕"/>
              </a:rPr>
              <a:t> 고국에서 가정교회 사역을 시작하기로 결단했습니다. </a:t>
            </a:r>
          </a:p>
          <a:p>
            <a:pPr algn="just"/>
            <a:r>
              <a:rPr lang="ko-KR" altLang="en-US" sz="1200" dirty="0">
                <a:ea typeface="맑은 고딕"/>
              </a:rPr>
              <a:t>"난민 수용소에서 저는 예수님을 믿는 사람으로 알려지기 시작했어요. 많은 이들이 예수님을 영접했고, 저는 이들에게 같이 예멘으로 돌아가 함께 </a:t>
            </a:r>
            <a:r>
              <a:rPr lang="ko-KR" altLang="en-US" sz="1200">
                <a:ea typeface="맑은 고딕"/>
              </a:rPr>
              <a:t>섬길 것을</a:t>
            </a:r>
            <a:r>
              <a:rPr lang="ko-KR" altLang="en-US" sz="1200" dirty="0">
                <a:ea typeface="맑은 고딕"/>
              </a:rPr>
              <a:t> 격려했죠. 저희는 예멘에서 안전한 곳을 찾아 교회를 시작했어요. 지도자들이 훈련을 받고, 사역을 시작하도록 돕고 있어요."</a:t>
            </a:r>
          </a:p>
          <a:p>
            <a:pPr algn="just"/>
            <a:endParaRPr lang="ko-KR" altLang="en-US" sz="1200" dirty="0">
              <a:ea typeface="맑은 고딕"/>
            </a:endParaRPr>
          </a:p>
          <a:p>
            <a:pPr algn="just"/>
            <a:r>
              <a:rPr lang="ko-KR" altLang="en-US" sz="1200" dirty="0">
                <a:ea typeface="맑은 고딕"/>
              </a:rPr>
              <a:t>"여러분의 기도는 저희가 계속 살아갈 수 있는 힘이 됩니다."</a:t>
            </a:r>
          </a:p>
        </p:txBody>
      </p:sp>
    </p:spTree>
    <p:extLst>
      <p:ext uri="{BB962C8B-B14F-4D97-AF65-F5344CB8AC3E}">
        <p14:creationId xmlns:p14="http://schemas.microsoft.com/office/powerpoint/2010/main" val="402365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62397-9BED-11E9-4A45-E6B4670B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 dirty="0" err="1">
                <a:solidFill>
                  <a:srgbClr val="3F2175"/>
                </a:solidFill>
                <a:latin typeface="NanumGothicExtraBold"/>
                <a:ea typeface="NanumGothicExtraBold"/>
              </a:rPr>
              <a:t>어라이즈</a:t>
            </a:r>
            <a:r>
              <a:rPr lang="ko-KR" altLang="en-US" sz="3200" dirty="0">
                <a:solidFill>
                  <a:srgbClr val="3F2175"/>
                </a:solidFill>
                <a:latin typeface="NanumGothicExtraBold"/>
                <a:ea typeface="NanumGothicExtraBold"/>
              </a:rPr>
              <a:t> 아프리카를 위한 기도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6F178F-F866-5203-9DD2-14D2B2DA0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960" y="1584931"/>
            <a:ext cx="5352697" cy="45920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100" dirty="0">
                <a:latin typeface="Malgun Gothic"/>
                <a:ea typeface="Malgun Gothic"/>
              </a:rPr>
              <a:t>사하라 이남 아프리카</a:t>
            </a:r>
            <a:r>
              <a:rPr lang="en-US" altLang="ko-KR" sz="1100" dirty="0">
                <a:latin typeface="Malgun Gothic"/>
                <a:ea typeface="Malgun Gothic"/>
              </a:rPr>
              <a:t>(SSA) </a:t>
            </a:r>
            <a:r>
              <a:rPr lang="ko-KR" sz="1100" dirty="0">
                <a:latin typeface="Malgun Gothic"/>
                <a:ea typeface="Malgun Gothic"/>
              </a:rPr>
              <a:t>여러 지역에서 </a:t>
            </a:r>
            <a:r>
              <a:rPr lang="ko-KR" altLang="en-US" sz="1100" err="1">
                <a:latin typeface="Malgun Gothic"/>
                <a:ea typeface="Malgun Gothic"/>
              </a:rPr>
              <a:t>표적화된</a:t>
            </a:r>
            <a:r>
              <a:rPr lang="ko-KR" altLang="en-US" sz="1100" dirty="0">
                <a:latin typeface="Malgun Gothic"/>
                <a:ea typeface="Malgun Gothic"/>
              </a:rPr>
              <a:t> 폭력을 겪고 있는 기독교인들의 현실이 전 세계에 더 널리 알려지도록 기도해 주십시오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altLang="en-US" sz="1100" dirty="0">
                <a:latin typeface="Malgun Gothic"/>
                <a:ea typeface="Malgun Gothic"/>
              </a:rPr>
              <a:t>우리가 다양한 방법을 통해 각국 정부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언론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교회에 </a:t>
            </a:r>
            <a:r>
              <a:rPr lang="ko-KR" sz="1100" dirty="0">
                <a:latin typeface="Malgun Gothic"/>
                <a:ea typeface="Malgun Gothic"/>
              </a:rPr>
              <a:t>이 폭력이 얼마나 심각한지 명확하고 힘 있게 알릴 수 있도록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ko-KR" altLang="en-US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altLang="en-US" sz="11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100" dirty="0">
                <a:latin typeface="Malgun Gothic"/>
                <a:ea typeface="Malgun Gothic"/>
              </a:rPr>
              <a:t>오픈도어는 아프리카 대륙 내 기독교인들 사이에서 더</a:t>
            </a:r>
            <a:r>
              <a:rPr lang="ko-KR" sz="1100" dirty="0">
                <a:latin typeface="Malgun Gothic"/>
                <a:ea typeface="Malgun Gothic"/>
              </a:rPr>
              <a:t> 큰 인식을 일으키고자 노력하고 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주님의 지혜와 인도하심을 경험할 수 있도록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그리고 현실과 해결책을 분명하게 전할 충분한 기회와 역량이 주어지도록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en-US" altLang="ko-KR" sz="1100" dirty="0">
              <a:latin typeface="Malgun Gothic"/>
              <a:ea typeface="Malgun Gothic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sz="11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100" dirty="0">
                <a:latin typeface="Malgun Gothic"/>
                <a:ea typeface="Malgun Gothic"/>
              </a:rPr>
              <a:t>언론 보도는 종종 기독교인에 대한 폭력을 단순화하거나 충분히 다루지 않습니다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우리가 이 문제에 대해 더 많이 말할 수 있는 기회가 열리도록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그리고 그렇게 할 때 필요한 지혜가 주어지도록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altLang="en-US" sz="11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en-US" altLang="ko-KR" sz="1100" dirty="0">
                <a:latin typeface="Malgun Gothic"/>
                <a:ea typeface="Malgun Gothic"/>
              </a:rPr>
              <a:t>SSA</a:t>
            </a:r>
            <a:r>
              <a:rPr lang="ko-KR" sz="1100" dirty="0">
                <a:latin typeface="Malgun Gothic"/>
                <a:ea typeface="Malgun Gothic"/>
              </a:rPr>
              <a:t>의 피해 지역에서는 폭력이 거의 제재 없이 자행되고 있습니다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정부는 공동체를 충분히 보호하지도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가해자를 법정에 세우지도 않습니다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오픈도어와 협력 단체들은 이런 폭력이 아무 제재 없이 계속되는 현실을 알리고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해결책을 찾도록 각계와 협력하며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현장에서 이를 막아낼 수 있는 </a:t>
            </a:r>
            <a:r>
              <a:rPr lang="ko-KR" altLang="en-US" sz="1100" dirty="0">
                <a:latin typeface="Malgun Gothic"/>
                <a:ea typeface="Malgun Gothic"/>
              </a:rPr>
              <a:t>프로그램에 </a:t>
            </a:r>
            <a:r>
              <a:rPr lang="ko-KR" sz="1100" dirty="0">
                <a:latin typeface="Malgun Gothic"/>
                <a:ea typeface="Malgun Gothic"/>
              </a:rPr>
              <a:t>투자하고 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이 사역들을 위해 기도해 주십시오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여러 수준에서 일하는 </a:t>
            </a:r>
            <a:r>
              <a:rPr lang="ko-KR" sz="1100" dirty="0">
                <a:latin typeface="Malgun Gothic"/>
                <a:ea typeface="Malgun Gothic"/>
                <a:cs typeface="Arial"/>
              </a:rPr>
              <a:t>일꾼들에게</a:t>
            </a:r>
            <a:r>
              <a:rPr lang="ko-KR" altLang="en-US" sz="1100" dirty="0">
                <a:latin typeface="Malgun Gothic"/>
                <a:ea typeface="Malgun Gothic"/>
                <a:cs typeface="Arial"/>
              </a:rPr>
              <a:t> </a:t>
            </a:r>
            <a:r>
              <a:rPr lang="ko-KR" altLang="en-US" sz="1100" dirty="0">
                <a:latin typeface="Malgun Gothic"/>
                <a:ea typeface="Malgun Gothic"/>
              </a:rPr>
              <a:t>분별력과 보호가 주어지도록 </a:t>
            </a:r>
            <a:r>
              <a:rPr lang="ko-KR" sz="1100" dirty="0">
                <a:latin typeface="Malgun Gothic"/>
                <a:ea typeface="Malgun Gothic"/>
              </a:rPr>
              <a:t>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en-US" sz="1100">
              <a:latin typeface="Malgun Gothic"/>
              <a:ea typeface="Malgun Gothic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sz="11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100" dirty="0">
                <a:latin typeface="Malgun Gothic"/>
                <a:ea typeface="Malgun Gothic"/>
              </a:rPr>
              <a:t>오픈도어와 협력 단체들은 종교의 자유</a:t>
            </a:r>
            <a:r>
              <a:rPr lang="en-US" altLang="ko-KR" sz="1100" dirty="0">
                <a:latin typeface="Malgun Gothic"/>
                <a:ea typeface="Malgun Gothic"/>
              </a:rPr>
              <a:t>(</a:t>
            </a:r>
            <a:r>
              <a:rPr lang="ko-KR" altLang="en-US" sz="1100" dirty="0">
                <a:latin typeface="Malgun Gothic"/>
                <a:ea typeface="Malgun Gothic"/>
              </a:rPr>
              <a:t>신앙의 자유</a:t>
            </a:r>
            <a:r>
              <a:rPr lang="en-US" altLang="ko-KR" sz="1100" dirty="0">
                <a:latin typeface="Malgun Gothic"/>
                <a:ea typeface="Malgun Gothic"/>
              </a:rPr>
              <a:t>)</a:t>
            </a:r>
            <a:r>
              <a:rPr lang="ko-KR" altLang="en-US" sz="1100" err="1">
                <a:latin typeface="Malgun Gothic"/>
                <a:ea typeface="Malgun Gothic"/>
              </a:rPr>
              <a:t>에</a:t>
            </a:r>
            <a:r>
              <a:rPr lang="ko-KR" altLang="en-US" sz="1100" dirty="0">
                <a:latin typeface="Malgun Gothic"/>
                <a:ea typeface="Malgun Gothic"/>
              </a:rPr>
              <a:t> 대한 더 깊은 이해와 존중이 확산되도록 돕고 있으며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기독교인들이 지역 사회 안에서 이를 강화하고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침해될 때 목소리를 낼 수 있도록 돕고 </a:t>
            </a:r>
            <a:r>
              <a:rPr lang="ko-KR" sz="1100" dirty="0">
                <a:latin typeface="Malgun Gothic"/>
                <a:ea typeface="Malgun Gothic"/>
              </a:rPr>
              <a:t>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altLang="en-US" sz="1100" dirty="0">
                <a:latin typeface="Malgun Gothic"/>
                <a:ea typeface="Malgun Gothic"/>
              </a:rPr>
              <a:t>이 사역이</a:t>
            </a:r>
            <a:r>
              <a:rPr lang="ko-KR" sz="1100" dirty="0">
                <a:latin typeface="Malgun Gothic"/>
                <a:ea typeface="Malgun Gothic"/>
              </a:rPr>
              <a:t> 계속 이어질 수 있도록 공급이 끊이지 않도록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ko-KR" altLang="en-US" sz="1100" dirty="0">
              <a:latin typeface="Malgun Gothic"/>
              <a:ea typeface="Malgun Gothic"/>
              <a:cs typeface="Arial"/>
            </a:endParaRPr>
          </a:p>
        </p:txBody>
      </p:sp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172F32D0-E68E-0441-85C0-16FB574429FE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DAADB4FA-0879-D7D2-0AC1-837D7F990D1F}"/>
              </a:ext>
            </a:extLst>
          </p:cNvPr>
          <p:cNvSpPr/>
          <p:nvPr/>
        </p:nvSpPr>
        <p:spPr>
          <a:xfrm rot="10800000" flipH="1">
            <a:off x="5838701" y="1000746"/>
            <a:ext cx="6376978" cy="24717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F869B-A68E-7283-2CD6-5B1904F99F13}"/>
              </a:ext>
            </a:extLst>
          </p:cNvPr>
          <p:cNvSpPr txBox="1"/>
          <p:nvPr/>
        </p:nvSpPr>
        <p:spPr>
          <a:xfrm>
            <a:off x="6377888" y="5443714"/>
            <a:ext cx="551420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000" dirty="0">
                <a:ea typeface="맑은 고딕"/>
              </a:rPr>
              <a:t>2025년 10월28일, WEA </a:t>
            </a:r>
            <a:r>
              <a:rPr lang="en-US" altLang="ko-KR" sz="1000" dirty="0" err="1">
                <a:ea typeface="맑은 고딕"/>
              </a:rPr>
              <a:t>총회에서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어라이즈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아프리카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프리젠테이션이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있습니다</a:t>
            </a:r>
            <a:r>
              <a:rPr lang="en-US" altLang="ko-KR" sz="1000" dirty="0">
                <a:ea typeface="맑은 고딕"/>
              </a:rPr>
              <a:t>. 5,000여명의 </a:t>
            </a:r>
            <a:r>
              <a:rPr lang="en-US" altLang="ko-KR" sz="1000" dirty="0" err="1">
                <a:ea typeface="맑은 고딕"/>
              </a:rPr>
              <a:t>한국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목사님들이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아프리카의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실상을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듣고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보고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깨닫고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아프리카교회와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함께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기도하기를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원합니다</a:t>
            </a:r>
            <a:r>
              <a:rPr lang="en-US" altLang="ko-KR" sz="1000" dirty="0">
                <a:ea typeface="맑은 고딕"/>
              </a:rPr>
              <a:t>. </a:t>
            </a:r>
          </a:p>
        </p:txBody>
      </p:sp>
      <p:pic>
        <p:nvPicPr>
          <p:cNvPr id="4" name="그림 3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6CA333B-2C81-49C5-02E8-7651EF025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816" y="158627"/>
            <a:ext cx="4525108" cy="749545"/>
          </a:xfrm>
          <a:prstGeom prst="rect">
            <a:avLst/>
          </a:prstGeom>
        </p:spPr>
      </p:pic>
      <p:pic>
        <p:nvPicPr>
          <p:cNvPr id="9" name="그림 8" descr="A colorful background with text&#10;&#10;Description automatically generated">
            <a:extLst>
              <a:ext uri="{FF2B5EF4-FFF2-40B4-BE49-F238E27FC236}">
                <a16:creationId xmlns:a16="http://schemas.microsoft.com/office/drawing/2014/main" id="{7C8C1199-3173-E0D0-AC41-476E655C1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553" y="2007323"/>
            <a:ext cx="6119446" cy="342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75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하늘, 야외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4434A0E-BFA8-7387-40AD-FBFBB11B2E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9174" y="4293868"/>
            <a:ext cx="4762244" cy="156808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358186F-C248-7A02-7996-968031A375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#</a:t>
            </a:r>
            <a:r>
              <a:rPr lang="ko-KR" altLang="en-US" sz="2000" b="1" dirty="0" err="1">
                <a:solidFill>
                  <a:schemeClr val="bg1"/>
                </a:solidFill>
                <a:latin typeface="맑은 고딕"/>
                <a:ea typeface="맑은 고딕"/>
              </a:rPr>
              <a:t>기도월력</a:t>
            </a:r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 2025</a:t>
            </a:r>
            <a:r>
              <a:rPr lang="ko-KR" altLang="en-US" sz="2000" b="1" dirty="0">
                <a:solidFill>
                  <a:schemeClr val="bg1"/>
                </a:solidFill>
                <a:latin typeface="맑은 고딕"/>
                <a:ea typeface="맑은 고딕"/>
              </a:rPr>
              <a:t>년</a:t>
            </a:r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 10</a:t>
            </a:r>
            <a:r>
              <a:rPr lang="ko-KR" altLang="en-US" sz="2000" b="1" dirty="0">
                <a:solidFill>
                  <a:schemeClr val="bg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 </a:t>
            </a:r>
            <a:endParaRPr lang="ko-KR" altLang="en-US" sz="2000" b="1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F4C9D-C0A8-22A4-71FA-77CF72FF77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4179"/>
            <a:ext cx="3390161" cy="5367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10월 12일 모로코</a:t>
            </a:r>
            <a:endParaRPr lang="ko-KR" altLang="en-US" sz="18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A0FFB9-B7B5-2B33-79B8-00AB4C6DCD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74047" y="2005870"/>
            <a:ext cx="2719969" cy="5267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10월 13일 필리핀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708E7B9-66BE-1F1D-A46B-D37383BF18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99566" y="2004178"/>
            <a:ext cx="3390161" cy="5267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10월 17일 카타르</a:t>
            </a:r>
            <a:endParaRPr lang="ko-KR" altLang="en-US" sz="1800" dirty="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C17EAA2-550D-8443-B7C4-F5B2872AEDA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99568" y="2422849"/>
            <a:ext cx="3391488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카타르의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기독교인은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비무슬림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국가에서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온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외국인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노동자이거나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이슬람에서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개종한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사람들입니다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소수의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이주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근로자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교회만이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도하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외곽의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공식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종교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단지에서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모임을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가질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수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있도록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허가받았습니다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카타르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시민은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이곳에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출입할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없으며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이주민들은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무슬림에게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기독교에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관해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이야기해서는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안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카타르는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모든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사람을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감시하기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위해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첨단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기술을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점점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더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많이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사용하고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있습니다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비밀리에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신앙을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지키고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있는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카타르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기독교인에게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주님의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강력한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은혜가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임하기를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 </a:t>
            </a:r>
            <a:endParaRPr lang="en-US" altLang="ko-KR" sz="1100" dirty="0">
              <a:solidFill>
                <a:srgbClr val="424242"/>
              </a:solidFill>
            </a:endParaRPr>
          </a:p>
        </p:txBody>
      </p:sp>
      <p:pic>
        <p:nvPicPr>
          <p:cNvPr id="14" name="그림 13" descr="그림, 스케치, 나무, 페인팅이(가) 표시된 사진&#10;&#10;AI 생성 콘텐츠는 정확하지 않을 수 있습니다.">
            <a:hlinkClick r:id="rId4"/>
            <a:extLst>
              <a:ext uri="{FF2B5EF4-FFF2-40B4-BE49-F238E27FC236}">
                <a16:creationId xmlns:a16="http://schemas.microsoft.com/office/drawing/2014/main" id="{8DB92385-2A94-FFD2-F48D-74C5FD8BA3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916329" y="4293868"/>
            <a:ext cx="2312760" cy="1568089"/>
          </a:xfrm>
          <a:prstGeom prst="rect">
            <a:avLst/>
          </a:prstGeom>
        </p:spPr>
      </p:pic>
      <p:pic>
        <p:nvPicPr>
          <p:cNvPr id="16" name="내용 개체 틀 8" descr="인간의 얼굴, 스크린샷, 사람, 인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9DE6003-034F-21D3-C1B9-F43F87B5DE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6779" y="4293867"/>
            <a:ext cx="3643962" cy="15616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2DE207-D9ED-7F82-20EF-751A8EDD984C}"/>
              </a:ext>
            </a:extLst>
          </p:cNvPr>
          <p:cNvSpPr txBox="1"/>
          <p:nvPr/>
        </p:nvSpPr>
        <p:spPr>
          <a:xfrm>
            <a:off x="797169" y="2426676"/>
            <a:ext cx="3387969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모로코는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99%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무슬림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사회입니다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기독교인은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공식적인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모임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허가를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받을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없어서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가정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교회에서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모입니다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가정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교회는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지난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동안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폭력적인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공격에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시달려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왔습니다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기독교인이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되는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것은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불법이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아니지만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, ‘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무슬림의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신앙을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흔드는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것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’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불법입니다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모로코에서는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수많은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선교사가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추방을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당했습니다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모로코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기독교인들이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지혜와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용기를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가지고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복음을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전할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있도록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 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</a:t>
            </a:r>
            <a:endParaRPr lang="ko-KR" sz="1100" dirty="0">
              <a:solidFill>
                <a:srgbClr val="444444"/>
              </a:solidFill>
              <a:latin typeface="Malgun Gothic"/>
              <a:ea typeface="Malgun Gothic"/>
            </a:endParaRPr>
          </a:p>
          <a:p>
            <a:endParaRPr lang="ko-KR" sz="1100" dirty="0">
              <a:solidFill>
                <a:srgbClr val="444444"/>
              </a:solidFill>
              <a:latin typeface="Malgun Gothic"/>
              <a:ea typeface="Malgun Gothic"/>
            </a:endParaRPr>
          </a:p>
          <a:p>
            <a:pPr algn="l"/>
            <a:endParaRPr lang="ko-KR" altLang="en-US" sz="1100" dirty="0">
              <a:ea typeface="맑은 고딕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C18A9C-9B17-95CB-7A7E-F35D672847A5}"/>
              </a:ext>
            </a:extLst>
          </p:cNvPr>
          <p:cNvSpPr txBox="1"/>
          <p:nvPr/>
        </p:nvSpPr>
        <p:spPr>
          <a:xfrm>
            <a:off x="4478216" y="2426677"/>
            <a:ext cx="3399690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남부에서 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+mn-lt"/>
              </a:rPr>
              <a:t>50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명 이상의 무슬림 출신 청년 신자들이 ‘여호수아 청년 지도력 </a:t>
            </a:r>
            <a:r>
              <a:rPr lang="ko-KR" sz="1100" err="1">
                <a:solidFill>
                  <a:srgbClr val="424242"/>
                </a:solidFill>
                <a:latin typeface="Malgun Gothic"/>
                <a:ea typeface="Malgun Gothic"/>
              </a:rPr>
              <a:t>훈련’에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참여했습니다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+mn-lt"/>
              </a:rPr>
              <a:t>.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</a:t>
            </a:r>
            <a:r>
              <a:rPr lang="ko-KR" sz="1100" err="1">
                <a:solidFill>
                  <a:srgbClr val="424242"/>
                </a:solidFill>
                <a:latin typeface="Malgun Gothic"/>
                <a:ea typeface="Malgun Gothic"/>
              </a:rPr>
              <a:t>알리아는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독실한 무슬림 가정에서 자랐지만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+mn-lt"/>
              </a:rPr>
              <a:t>,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예수님을 믿고 청년 지도자로 섬기고 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+mn-lt"/>
              </a:rPr>
              <a:t>.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+mn-lt"/>
              </a:rPr>
              <a:t>2023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년 </a:t>
            </a:r>
            <a:r>
              <a:rPr lang="ko-KR" sz="1100" err="1">
                <a:solidFill>
                  <a:srgbClr val="424242"/>
                </a:solidFill>
                <a:latin typeface="Malgun Gothic"/>
                <a:ea typeface="Malgun Gothic"/>
              </a:rPr>
              <a:t>알리아의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아버지는 마약 관련 사건으로 사망했습니다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+mn-lt"/>
              </a:rPr>
              <a:t>.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가족들은 아버지의 죽음이 </a:t>
            </a:r>
            <a:r>
              <a:rPr lang="ko-KR" sz="1100" err="1">
                <a:solidFill>
                  <a:srgbClr val="424242"/>
                </a:solidFill>
                <a:latin typeface="Malgun Gothic"/>
                <a:ea typeface="Malgun Gothic"/>
              </a:rPr>
              <a:t>알리아의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신앙 때문이라고 탓했습니다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+mn-lt"/>
              </a:rPr>
              <a:t>.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특히 이모는 그녀가 가족을 배신했다고 생각하여 협박하고 위협했습니다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+mn-lt"/>
              </a:rPr>
              <a:t>.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</a:t>
            </a:r>
            <a:r>
              <a:rPr lang="ko-KR" sz="1100" err="1">
                <a:solidFill>
                  <a:srgbClr val="424242"/>
                </a:solidFill>
                <a:latin typeface="Malgun Gothic"/>
                <a:ea typeface="Malgun Gothic"/>
              </a:rPr>
              <a:t>알리아가</a:t>
            </a:r>
            <a:r>
              <a:rPr lang="ko-KR" sz="1100" dirty="0">
                <a:solidFill>
                  <a:srgbClr val="424242"/>
                </a:solidFill>
                <a:latin typeface="Malgun Gothic"/>
                <a:ea typeface="Malgun Gothic"/>
              </a:rPr>
              <a:t> 주님의 평강과 담대함으로 믿음을 굳건히 지키기를 기도합니다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+mn-lt"/>
              </a:rPr>
              <a:t>.</a:t>
            </a:r>
            <a:endParaRPr lang="ko-KR" sz="1100">
              <a:latin typeface="Malgun Gothic"/>
              <a:ea typeface="Malgun Gothic"/>
            </a:endParaRPr>
          </a:p>
          <a:p>
            <a:pPr algn="l"/>
            <a:endParaRPr lang="ko-KR" altLang="en-US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542504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10월27-31일까지 WEA 총회가 서울에서 있습니다. 참석자들이 아프리카의 교회 실상을 바로 알고, 깨어 일어나, 하나되어 기도하게 하시고, 함께 목소리를 내어 </a:t>
            </a:r>
            <a:r>
              <a:rPr lang="ko-KR" altLang="en-US" sz="1000" err="1">
                <a:latin typeface="맑은 고딕"/>
                <a:ea typeface="맑은 고딕"/>
              </a:rPr>
              <a:t>SSA의</a:t>
            </a:r>
            <a:r>
              <a:rPr lang="ko-KR" altLang="en-US" sz="1000">
                <a:latin typeface="맑은 고딕"/>
                <a:ea typeface="맑은 고딕"/>
              </a:rPr>
              <a:t> 폭력에 적극적으로 반응하도록 기도합니다.  </a:t>
            </a:r>
            <a:endParaRPr lang="ko-KR" altLang="en-US" sz="1000"/>
          </a:p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</a:t>
            </a:r>
            <a:r>
              <a:rPr lang="ko-KR" altLang="en-US" sz="1000" err="1">
                <a:latin typeface="맑은 고딕"/>
                <a:ea typeface="맑은 고딕"/>
              </a:rPr>
              <a:t>열어주시고</a:t>
            </a:r>
            <a:r>
              <a:rPr lang="ko-KR" altLang="en-US" sz="1000">
                <a:latin typeface="맑은 고딕"/>
                <a:ea typeface="맑은 고딕"/>
              </a:rPr>
              <a:t>, 은혜를 베풀어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ko-KR" altLang="en-US" sz="1000">
                <a:latin typeface="맑은 고딕"/>
                <a:ea typeface="맑은 고딕"/>
              </a:rPr>
              <a:t>!</a:t>
            </a:r>
            <a:endParaRPr lang="ko-KR" altLang="en-US" sz="100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월9일부터 오픈도어 기도학교가 시작되었습니다.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</a:p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온라인으로 연결되는 강사와 통역이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순적하게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진행되게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 모든 참가자들이 귀를 기울여, 내게 말씀하시는 하나님의 음성을 잘 분별하게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 이 세상에 보냄을 받은 빛의 전사로서 거룩한 전쟁에서 날마다 승리하게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8</Slides>
  <Notes>5</Notes>
  <HiddenSlides>0</HiddenSlide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8</vt:i4>
      </vt:variant>
    </vt:vector>
  </HeadingPairs>
  <TitlesOfParts>
    <vt:vector size="10" baseType="lpstr">
      <vt:lpstr>Office 테마</vt:lpstr>
      <vt:lpstr>Office 테마</vt:lpstr>
      <vt:lpstr>Prayer Meeting  for Persecuted Church Worldwide 박해받는 교회를 위한 화요기도모임</vt:lpstr>
      <vt:lpstr>OPEN DOORS CORE VALUE/핵심가치</vt:lpstr>
      <vt:lpstr>PowerPoint 프레젠테이션</vt:lpstr>
      <vt:lpstr>기도영상</vt:lpstr>
      <vt:lpstr>PowerPoint 프레젠테이션</vt:lpstr>
      <vt:lpstr>어라이즈 아프리카를 위한 기도</vt:lpstr>
      <vt:lpstr>#기도월력 2025년 10월 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402</cp:revision>
  <dcterms:created xsi:type="dcterms:W3CDTF">2024-07-08T04:53:18Z</dcterms:created>
  <dcterms:modified xsi:type="dcterms:W3CDTF">2025-10-16T02:13:14Z</dcterms:modified>
</cp:coreProperties>
</file>