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14"/>
  </p:notesMasterIdLst>
  <p:sldIdLst>
    <p:sldId id="257" r:id="rId4"/>
    <p:sldId id="373" r:id="rId5"/>
    <p:sldId id="2528" r:id="rId6"/>
    <p:sldId id="2550" r:id="rId7"/>
    <p:sldId id="2537" r:id="rId8"/>
    <p:sldId id="2554" r:id="rId9"/>
    <p:sldId id="2549" r:id="rId10"/>
    <p:sldId id="316" r:id="rId11"/>
    <p:sldId id="2551" r:id="rId12"/>
    <p:sldId id="24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BA862B-D02B-C74E-D017-751434AC18B1}" v="1521" dt="2025-11-11T06:34:55.4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board/view.do?iboardgroupseq=1&amp;iboardmanagerseq=3&amp;currentpagenum=&amp;searchitem=&amp;searchvalue=&amp;iboardseq=1521&amp;irefamily=1521&amp;ireseq=0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2025-11-25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https://www.youtube.com/watch?v=V-2VPzKRNZY</a:t>
            </a:r>
            <a:endParaRPr lang="ko-KR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>
                <a:ea typeface="맑은 고딕"/>
              </a:rPr>
              <a:t>아담에</a:t>
            </a:r>
            <a:r>
              <a:rPr lang="ko-KR" altLang="en-US" dirty="0">
                <a:ea typeface="맑은 고딕"/>
              </a:rPr>
              <a:t> 대한 기사는 월간오픈도어 2025년 11월호 8-11 페이지에 소개되어 있습니다. 먼저 영상을 보시고, 내용을 읽고 함께 기도하시기를 추천합니다.  </a:t>
            </a:r>
          </a:p>
          <a:p>
            <a:r>
              <a:rPr lang="en-US" dirty="0"/>
              <a:t>https://www.youtube.com/watch?v=V-2VPzKRNZY</a:t>
            </a:r>
            <a:endParaRPr lang="ko-KR" dirty="0"/>
          </a:p>
          <a:p>
            <a:endParaRPr lang="ko-KR" alt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>
                <a:ea typeface="맑은 고딕"/>
              </a:rPr>
              <a:t>최근</a:t>
            </a:r>
            <a:r>
              <a:rPr lang="en-US" altLang="ko-KR" dirty="0">
                <a:ea typeface="맑은 고딕"/>
              </a:rPr>
              <a:t> </a:t>
            </a:r>
            <a:r>
              <a:rPr lang="ko-KR" altLang="en-US" dirty="0">
                <a:ea typeface="맑은 고딕"/>
              </a:rPr>
              <a:t>이란</a:t>
            </a:r>
            <a:r>
              <a:rPr lang="en-US" altLang="ko-KR" dirty="0">
                <a:ea typeface="맑은 고딕"/>
              </a:rPr>
              <a:t>-</a:t>
            </a:r>
            <a:r>
              <a:rPr lang="ko-KR" dirty="0">
                <a:ea typeface="맑은 고딕"/>
              </a:rPr>
              <a:t>이스라엘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갈등과 휴전</a:t>
            </a:r>
            <a:r>
              <a:rPr lang="en-US" altLang="ko-KR" dirty="0">
                <a:ea typeface="맑은 고딕"/>
              </a:rPr>
              <a:t>(</a:t>
            </a:r>
            <a:r>
              <a:rPr lang="en-US" dirty="0"/>
              <a:t>6</a:t>
            </a:r>
            <a:r>
              <a:rPr lang="ko-KR" altLang="en-US" dirty="0">
                <a:ea typeface="맑은 고딕"/>
              </a:rPr>
              <a:t>월</a:t>
            </a:r>
            <a:r>
              <a:rPr lang="en-US" dirty="0"/>
              <a:t> 24</a:t>
            </a:r>
            <a:r>
              <a:rPr lang="ko-KR" altLang="en-US" dirty="0">
                <a:ea typeface="맑은 고딕"/>
              </a:rPr>
              <a:t>일</a:t>
            </a:r>
            <a:r>
              <a:rPr lang="en-US" altLang="ko-KR" dirty="0">
                <a:ea typeface="맑은 고딕"/>
              </a:rPr>
              <a:t>) </a:t>
            </a:r>
            <a:r>
              <a:rPr lang="ko-KR" dirty="0">
                <a:ea typeface="맑은 고딕"/>
              </a:rPr>
              <a:t>이후로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이란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전역에서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기독교인에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대한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박해가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급격히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증가해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심각한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우려를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자아내고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있습니다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테헤란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 err="1">
                <a:ea typeface="맑은 고딕"/>
              </a:rPr>
              <a:t>라슈트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>
                <a:ea typeface="맑은 고딕"/>
              </a:rPr>
              <a:t>시라즈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>
                <a:ea typeface="맑은 고딕"/>
              </a:rPr>
              <a:t>이스파한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>
                <a:ea typeface="맑은 고딕"/>
              </a:rPr>
              <a:t>마슈하드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>
                <a:ea typeface="맑은 고딕"/>
              </a:rPr>
              <a:t>카라지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 err="1">
                <a:ea typeface="맑은 고딕"/>
              </a:rPr>
              <a:t>하메단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 err="1">
                <a:ea typeface="맑은 고딕"/>
              </a:rPr>
              <a:t>노우샤르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등</a:t>
            </a:r>
            <a:r>
              <a:rPr lang="en-US" altLang="ko-KR" dirty="0">
                <a:ea typeface="맑은 고딕"/>
              </a:rPr>
              <a:t> 21</a:t>
            </a:r>
            <a:r>
              <a:rPr lang="ko-KR" altLang="en-US" dirty="0">
                <a:ea typeface="맑은 고딕"/>
              </a:rPr>
              <a:t>개</a:t>
            </a:r>
            <a:r>
              <a:rPr lang="en-US" alt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도시에서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최소</a:t>
            </a:r>
            <a:r>
              <a:rPr lang="en-US" altLang="ko-KR" dirty="0">
                <a:ea typeface="맑은 고딕"/>
              </a:rPr>
              <a:t> 54</a:t>
            </a:r>
            <a:r>
              <a:rPr lang="ko-KR" altLang="en-US" dirty="0">
                <a:ea typeface="맑은 고딕"/>
              </a:rPr>
              <a:t>명의</a:t>
            </a:r>
            <a:r>
              <a:rPr lang="en-US" alt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기독교인이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체포되었으며</a:t>
            </a:r>
            <a:r>
              <a:rPr lang="en-US" altLang="ko-KR" dirty="0">
                <a:ea typeface="맑은 고딕"/>
              </a:rPr>
              <a:t>, </a:t>
            </a:r>
            <a:r>
              <a:rPr lang="ko-KR" dirty="0">
                <a:ea typeface="맑은 고딕"/>
              </a:rPr>
              <a:t>이는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다양한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배경의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신자들에게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영향을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미치고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있습니다</a:t>
            </a:r>
            <a:r>
              <a:rPr lang="en-US" altLang="ko-KR" dirty="0">
                <a:ea typeface="맑은 고딕"/>
              </a:rPr>
              <a:t>. </a:t>
            </a:r>
            <a:r>
              <a:rPr lang="ko-KR" dirty="0">
                <a:ea typeface="맑은 고딕"/>
              </a:rPr>
              <a:t>이는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휴전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전</a:t>
            </a:r>
            <a:r>
              <a:rPr lang="en-US" altLang="ko-KR" dirty="0">
                <a:ea typeface="맑은 고딕"/>
              </a:rPr>
              <a:t> 6</a:t>
            </a:r>
            <a:r>
              <a:rPr lang="ko-KR" dirty="0">
                <a:ea typeface="맑은 고딕"/>
              </a:rPr>
              <a:t>개월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동안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기록된</a:t>
            </a:r>
            <a:r>
              <a:rPr lang="en-US" altLang="ko-KR" dirty="0">
                <a:ea typeface="맑은 고딕"/>
              </a:rPr>
              <a:t> 40</a:t>
            </a:r>
            <a:r>
              <a:rPr lang="ko-KR" dirty="0">
                <a:ea typeface="맑은 고딕"/>
              </a:rPr>
              <a:t>건의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체포와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비교해</a:t>
            </a:r>
            <a:r>
              <a:rPr lang="en-US" alt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크게</a:t>
            </a:r>
            <a:r>
              <a:rPr lang="en-US" altLang="ko-KR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증가한 수치입니다</a:t>
            </a:r>
            <a:r>
              <a:rPr lang="en-US" altLang="ko-KR" dirty="0">
                <a:ea typeface="맑은 고딕"/>
              </a:rPr>
              <a:t>.</a:t>
            </a:r>
            <a:endParaRPr lang="ko-KR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 </a:t>
            </a:r>
            <a:endParaRPr lang="en-US" altLang="ko-KR" dirty="0">
              <a:solidFill>
                <a:srgbClr val="444444"/>
              </a:solidFill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제1-3조- 이스라엘/미국에 대한 정보, 금융, 사이버 또는 물류 지원 또는 이란 인프라를 해칠 목적으로 </a:t>
            </a:r>
            <a:r>
              <a:rPr lang="ko-KR" dirty="0" err="1">
                <a:ea typeface="맑은 고딕"/>
              </a:rPr>
              <a:t>드론</a:t>
            </a:r>
            <a:r>
              <a:rPr lang="ko-KR" dirty="0">
                <a:ea typeface="맑은 고딕"/>
              </a:rPr>
              <a:t>/폭발물을 제조한 경우 사형.</a:t>
            </a:r>
            <a:endParaRPr lang="en-US" altLang="ko-KR">
              <a:solidFill>
                <a:srgbClr val="444444"/>
              </a:solidFill>
              <a:ea typeface="맑은 고딕"/>
            </a:endParaRPr>
          </a:p>
          <a:p>
            <a:r>
              <a:rPr lang="ko-KR" dirty="0">
                <a:ea typeface="맑은 고딕"/>
              </a:rPr>
              <a:t> 제4조 - 단순히 외국 행위자로부터 자금이나 암호화폐를 받은 경우 5~15년(또는 위와 결합된 경우 사형), “국가 안보를 해치는” “</a:t>
            </a:r>
            <a:r>
              <a:rPr lang="ko-KR" dirty="0" err="1">
                <a:ea typeface="맑은 고딕"/>
              </a:rPr>
              <a:t>선전”을</a:t>
            </a:r>
            <a:r>
              <a:rPr lang="ko-KR" dirty="0">
                <a:ea typeface="맑은 고딕"/>
              </a:rPr>
              <a:t> 한 경우 10~15년 + 평생 취업 금지.</a:t>
            </a:r>
            <a:endParaRPr lang="en-US" altLang="ko-KR" dirty="0">
              <a:solidFill>
                <a:srgbClr val="444444"/>
              </a:solidFill>
              <a:ea typeface="맑은 고딕"/>
            </a:endParaRPr>
          </a:p>
          <a:p>
            <a:r>
              <a:rPr lang="ko-KR" dirty="0">
                <a:ea typeface="맑은 고딕"/>
              </a:rPr>
              <a:t> 제6조- “공공의 사기를 약화시킬 수 있는” 사진이나 동영상을 해외로 전송한 경우 2~5년.</a:t>
            </a:r>
            <a:endParaRPr lang="en-US" altLang="ko-KR" dirty="0">
              <a:solidFill>
                <a:srgbClr val="444444"/>
              </a:solidFill>
              <a:ea typeface="맑은 고딕"/>
            </a:endParaRPr>
          </a:p>
          <a:p>
            <a:r>
              <a:rPr lang="ko-KR" dirty="0">
                <a:ea typeface="맑은 고딕"/>
              </a:rPr>
              <a:t> 제7조- 전시 중 파업 또는 시위 시 5-10년.</a:t>
            </a:r>
            <a:endParaRPr lang="en-US" altLang="ko-KR" dirty="0">
              <a:solidFill>
                <a:srgbClr val="444444"/>
              </a:solidFill>
              <a:ea typeface="맑은 고딕"/>
            </a:endParaRPr>
          </a:p>
          <a:p>
            <a:r>
              <a:rPr lang="ko-KR" dirty="0">
                <a:ea typeface="맑은 고딕"/>
              </a:rPr>
              <a:t> 제8조- 스타링크 단말기, 위성 전화 또는 기타 ‘승인되지 않은’ 통신 장비를 수입하거나 사용하는 경우 최대 10년.</a:t>
            </a:r>
            <a:endParaRPr lang="en-US" altLang="ko-KR" dirty="0">
              <a:solidFill>
                <a:srgbClr val="444444"/>
              </a:solidFill>
              <a:ea typeface="맑은 고딕"/>
            </a:endParaRPr>
          </a:p>
          <a:p>
            <a:r>
              <a:rPr lang="ko-KR" dirty="0">
                <a:ea typeface="맑은 고딕"/>
              </a:rPr>
              <a:t> 제9조- 소급 조항을 통해 검찰은 법이 통과되기 전에 저지른 행위에 대해서도 이 법을 적용할 수 있습니다.</a:t>
            </a:r>
            <a:endParaRPr lang="en-US" altLang="ko-KR" dirty="0">
              <a:solidFill>
                <a:srgbClr val="444444"/>
              </a:solidFill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>
                <a:ea typeface="맑은 고딕"/>
              </a:rPr>
              <a:t>관련된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자세한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내용은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>
                <a:ea typeface="맑은 고딕"/>
                <a:hlinkClick r:id="rId3"/>
              </a:rPr>
              <a:t>여기 링크를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참조하세요</a:t>
            </a:r>
            <a:r>
              <a:rPr lang="en-US" altLang="ko-KR" dirty="0">
                <a:ea typeface="맑은 고딕"/>
              </a:rPr>
              <a:t>.</a:t>
            </a: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571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2025-11-25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2025-11-25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V-2VPzKRNZY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11월 11일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818" b="7818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595141" y="244519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 dirty="0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864753" y="1709383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사람, 의류, 가구, 목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446" r="14446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dirty="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사람, 의류, 가구, 신발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40413F-6618-6603-5E51-6B4C312CE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9" b="319"/>
          <a:stretch>
            <a:fillRect/>
          </a:stretch>
        </p:blipFill>
        <p:spPr>
          <a:xfrm>
            <a:off x="-3423" y="0"/>
            <a:ext cx="12271926" cy="6858940"/>
          </a:xfrm>
          <a:prstGeom prst="rect">
            <a:avLst/>
          </a:prstGeom>
          <a:ln>
            <a:solidFill>
              <a:srgbClr val="4472C4"/>
            </a:solidFill>
          </a:ln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267663" y="119440"/>
            <a:ext cx="11561418" cy="6428545"/>
            <a:chOff x="267663" y="109414"/>
            <a:chExt cx="11561418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7663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437795" y="1112937"/>
            <a:ext cx="5700263" cy="1283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522701" y="750434"/>
            <a:ext cx="57875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ea typeface="맑은 고딕"/>
              </a:rPr>
              <a:t>#나이지리아 |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트라우마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치유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센터를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위해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. </a:t>
            </a:r>
            <a:endParaRPr lang="en-US" altLang="ko-KR" sz="18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648084" y="1273780"/>
            <a:ext cx="5282879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kern="100" dirty="0" err="1">
                <a:ea typeface="맑은 고딕"/>
              </a:rPr>
              <a:t>보코하람은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납치행위로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악명이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높지만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동시에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엄격한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이슬람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율법을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강요하여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카메룬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북부지역의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기독교인들이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신앙을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지키며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사는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것을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거의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불가능하게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만듭니다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아담과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그의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공동체는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이러한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보코하람의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공격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위험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속에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살고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있습니다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그들의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신앙이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흔들리지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않도록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기도해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주세요</a:t>
            </a:r>
            <a:r>
              <a:rPr lang="en-US" altLang="ko-KR" sz="1200" kern="100" dirty="0">
                <a:ea typeface="맑은 고딕"/>
              </a:rPr>
              <a:t>. </a:t>
            </a:r>
          </a:p>
          <a:p>
            <a:pPr algn="just"/>
            <a:endParaRPr lang="en-US" altLang="ko-KR" sz="1200" kern="100" dirty="0">
              <a:ea typeface="맑은 고딕"/>
            </a:endParaRPr>
          </a:p>
          <a:p>
            <a:pPr algn="just"/>
            <a:r>
              <a:rPr lang="en-US" altLang="ko-KR" sz="1200" kern="100" dirty="0">
                <a:ea typeface="맑은 고딕"/>
              </a:rPr>
              <a:t>2025년 5월6일 </a:t>
            </a:r>
            <a:r>
              <a:rPr lang="en-US" altLang="ko-KR" sz="1200" kern="100" dirty="0" err="1">
                <a:ea typeface="맑은 고딕"/>
              </a:rPr>
              <a:t>새벽</a:t>
            </a:r>
            <a:r>
              <a:rPr lang="en-US" altLang="ko-KR" sz="1200" kern="100" dirty="0">
                <a:ea typeface="맑은 고딕"/>
              </a:rPr>
              <a:t> 1시 30분경, </a:t>
            </a:r>
            <a:r>
              <a:rPr lang="en-US" altLang="ko-KR" sz="1200" kern="100" dirty="0" err="1">
                <a:ea typeface="맑은 고딕"/>
              </a:rPr>
              <a:t>보코하람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전사</a:t>
            </a:r>
            <a:r>
              <a:rPr lang="en-US" altLang="ko-KR" sz="1200" kern="100" dirty="0">
                <a:ea typeface="맑은 고딕"/>
              </a:rPr>
              <a:t> 약 100명이 </a:t>
            </a:r>
            <a:r>
              <a:rPr lang="en-US" altLang="ko-KR" sz="1200" kern="100" dirty="0" err="1">
                <a:ea typeface="맑은 고딕"/>
              </a:rPr>
              <a:t>그들의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마을을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기습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공격했습니다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정부군과의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치열한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총격전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끝에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정부군</a:t>
            </a:r>
            <a:r>
              <a:rPr lang="en-US" altLang="ko-KR" sz="1200" kern="100" dirty="0">
                <a:ea typeface="맑은 고딕"/>
              </a:rPr>
              <a:t> 3명이 </a:t>
            </a:r>
            <a:r>
              <a:rPr lang="en-US" altLang="ko-KR" sz="1200" kern="100" dirty="0" err="1">
                <a:ea typeface="맑은 고딕"/>
              </a:rPr>
              <a:t>사망했고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테러리스트들은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다양한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무기와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탄약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장비를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약탈했습니다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또한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시장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주택</a:t>
            </a:r>
            <a:r>
              <a:rPr lang="en-US" altLang="ko-KR" sz="1200" kern="100" dirty="0">
                <a:ea typeface="맑은 고딕"/>
              </a:rPr>
              <a:t> 등 </a:t>
            </a:r>
            <a:r>
              <a:rPr lang="en-US" altLang="ko-KR" sz="1200" kern="100" dirty="0" err="1">
                <a:ea typeface="맑은 고딕"/>
              </a:rPr>
              <a:t>많은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건물이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파괴되었습니다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아담은</a:t>
            </a:r>
            <a:r>
              <a:rPr lang="en-US" altLang="ko-KR" sz="1200" kern="100" dirty="0">
                <a:ea typeface="맑은 고딕"/>
              </a:rPr>
              <a:t> 2번씩이나 </a:t>
            </a:r>
            <a:r>
              <a:rPr lang="en-US" altLang="ko-KR" sz="1200" kern="100" dirty="0" err="1">
                <a:ea typeface="맑은 고딕"/>
              </a:rPr>
              <a:t>납치되었지만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기적적으로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구출되었습니다</a:t>
            </a:r>
            <a:r>
              <a:rPr lang="en-US" altLang="ko-KR" sz="1200" kern="100" dirty="0">
                <a:ea typeface="맑은 고딕"/>
              </a:rPr>
              <a:t>. </a:t>
            </a:r>
          </a:p>
          <a:p>
            <a:pPr algn="just"/>
            <a:r>
              <a:rPr lang="en-US" altLang="ko-KR" sz="1200" kern="100" dirty="0" err="1">
                <a:ea typeface="맑은 고딕"/>
              </a:rPr>
              <a:t>아담과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같은</a:t>
            </a:r>
            <a:r>
              <a:rPr lang="en-US" altLang="ko-KR" sz="1200" kern="100" dirty="0">
                <a:ea typeface="맑은 고딕"/>
              </a:rPr>
              <a:t> 즉 </a:t>
            </a:r>
            <a:r>
              <a:rPr lang="en-US" altLang="ko-KR" sz="1200" kern="100" dirty="0" err="1">
                <a:ea typeface="맑은 고딕"/>
              </a:rPr>
              <a:t>폭력적인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박해를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겪은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기독교인들은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단순한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구호뿐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아니라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통합적인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회복과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지원이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필요합니다</a:t>
            </a:r>
            <a:r>
              <a:rPr lang="en-US" altLang="ko-KR" sz="1200" kern="100" dirty="0">
                <a:ea typeface="맑은 고딕"/>
              </a:rPr>
              <a:t>.</a:t>
            </a:r>
          </a:p>
          <a:p>
            <a:pPr algn="just"/>
            <a:r>
              <a:rPr lang="en-US" altLang="ko-KR" sz="1200" kern="100" dirty="0" err="1">
                <a:ea typeface="맑은 고딕"/>
              </a:rPr>
              <a:t>오픈도어는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현지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파트너를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통해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트라우마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회복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긴급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구호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사회.경제적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지원을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제공하며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박해속에서도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성도들이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믿음을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잃지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않고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견고히</a:t>
            </a:r>
            <a:r>
              <a:rPr lang="en-US" altLang="ko-KR" sz="1200" kern="100" dirty="0">
                <a:ea typeface="맑은 고딕"/>
              </a:rPr>
              <a:t> 서 </a:t>
            </a:r>
            <a:r>
              <a:rPr lang="en-US" altLang="ko-KR" sz="1200" kern="100" dirty="0" err="1">
                <a:ea typeface="맑은 고딕"/>
              </a:rPr>
              <a:t>있도록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돕고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있습니다</a:t>
            </a:r>
            <a:r>
              <a:rPr lang="en-US" altLang="ko-KR" sz="1200" kern="100" dirty="0">
                <a:ea typeface="맑은 고딕"/>
              </a:rPr>
              <a:t>.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649716" y="4231737"/>
            <a:ext cx="5286414" cy="2123658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algn="just"/>
            <a:endParaRPr lang="ko-KR" altLang="en-US" sz="1100" kern="10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보코하람에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의해 포로로 잡혀 있는 모든 기독교인들을 위해 기도합니다. 하나님의 보호하심으로 안전하게 가족의 품으로 돌아오게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하옵소서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</a:t>
            </a: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카메룬의 흩어진 공동체가 안전하게 예배드릴 수 있는 길을 열어 주시고, 안전한 피난처를 허락하여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주옵소서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</a:t>
            </a:r>
            <a:endParaRPr lang="ko-KR" altLang="en-US" sz="1100" kern="100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아담과 그의 공동체에게 믿음과 힘과 용기를 주셔서, 고난을 통하여 인내를 배우게 하시고, 믿음이 더욱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견고하여져서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 그리스도의 증인으로 온전하게 세워지게 </a:t>
            </a:r>
            <a:r>
              <a:rPr lang="ko-KR" altLang="en-US" sz="1100" kern="100" dirty="0" err="1">
                <a:solidFill>
                  <a:schemeClr val="bg1"/>
                </a:solidFill>
                <a:ea typeface="맑은 고딕"/>
              </a:rPr>
              <a:t>하옵소서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    </a:t>
            </a:r>
            <a:endParaRPr lang="ko-KR" altLang="en-US" sz="1100" kern="100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 kern="100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845936" y="1402586"/>
            <a:ext cx="10767678" cy="5508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에빈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교도소에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수감된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기독교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신자를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위해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dirty="0" err="1">
                <a:solidFill>
                  <a:srgbClr val="0070C0"/>
                </a:solidFill>
                <a:ea typeface="맑은 고딕"/>
              </a:rPr>
              <a:t>기도합니다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742384" y="1706786"/>
            <a:ext cx="5204750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200" dirty="0">
                <a:latin typeface="Malgun Gothic"/>
                <a:ea typeface="Malgun Gothic"/>
              </a:rPr>
              <a:t>테헤란의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악명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높은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 err="1">
                <a:latin typeface="Malgun Gothic"/>
                <a:ea typeface="+mn-lt"/>
              </a:rPr>
              <a:t>에빈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교도소</a:t>
            </a:r>
            <a:r>
              <a:rPr lang="en-US" altLang="ko-KR" sz="1200" dirty="0">
                <a:latin typeface="Malgun Gothic"/>
                <a:ea typeface="Malgun Gothic"/>
              </a:rPr>
              <a:t>(</a:t>
            </a:r>
            <a:r>
              <a:rPr lang="en-US" sz="1200" dirty="0">
                <a:ea typeface="+mn-lt"/>
                <a:cs typeface="+mn-lt"/>
              </a:rPr>
              <a:t>Evin Prison</a:t>
            </a:r>
            <a:r>
              <a:rPr lang="en-US" altLang="ko-KR" sz="1200" dirty="0">
                <a:latin typeface="Malgun Gothic"/>
                <a:ea typeface="Malgun Gothic"/>
              </a:rPr>
              <a:t>)</a:t>
            </a:r>
            <a:r>
              <a:rPr lang="ko-KR" sz="1200" dirty="0" err="1">
                <a:latin typeface="Malgun Gothic"/>
                <a:ea typeface="Malgun Gothic"/>
              </a:rPr>
              <a:t>에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수감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중인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개종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기독교인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아이다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 err="1">
                <a:latin typeface="Malgun Gothic"/>
                <a:ea typeface="Malgun Gothic"/>
              </a:rPr>
              <a:t>나자플루</a:t>
            </a:r>
            <a:r>
              <a:rPr lang="en-US" altLang="ko-KR" sz="1200" dirty="0">
                <a:latin typeface="Malgun Gothic"/>
                <a:ea typeface="Malgun Gothic"/>
              </a:rPr>
              <a:t>(</a:t>
            </a:r>
            <a:r>
              <a:rPr lang="en-US" sz="1200" dirty="0">
                <a:ea typeface="+mn-lt"/>
                <a:cs typeface="+mn-lt"/>
              </a:rPr>
              <a:t>Aida </a:t>
            </a:r>
            <a:r>
              <a:rPr lang="en-US" sz="1200" dirty="0" err="1">
                <a:ea typeface="+mn-lt"/>
                <a:cs typeface="+mn-lt"/>
              </a:rPr>
              <a:t>Najaflou</a:t>
            </a:r>
            <a:r>
              <a:rPr lang="en-US" altLang="ko-KR" sz="1200" dirty="0">
                <a:latin typeface="Malgun Gothic"/>
                <a:ea typeface="Malgun Gothic"/>
              </a:rPr>
              <a:t>)</a:t>
            </a:r>
            <a:r>
              <a:rPr lang="ko-KR" sz="1200" dirty="0">
                <a:latin typeface="Malgun Gothic"/>
                <a:ea typeface="Malgun Gothic"/>
              </a:rPr>
              <a:t>가</a:t>
            </a:r>
            <a:r>
              <a:rPr lang="en-US" altLang="ko-KR" sz="1200" dirty="0">
                <a:latin typeface="Malgun Gothic"/>
                <a:ea typeface="+mn-lt"/>
              </a:rPr>
              <a:t> 2</a:t>
            </a:r>
            <a:r>
              <a:rPr lang="ko-KR" sz="1200" dirty="0">
                <a:latin typeface="Malgun Gothic"/>
                <a:ea typeface="Malgun Gothic"/>
              </a:rPr>
              <a:t>층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침대에서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떨어져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척추가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골절되는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심각한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고통을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겪고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있습니다</a:t>
            </a:r>
            <a:r>
              <a:rPr lang="en-US" altLang="ko-KR" sz="1200" dirty="0">
                <a:latin typeface="Malgun Gothic"/>
                <a:ea typeface="+mn-lt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사고는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한밤중에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발생했으며</a:t>
            </a:r>
            <a:r>
              <a:rPr lang="en-US" altLang="ko-KR" sz="1200" dirty="0">
                <a:latin typeface="Malgun Gothic"/>
                <a:ea typeface="+mn-lt"/>
              </a:rPr>
              <a:t>, </a:t>
            </a:r>
            <a:r>
              <a:rPr lang="ko-KR" sz="1200" dirty="0">
                <a:latin typeface="Malgun Gothic"/>
                <a:ea typeface="Malgun Gothic"/>
              </a:rPr>
              <a:t>그녀는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잠시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병원으로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이송되었으나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같은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날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고통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속에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수술이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시급하다는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의사의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소견에도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불구하고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교도소로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다시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송환되었습니다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endParaRPr lang="ko-KR" sz="1200" dirty="0">
              <a:latin typeface="Malgun Gothic"/>
              <a:ea typeface="Malgun Gothic"/>
            </a:endParaRPr>
          </a:p>
          <a:p>
            <a:pPr algn="just"/>
            <a:endParaRPr lang="ko-KR" altLang="en-US" sz="1200" dirty="0">
              <a:latin typeface="Malgun Gothic"/>
              <a:ea typeface="Malgun Gothic"/>
            </a:endParaRPr>
          </a:p>
          <a:p>
            <a:pPr algn="just"/>
            <a:r>
              <a:rPr lang="ko-KR" altLang="en-US" sz="1200" dirty="0" err="1">
                <a:latin typeface="Malgun Gothic"/>
                <a:ea typeface="Malgun Gothic"/>
              </a:rPr>
              <a:t>아이다는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이미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 err="1">
                <a:latin typeface="Malgun Gothic"/>
                <a:ea typeface="Malgun Gothic"/>
              </a:rPr>
              <a:t>류머티스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관절염을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앓고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있었으며</a:t>
            </a:r>
            <a:r>
              <a:rPr lang="en-US" altLang="ko-KR" sz="1200" dirty="0">
                <a:latin typeface="Malgun Gothic"/>
                <a:ea typeface="+mn-lt"/>
              </a:rPr>
              <a:t>, </a:t>
            </a:r>
            <a:r>
              <a:rPr lang="ko-KR" sz="1200" dirty="0">
                <a:latin typeface="Malgun Gothic"/>
                <a:ea typeface="Malgun Gothic"/>
              </a:rPr>
              <a:t>하층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침대를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요청했으나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무시당했다</a:t>
            </a:r>
            <a:r>
              <a:rPr lang="en-US" altLang="ko-KR" sz="1200" dirty="0">
                <a:latin typeface="Malgun Gothic"/>
                <a:ea typeface="+mn-lt"/>
              </a:rPr>
              <a:t>. </a:t>
            </a:r>
            <a:r>
              <a:rPr lang="ko-KR" sz="1200" dirty="0">
                <a:latin typeface="Malgun Gothic"/>
                <a:ea typeface="Malgun Gothic"/>
              </a:rPr>
              <a:t>이제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척추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골절과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제한된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의료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접근성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속에서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그녀는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예방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가능했던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고통을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sz="1200" dirty="0">
                <a:latin typeface="Malgun Gothic"/>
                <a:ea typeface="Malgun Gothic"/>
              </a:rPr>
              <a:t>매일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+mn-lt"/>
              </a:rPr>
              <a:t>겪고</a:t>
            </a:r>
            <a:r>
              <a:rPr lang="en-US" altLang="ko-KR" sz="1200" dirty="0">
                <a:latin typeface="Malgun Gothic"/>
                <a:ea typeface="+mn-lt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있습니다</a:t>
            </a:r>
            <a:r>
              <a:rPr lang="en-US" altLang="ko-KR" sz="1200" dirty="0">
                <a:latin typeface="Malgun Gothic"/>
                <a:ea typeface="+mn-lt"/>
              </a:rPr>
              <a:t>.</a:t>
            </a:r>
            <a:endParaRPr lang="ko-KR" sz="1200" dirty="0">
              <a:latin typeface="Malgun Gothic"/>
              <a:ea typeface="Malgun Gothic"/>
            </a:endParaRPr>
          </a:p>
          <a:p>
            <a:pPr algn="just"/>
            <a:endParaRPr lang="ko-KR" altLang="en-US" sz="1200" dirty="0">
              <a:ea typeface="맑은 고딕"/>
            </a:endParaRPr>
          </a:p>
          <a:p>
            <a:pPr algn="just"/>
            <a:r>
              <a:rPr lang="ko-KR" altLang="en-US" sz="1200" dirty="0" err="1">
                <a:ea typeface="맑은 고딕"/>
              </a:rPr>
              <a:t>아이다는</a:t>
            </a:r>
            <a:r>
              <a:rPr lang="ko-KR" altLang="en-US" sz="1200" dirty="0">
                <a:ea typeface="맑은 고딕"/>
              </a:rPr>
              <a:t> </a:t>
            </a:r>
            <a:r>
              <a:rPr lang="en-US" altLang="ko-KR" sz="1200" dirty="0">
                <a:ea typeface="맑은 고딕"/>
              </a:rPr>
              <a:t>2025</a:t>
            </a:r>
            <a:r>
              <a:rPr lang="ko-KR" altLang="en-US" sz="1200" dirty="0">
                <a:ea typeface="맑은 고딕"/>
              </a:rPr>
              <a:t>년 </a:t>
            </a:r>
            <a:r>
              <a:rPr lang="en-US" altLang="ko-KR" sz="1200" dirty="0">
                <a:ea typeface="맑은 고딕"/>
              </a:rPr>
              <a:t>2</a:t>
            </a:r>
            <a:r>
              <a:rPr lang="ko-KR" altLang="en-US" sz="1200" dirty="0">
                <a:ea typeface="맑은 고딕"/>
              </a:rPr>
              <a:t>월 테헤란에서 이란 정보부 요원들에게 체포되었습니다</a:t>
            </a:r>
            <a:r>
              <a:rPr lang="en-US" altLang="ko-KR" sz="1200" dirty="0">
                <a:ea typeface="맑은 고딕"/>
              </a:rPr>
              <a:t>. </a:t>
            </a:r>
            <a:r>
              <a:rPr lang="ko-KR" altLang="en-US" sz="1200" dirty="0">
                <a:ea typeface="맑은 고딕"/>
              </a:rPr>
              <a:t>처음에는 </a:t>
            </a:r>
            <a:r>
              <a:rPr lang="ko-KR" altLang="en-US" sz="1200" dirty="0" err="1">
                <a:ea typeface="맑은 고딕"/>
              </a:rPr>
              <a:t>에빈</a:t>
            </a:r>
            <a:r>
              <a:rPr lang="ko-KR" altLang="en-US" sz="1200" dirty="0">
                <a:ea typeface="맑은 고딕"/>
              </a:rPr>
              <a:t> 교도소 내 보안 병동으로 이송되어 여러 차례 심문을 받았고, </a:t>
            </a:r>
            <a:r>
              <a:rPr lang="en-US" altLang="ko-KR" sz="1200" dirty="0">
                <a:ea typeface="맑은 고딕"/>
              </a:rPr>
              <a:t>4</a:t>
            </a:r>
            <a:r>
              <a:rPr lang="ko-KR" altLang="en-US" sz="1200" dirty="0">
                <a:ea typeface="맑은 고딕"/>
              </a:rPr>
              <a:t>월에 여성 일반 병동으로 옮겨졌습니다</a:t>
            </a:r>
            <a:r>
              <a:rPr lang="en-US" altLang="ko-KR" sz="1200" dirty="0">
                <a:ea typeface="맑은 고딕"/>
              </a:rPr>
              <a:t>. </a:t>
            </a:r>
          </a:p>
          <a:p>
            <a:pPr algn="just"/>
            <a:endParaRPr lang="en-US" altLang="ko-KR" sz="1200" dirty="0">
              <a:ea typeface="맑은 고딕"/>
            </a:endParaRPr>
          </a:p>
          <a:p>
            <a:pPr algn="just"/>
            <a:r>
              <a:rPr lang="ko-KR" altLang="en-US" sz="1200" dirty="0">
                <a:ea typeface="맑은 고딕"/>
              </a:rPr>
              <a:t>법원은 그녀의 임시 석방을 위해 </a:t>
            </a:r>
            <a:r>
              <a:rPr lang="en-US" altLang="ko-KR" sz="1200" dirty="0">
                <a:ea typeface="맑은 고딕"/>
              </a:rPr>
              <a:t>11</a:t>
            </a:r>
            <a:r>
              <a:rPr lang="ko-KR" altLang="en-US" sz="1200" dirty="0">
                <a:ea typeface="맑은 고딕"/>
              </a:rPr>
              <a:t>억 토만</a:t>
            </a:r>
            <a:r>
              <a:rPr lang="en-US" altLang="ko-KR" sz="1200" dirty="0">
                <a:ea typeface="맑은 고딕"/>
              </a:rPr>
              <a:t>(</a:t>
            </a:r>
            <a:r>
              <a:rPr lang="ko-KR" altLang="en-US" sz="1200" dirty="0">
                <a:ea typeface="맑은 고딕"/>
              </a:rPr>
              <a:t>약 수십만 달러</a:t>
            </a:r>
            <a:r>
              <a:rPr lang="en-US" altLang="ko-KR" sz="1200" dirty="0">
                <a:ea typeface="맑은 고딕"/>
              </a:rPr>
              <a:t>)</a:t>
            </a:r>
            <a:r>
              <a:rPr lang="ko-KR" altLang="en-US" sz="1200" dirty="0">
                <a:ea typeface="맑은 고딕"/>
              </a:rPr>
              <a:t>이라는 매우 높은 보석금을 요구하고 있습니다</a:t>
            </a:r>
            <a:r>
              <a:rPr lang="en-US" altLang="ko-KR" sz="1200" dirty="0">
                <a:ea typeface="맑은 고딕"/>
              </a:rPr>
              <a:t>. </a:t>
            </a:r>
            <a:r>
              <a:rPr lang="en-US" altLang="ko-KR" sz="1200" dirty="0">
                <a:latin typeface="맑은 고딕"/>
                <a:ea typeface="맑은 고딕"/>
              </a:rPr>
              <a:t>이</a:t>
            </a:r>
            <a:r>
              <a:rPr lang="ko-KR" altLang="en-US" sz="1200" dirty="0">
                <a:latin typeface="Malgun Gothic"/>
                <a:ea typeface="Malgun Gothic"/>
              </a:rPr>
              <a:t> 사건은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조셉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err="1">
                <a:latin typeface="Malgun Gothic"/>
                <a:ea typeface="Malgun Gothic"/>
              </a:rPr>
              <a:t>샤바지안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리다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err="1">
                <a:latin typeface="Malgun Gothic"/>
                <a:ea typeface="Malgun Gothic"/>
              </a:rPr>
              <a:t>알렉</a:t>
            </a:r>
            <a:r>
              <a:rPr lang="en-US" sz="1200" dirty="0">
                <a:latin typeface="Malgun Gothic"/>
                <a:ea typeface="Malgun Gothic"/>
              </a:rPr>
              <a:t>-</a:t>
            </a:r>
            <a:r>
              <a:rPr lang="ko-KR" altLang="en-US" sz="1200" dirty="0">
                <a:latin typeface="Malgun Gothic"/>
                <a:ea typeface="Malgun Gothic"/>
              </a:rPr>
              <a:t>사니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나세르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err="1">
                <a:latin typeface="Malgun Gothic"/>
                <a:ea typeface="Malgun Gothic"/>
              </a:rPr>
              <a:t>나바르드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골</a:t>
            </a:r>
            <a:r>
              <a:rPr lang="en-US" sz="1200" dirty="0">
                <a:latin typeface="Malgun Gothic"/>
                <a:ea typeface="Malgun Gothic"/>
              </a:rPr>
              <a:t>-</a:t>
            </a:r>
            <a:r>
              <a:rPr lang="ko-KR" altLang="en-US" sz="1200" err="1">
                <a:latin typeface="Malgun Gothic"/>
                <a:ea typeface="Malgun Gothic"/>
              </a:rPr>
              <a:t>타페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등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다른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기독교인들의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사건과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함께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en-US" sz="1200" err="1">
                <a:latin typeface="Malgun Gothic"/>
                <a:ea typeface="Malgun Gothic"/>
              </a:rPr>
              <a:t>아직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법원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판결을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기다리고</a:t>
            </a:r>
            <a:r>
              <a:rPr lang="en-US" sz="1200" dirty="0">
                <a:latin typeface="Malgun Gothic"/>
                <a:ea typeface="Malgun Gothic"/>
              </a:rPr>
              <a:t> </a:t>
            </a:r>
            <a:r>
              <a:rPr lang="ko-KR" altLang="en-US" sz="1200" dirty="0">
                <a:latin typeface="Malgun Gothic"/>
                <a:ea typeface="Malgun Gothic"/>
              </a:rPr>
              <a:t>있습니다</a:t>
            </a:r>
            <a:r>
              <a:rPr lang="en-US" sz="1200" dirty="0">
                <a:latin typeface="Malgun Gothic"/>
                <a:ea typeface="Malgun Gothic"/>
              </a:rPr>
              <a:t>.</a:t>
            </a:r>
          </a:p>
          <a:p>
            <a:pPr algn="just"/>
            <a:endParaRPr lang="ko-KR" altLang="en-US" sz="1200" dirty="0">
              <a:latin typeface="Malgun Gothic"/>
              <a:ea typeface="Malgun Gothic"/>
            </a:endParaRPr>
          </a:p>
          <a:p>
            <a:pPr algn="just"/>
            <a:r>
              <a:rPr lang="ko-KR" altLang="en-US" sz="1200" dirty="0">
                <a:latin typeface="Malgun Gothic"/>
                <a:ea typeface="Malgun Gothic"/>
              </a:rPr>
              <a:t>이러한 사례는 이슬람을 떠나는 것이 법으로 인정되지 않고 체포와 압박</a:t>
            </a:r>
            <a:r>
              <a:rPr lang="en-US" sz="1200" dirty="0">
                <a:latin typeface="Malgun Gothic"/>
                <a:ea typeface="Malgun Gothic"/>
              </a:rPr>
              <a:t>, </a:t>
            </a:r>
            <a:r>
              <a:rPr lang="ko-KR" altLang="en-US" sz="1200" dirty="0">
                <a:latin typeface="Malgun Gothic"/>
                <a:ea typeface="Malgun Gothic"/>
              </a:rPr>
              <a:t>투옥으로 처벌받는 이란에서 기독교 개종자들이 직면하는 어려움을 잘 보여줍니다</a:t>
            </a:r>
            <a:r>
              <a:rPr lang="en-US" sz="1200" dirty="0">
                <a:latin typeface="Malgun Gothic"/>
                <a:ea typeface="Malgun Gothic"/>
              </a:rPr>
              <a:t>. </a:t>
            </a:r>
            <a:r>
              <a:rPr lang="ko-KR" altLang="en-US" sz="1200" dirty="0">
                <a:ea typeface="맑은 고딕"/>
              </a:rPr>
              <a:t>이란 교도소에 수감되어 있는 고난 받는 우리의 형제 자매들을 기억하고 기도해 주세요</a:t>
            </a:r>
            <a:r>
              <a:rPr lang="en-US" altLang="ko-KR" sz="1200" dirty="0">
                <a:ea typeface="맑은 고딕"/>
              </a:rPr>
              <a:t>. </a:t>
            </a:r>
            <a:endParaRPr lang="en-US" sz="1200">
              <a:ea typeface="맑은 고딕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2196" y="1771584"/>
            <a:ext cx="2608552" cy="15344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B5F2C4-1446-C369-70BE-2E574781044D}"/>
              </a:ext>
            </a:extLst>
          </p:cNvPr>
          <p:cNvSpPr txBox="1"/>
          <p:nvPr/>
        </p:nvSpPr>
        <p:spPr>
          <a:xfrm>
            <a:off x="6319298" y="4709160"/>
            <a:ext cx="5345795" cy="161582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여호와여 나의 기도를 들으시며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나의 부르짖음에 귀를 </a:t>
            </a:r>
            <a:r>
              <a:rPr lang="ko-KR" altLang="en-US" sz="1100" dirty="0" err="1">
                <a:solidFill>
                  <a:schemeClr val="bg1"/>
                </a:solidFill>
              </a:rPr>
              <a:t>기울이소서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내가 눈물 흘릴 때에 잠잠하지 </a:t>
            </a:r>
            <a:r>
              <a:rPr lang="ko-KR" altLang="en-US" sz="1100" dirty="0" err="1">
                <a:solidFill>
                  <a:schemeClr val="bg1"/>
                </a:solidFill>
              </a:rPr>
              <a:t>마옵소서</a:t>
            </a:r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시</a:t>
            </a:r>
            <a:r>
              <a:rPr lang="en-US" altLang="ko-KR" sz="1100" dirty="0">
                <a:solidFill>
                  <a:schemeClr val="bg1"/>
                </a:solidFill>
              </a:rPr>
              <a:t>39:12).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아이다의 고통을 위로하시고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자녀를 </a:t>
            </a:r>
            <a:r>
              <a:rPr lang="ko-KR" altLang="en-US" sz="1100" dirty="0" err="1">
                <a:solidFill>
                  <a:schemeClr val="bg1"/>
                </a:solidFill>
                <a:latin typeface="Malgun Gothic"/>
                <a:ea typeface="Malgun Gothic"/>
              </a:rPr>
              <a:t>회복시켜주시고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마음의 평강을 주시고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모든 혐의를 벗고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석방되는 은혜가 있기를 기도합니다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. </a:t>
            </a:r>
            <a:endParaRPr lang="en-US" altLang="ko-KR" sz="1100" dirty="0">
              <a:solidFill>
                <a:schemeClr val="bg1"/>
              </a:solidFill>
              <a:latin typeface="맑은 고딕"/>
              <a:ea typeface="맑은 고딕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  <a:latin typeface="Malgun Gothic"/>
                <a:ea typeface="Malgun Gothic"/>
              </a:rPr>
              <a:t>랄레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 </a:t>
            </a:r>
            <a:r>
              <a:rPr lang="ko-KR" altLang="en-US" sz="1100" dirty="0" err="1">
                <a:solidFill>
                  <a:schemeClr val="bg1"/>
                </a:solidFill>
                <a:latin typeface="Malgun Gothic"/>
                <a:ea typeface="Malgun Gothic"/>
              </a:rPr>
              <a:t>사티의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</a:rPr>
              <a:t> 석방에 감사를 드립니다</a:t>
            </a:r>
            <a:r>
              <a:rPr lang="en-US" altLang="ko-KR" sz="1100" dirty="0">
                <a:solidFill>
                  <a:schemeClr val="bg1"/>
                </a:solidFill>
                <a:latin typeface="Malgun Gothic"/>
                <a:ea typeface="Malgun Gothic"/>
              </a:rPr>
              <a:t>. 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</a:rPr>
              <a:t>감옥의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트라우마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</a:rPr>
              <a:t> 극복과 치료과정의 인내함을 통해 주님께서 </a:t>
            </a:r>
            <a:r>
              <a:rPr lang="ko-KR" altLang="en-US" sz="1100" dirty="0" err="1">
                <a:solidFill>
                  <a:schemeClr val="bg1"/>
                </a:solidFill>
                <a:latin typeface="Malgun Gothic"/>
                <a:ea typeface="Malgun Gothic"/>
              </a:rPr>
              <a:t>사티를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 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</a:rPr>
              <a:t>강하게 하시고 </a:t>
            </a:r>
            <a:r>
              <a:rPr lang="ko-KR" alt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회복시켜</a:t>
            </a:r>
            <a:r>
              <a:rPr lang="ko-KR" sz="1100" dirty="0">
                <a:solidFill>
                  <a:schemeClr val="bg1"/>
                </a:solidFill>
                <a:latin typeface="Malgun Gothic"/>
                <a:ea typeface="Malgun Gothic"/>
              </a:rPr>
              <a:t> 주시기를 기도합니다</a:t>
            </a:r>
            <a:r>
              <a:rPr lang="en-US" sz="1100" dirty="0">
                <a:solidFill>
                  <a:schemeClr val="bg1"/>
                </a:solidFill>
                <a:latin typeface="Malgun Gothic"/>
                <a:ea typeface="Malgun Gothic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이란에 수감된 형제자매들을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아미르와 같이 믿음을 지키기 위해 투옥된 신자들에게 굳건한 믿음과 용기를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날마다 승리하게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altLang="ko-KR" sz="1100" dirty="0">
                <a:solidFill>
                  <a:schemeClr val="bg1"/>
                </a:solidFill>
                <a:ea typeface="맑은 고딕"/>
              </a:rPr>
              <a:t>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3B30226-71AF-8327-CF3F-A98DFE9ED0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4866" y="1771584"/>
            <a:ext cx="2608552" cy="153444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19298" y="3580311"/>
            <a:ext cx="2474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아미르</a:t>
            </a:r>
            <a:r>
              <a:rPr lang="ko-KR" altLang="en-US" sz="1100" dirty="0"/>
              <a:t> 알리 </a:t>
            </a:r>
            <a:r>
              <a:rPr lang="ko-KR" altLang="en-US" sz="1100" dirty="0" err="1"/>
              <a:t>미나이</a:t>
            </a:r>
            <a:r>
              <a:rPr lang="en-US" altLang="ko-KR" sz="1100" dirty="0"/>
              <a:t>(31</a:t>
            </a:r>
            <a:r>
              <a:rPr lang="ko-KR" altLang="en-US" sz="1100" dirty="0"/>
              <a:t>세</a:t>
            </a:r>
            <a:r>
              <a:rPr lang="en-US" altLang="ko-KR" sz="1100" dirty="0"/>
              <a:t>, 2024.4)</a:t>
            </a:r>
            <a:r>
              <a:rPr lang="ko-KR" altLang="en-US" sz="1100" dirty="0"/>
              <a:t>는 </a:t>
            </a:r>
            <a:r>
              <a:rPr lang="en-US" altLang="ko-KR" sz="1100" dirty="0"/>
              <a:t>'</a:t>
            </a:r>
            <a:r>
              <a:rPr lang="ko-KR" altLang="en-US" sz="1100" dirty="0"/>
              <a:t>가정 교회 설립을 통한 정권 반대 선전</a:t>
            </a:r>
            <a:r>
              <a:rPr lang="en-US" altLang="ko-KR" sz="1100" dirty="0"/>
              <a:t>' </a:t>
            </a:r>
            <a:r>
              <a:rPr lang="ko-KR" altLang="en-US" sz="1100" dirty="0"/>
              <a:t>혐의로 </a:t>
            </a:r>
            <a:r>
              <a:rPr lang="en-US" altLang="ko-KR" sz="1100" dirty="0"/>
              <a:t>3</a:t>
            </a:r>
            <a:r>
              <a:rPr lang="ko-KR" altLang="en-US" sz="1100" dirty="0"/>
              <a:t>년 </a:t>
            </a:r>
            <a:r>
              <a:rPr lang="en-US" altLang="ko-KR" sz="1100" dirty="0"/>
              <a:t>7</a:t>
            </a:r>
            <a:r>
              <a:rPr lang="ko-KR" altLang="en-US" sz="1100" dirty="0"/>
              <a:t>개월 형을 선고 받고 복역 중입니다</a:t>
            </a:r>
            <a:r>
              <a:rPr lang="en-US" altLang="ko-KR" sz="1100" dirty="0"/>
              <a:t>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92195" y="3580311"/>
            <a:ext cx="260855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dirty="0" err="1">
                <a:ea typeface="맑은 고딕"/>
              </a:rPr>
              <a:t>랄레</a:t>
            </a:r>
            <a:r>
              <a:rPr lang="ko-KR" altLang="en-US" sz="1100" dirty="0">
                <a:ea typeface="맑은 고딕"/>
              </a:rPr>
              <a:t> </a:t>
            </a:r>
            <a:r>
              <a:rPr lang="ko-KR" altLang="en-US" sz="1100" dirty="0" err="1">
                <a:ea typeface="맑은 고딕"/>
              </a:rPr>
              <a:t>사티</a:t>
            </a:r>
            <a:r>
              <a:rPr lang="en-US" altLang="ko-KR" sz="1100" dirty="0">
                <a:ea typeface="맑은 고딕"/>
              </a:rPr>
              <a:t>(Laleh Saati)</a:t>
            </a:r>
            <a:r>
              <a:rPr lang="ko-KR" altLang="en-US" sz="1100" dirty="0">
                <a:ea typeface="맑은 고딕"/>
              </a:rPr>
              <a:t>는 기독교 개종자로 2024년 2월13일 체포되어 테헤란의 </a:t>
            </a:r>
            <a:r>
              <a:rPr lang="ko-KR" altLang="en-US" sz="1100" dirty="0" err="1">
                <a:ea typeface="맑은 고딕"/>
              </a:rPr>
              <a:t>에빈</a:t>
            </a:r>
            <a:r>
              <a:rPr lang="ko-KR" altLang="en-US" sz="1100" dirty="0">
                <a:ea typeface="맑은 고딕"/>
              </a:rPr>
              <a:t> 교도소에 수감되었다가 15개월만인 지난 5월 31일 석방되었습니다</a:t>
            </a:r>
            <a:r>
              <a:rPr lang="en-US" altLang="ko-KR" sz="1100" dirty="0">
                <a:ea typeface="맑은 고딕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9287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 err="1">
                <a:solidFill>
                  <a:srgbClr val="3F2175"/>
                </a:solidFill>
                <a:latin typeface="NanumGothicExtraBold"/>
                <a:ea typeface="NanumGothicExtraBold"/>
              </a:rPr>
              <a:t>어라이즈</a:t>
            </a:r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 아프리카를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960" y="1584931"/>
            <a:ext cx="5352697" cy="45920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사하라 이남 아프리카</a:t>
            </a:r>
            <a:r>
              <a:rPr lang="en-US" altLang="ko-KR" sz="1100" dirty="0">
                <a:latin typeface="Malgun Gothic"/>
                <a:ea typeface="Malgun Gothic"/>
              </a:rPr>
              <a:t>(SSA) </a:t>
            </a:r>
            <a:r>
              <a:rPr lang="ko-KR" sz="1100" dirty="0">
                <a:latin typeface="Malgun Gothic"/>
                <a:ea typeface="Malgun Gothic"/>
              </a:rPr>
              <a:t>여러 지역에서 </a:t>
            </a:r>
            <a:r>
              <a:rPr lang="ko-KR" altLang="en-US" sz="1100" err="1">
                <a:latin typeface="Malgun Gothic"/>
                <a:ea typeface="Malgun Gothic"/>
              </a:rPr>
              <a:t>표적화된</a:t>
            </a:r>
            <a:r>
              <a:rPr lang="ko-KR" altLang="en-US" sz="1100" dirty="0">
                <a:latin typeface="Malgun Gothic"/>
                <a:ea typeface="Malgun Gothic"/>
              </a:rPr>
              <a:t> 폭력을 겪고 있는 기독교인들의 현실이 전 세계에 더 널리 알려지도록 기도해 주십시오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우리가 다양한 방법을 통해 각국 정부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언론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교회에 </a:t>
            </a:r>
            <a:r>
              <a:rPr lang="ko-KR" sz="1100" dirty="0">
                <a:latin typeface="Malgun Gothic"/>
                <a:ea typeface="Malgun Gothic"/>
              </a:rPr>
              <a:t>이 폭력이 얼마나 심각한지 명확하고 힘 있게 알릴 수 있도록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오픈도어는 아프리카 대륙 내 기독교인들 사이에서 더</a:t>
            </a:r>
            <a:r>
              <a:rPr lang="ko-KR" sz="1100" dirty="0">
                <a:latin typeface="Malgun Gothic"/>
                <a:ea typeface="Malgun Gothic"/>
              </a:rPr>
              <a:t> 큰 인식을 일으키고자 노력하고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주님의 지혜와 인도하심을 경험할 수 있도록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현실과 해결책을 분명하게 전할 충분한 기회와 역량이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altLang="ko-KR" sz="1100" dirty="0">
              <a:latin typeface="Malgun Gothic"/>
              <a:ea typeface="Malgun Gothic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언론 보도는 종종 기독교인에 대한 폭력을 단순화하거나 충분히 다루지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우리가 이 문제에 대해 더 많이 말할 수 있는 기회가 열리도록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그렇게 할 때 필요한 지혜가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en-US" altLang="ko-KR" sz="1100" dirty="0">
                <a:latin typeface="Malgun Gothic"/>
                <a:ea typeface="Malgun Gothic"/>
              </a:rPr>
              <a:t>SSA</a:t>
            </a:r>
            <a:r>
              <a:rPr lang="ko-KR" sz="1100" dirty="0">
                <a:latin typeface="Malgun Gothic"/>
                <a:ea typeface="Malgun Gothic"/>
              </a:rPr>
              <a:t>의 피해 지역에서는 폭력이 거의 제재 없이 자행되고 있습니다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정부는 공동체를 충분히 보호하지도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가해자를 법정에 세우지도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오픈도어와 협력 단체들은 이런 폭력이 아무 제재 없이 계속되는 현실을 알리고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해결책을 찾도록 각계와 협력하며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현장에서 이를 막아낼 수 있는 </a:t>
            </a:r>
            <a:r>
              <a:rPr lang="ko-KR" altLang="en-US" sz="1100" dirty="0">
                <a:latin typeface="Malgun Gothic"/>
                <a:ea typeface="Malgun Gothic"/>
              </a:rPr>
              <a:t>프로그램에 </a:t>
            </a:r>
            <a:r>
              <a:rPr lang="ko-KR" sz="1100" dirty="0">
                <a:latin typeface="Malgun Gothic"/>
                <a:ea typeface="Malgun Gothic"/>
              </a:rPr>
              <a:t>투자하고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이 사역들을 위해 기도해 주십시오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여러 수준에서 일하는 </a:t>
            </a:r>
            <a:r>
              <a:rPr lang="ko-KR" sz="1100" dirty="0">
                <a:latin typeface="Malgun Gothic"/>
                <a:ea typeface="Malgun Gothic"/>
                <a:cs typeface="Arial"/>
              </a:rPr>
              <a:t>일꾼들에게</a:t>
            </a:r>
            <a:r>
              <a:rPr lang="ko-KR" altLang="en-US" sz="1100" dirty="0">
                <a:latin typeface="Malgun Gothic"/>
                <a:ea typeface="Malgun Gothic"/>
                <a:cs typeface="Arial"/>
              </a:rPr>
              <a:t> </a:t>
            </a:r>
            <a:r>
              <a:rPr lang="ko-KR" altLang="en-US" sz="1100" dirty="0">
                <a:latin typeface="Malgun Gothic"/>
                <a:ea typeface="Malgun Gothic"/>
              </a:rPr>
              <a:t>분별력과 보호가 주어지도록 </a:t>
            </a:r>
            <a:r>
              <a:rPr lang="ko-KR" sz="1100" dirty="0">
                <a:latin typeface="Malgun Gothic"/>
                <a:ea typeface="Malgun Gothic"/>
              </a:rPr>
              <a:t>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sz="1100">
              <a:latin typeface="Malgun Gothic"/>
              <a:ea typeface="Malgun Gothic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오픈도어와 협력 단체들은 종교의 자유</a:t>
            </a:r>
            <a:r>
              <a:rPr lang="en-US" altLang="ko-KR" sz="1100" dirty="0">
                <a:latin typeface="Malgun Gothic"/>
                <a:ea typeface="Malgun Gothic"/>
              </a:rPr>
              <a:t>(</a:t>
            </a:r>
            <a:r>
              <a:rPr lang="ko-KR" altLang="en-US" sz="1100" dirty="0">
                <a:latin typeface="Malgun Gothic"/>
                <a:ea typeface="Malgun Gothic"/>
              </a:rPr>
              <a:t>신앙의 자유</a:t>
            </a:r>
            <a:r>
              <a:rPr lang="en-US" altLang="ko-KR" sz="1100" dirty="0">
                <a:latin typeface="Malgun Gothic"/>
                <a:ea typeface="Malgun Gothic"/>
              </a:rPr>
              <a:t>)</a:t>
            </a:r>
            <a:r>
              <a:rPr lang="ko-KR" altLang="en-US" sz="1100" err="1">
                <a:latin typeface="Malgun Gothic"/>
                <a:ea typeface="Malgun Gothic"/>
              </a:rPr>
              <a:t>에</a:t>
            </a:r>
            <a:r>
              <a:rPr lang="ko-KR" altLang="en-US" sz="1100" dirty="0">
                <a:latin typeface="Malgun Gothic"/>
                <a:ea typeface="Malgun Gothic"/>
              </a:rPr>
              <a:t> 대한 더 깊은 이해와 존중이 확산되도록 돕고 있으며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기독교인들이 지역 사회 안에서 이를 강화하고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침해될 때 목소리를 낼 수 있도록 돕고 </a:t>
            </a:r>
            <a:r>
              <a:rPr lang="ko-KR" sz="1100" dirty="0">
                <a:latin typeface="Malgun Gothic"/>
                <a:ea typeface="Malgun Gothic"/>
              </a:rPr>
              <a:t>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이 사역이</a:t>
            </a:r>
            <a:r>
              <a:rPr lang="ko-KR" sz="1100" dirty="0">
                <a:latin typeface="Malgun Gothic"/>
                <a:ea typeface="Malgun Gothic"/>
              </a:rPr>
              <a:t> 계속 이어질 수 있도록 공급이 끊이지 않도록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 sz="1100" dirty="0">
              <a:latin typeface="Malgun Gothic"/>
              <a:ea typeface="Malgun Gothic"/>
              <a:cs typeface="Arial"/>
            </a:endParaRPr>
          </a:p>
        </p:txBody>
      </p:sp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5838701" y="1000746"/>
            <a:ext cx="6376978" cy="24717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377888" y="5443714"/>
            <a:ext cx="551420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000" dirty="0">
                <a:ea typeface="맑은 고딕"/>
              </a:rPr>
              <a:t>2025년 10월28일, WEA </a:t>
            </a:r>
            <a:r>
              <a:rPr lang="en-US" altLang="ko-KR" sz="1000" dirty="0" err="1">
                <a:ea typeface="맑은 고딕"/>
              </a:rPr>
              <a:t>총회에서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어라이즈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프리젠테이션이</a:t>
            </a:r>
            <a:r>
              <a:rPr lang="en-US" altLang="ko-KR" sz="1000" dirty="0">
                <a:ea typeface="맑은 고딕"/>
              </a:rPr>
              <a:t> 있었습니다.약300여명의 </a:t>
            </a:r>
            <a:r>
              <a:rPr lang="en-US" altLang="ko-KR" sz="1000" dirty="0" err="1">
                <a:ea typeface="맑은 고딕"/>
              </a:rPr>
              <a:t>목사님들이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실상을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듣고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보고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깨닫고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청원에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참여했습니다</a:t>
            </a:r>
            <a:r>
              <a:rPr lang="en-US" altLang="ko-KR" sz="1000" dirty="0">
                <a:ea typeface="맑은 고딕"/>
              </a:rPr>
              <a:t>. </a:t>
            </a:r>
            <a:r>
              <a:rPr lang="en-US" altLang="ko-KR" sz="1000" dirty="0" err="1">
                <a:ea typeface="맑은 고딕"/>
              </a:rPr>
              <a:t>아프리카교회의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실상을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공감하며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함께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기도하는</a:t>
            </a:r>
            <a:r>
              <a:rPr lang="en-US" altLang="ko-KR" sz="1000" dirty="0">
                <a:ea typeface="맑은 고딕"/>
              </a:rPr>
              <a:t> </a:t>
            </a:r>
            <a:r>
              <a:rPr lang="en-US" altLang="ko-KR" sz="1000" dirty="0" err="1">
                <a:ea typeface="맑은 고딕"/>
              </a:rPr>
              <a:t>은혜가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있기를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원합니다</a:t>
            </a:r>
            <a:r>
              <a:rPr lang="en-US" altLang="ko-KR" sz="1000" dirty="0">
                <a:ea typeface="맑은 고딕"/>
              </a:rPr>
              <a:t>. </a:t>
            </a:r>
          </a:p>
        </p:txBody>
      </p:sp>
      <p:pic>
        <p:nvPicPr>
          <p:cNvPr id="4" name="그림 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6CA333B-2C81-49C5-02E8-7651EF02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816" y="158627"/>
            <a:ext cx="4525108" cy="749545"/>
          </a:xfrm>
          <a:prstGeom prst="rect">
            <a:avLst/>
          </a:prstGeom>
        </p:spPr>
      </p:pic>
      <p:pic>
        <p:nvPicPr>
          <p:cNvPr id="9" name="그림 8" descr="A colorful background with text&#10;&#10;Description automatically generated">
            <a:extLst>
              <a:ext uri="{FF2B5EF4-FFF2-40B4-BE49-F238E27FC236}">
                <a16:creationId xmlns:a16="http://schemas.microsoft.com/office/drawing/2014/main" id="{7C8C1199-3173-E0D0-AC41-476E655C1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553" y="2007323"/>
            <a:ext cx="6119446" cy="342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이슬람권 비밀신자들을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1535113" y="2322513"/>
            <a:ext cx="9550400" cy="3908762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두려움과 고립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그리고 생명의 위협 속에서도 믿음이 흔들리지 않고 그리스도 안에 굳게 설 수 있도록 기도해주세요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.</a:t>
            </a: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언제 복음을 담대하게 전해야 할지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그리고 언제 주님의 보호 아래 지혜롭게 침묵해야 할지를 분별하는 지혜를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자신들을 힘들게 하는 박해하는 자들에게도 그리스도의 마음으로 사랑과 용서를 베풀 수 있는 능력을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개종으로 인해 잃어버린 사회적 관계와 가족을 대신할 수 있도록</a:t>
            </a:r>
            <a:r>
              <a:rPr lang="en-US" altLang="ko-KR" sz="1300" b="1" dirty="0">
                <a:latin typeface="맑은 고딕"/>
                <a:ea typeface="맑은 고딕"/>
              </a:rPr>
              <a:t>, MBB</a:t>
            </a:r>
            <a:r>
              <a:rPr lang="ko-KR" altLang="en-US" sz="1300" b="1" dirty="0">
                <a:latin typeface="맑은 고딕"/>
                <a:ea typeface="맑은 고딕"/>
              </a:rPr>
              <a:t>들이 서로를 지지하고 격려하는 안전하고 헌신적인 공동체를 형성하도록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숨어서라도 하나님의 말씀</a:t>
            </a:r>
            <a:r>
              <a:rPr lang="en-US" altLang="ko-KR" sz="1300" b="1" dirty="0">
                <a:latin typeface="맑은 고딕"/>
                <a:ea typeface="맑은 고딕"/>
              </a:rPr>
              <a:t>(</a:t>
            </a:r>
            <a:r>
              <a:rPr lang="ko-KR" altLang="en-US" sz="1300" b="1" dirty="0">
                <a:latin typeface="맑은 고딕"/>
                <a:ea typeface="맑은 고딕"/>
              </a:rPr>
              <a:t>성경</a:t>
            </a:r>
            <a:r>
              <a:rPr lang="en-US" altLang="ko-KR" sz="1300" b="1" dirty="0">
                <a:latin typeface="맑은 고딕"/>
                <a:ea typeface="맑은 고딕"/>
              </a:rPr>
              <a:t>)</a:t>
            </a:r>
            <a:r>
              <a:rPr lang="ko-KR" altLang="en-US" sz="1300" b="1" dirty="0">
                <a:latin typeface="맑은 고딕"/>
                <a:ea typeface="맑은 고딕"/>
              </a:rPr>
              <a:t>을 접할 수 있게 하시고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기록된 말씀이 그들의 삶에서 살아있는 실재가 되어 능력으로 임하도록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정부 당국과 가족들의 위협으로부터 그들의 생명과 안전을 지켜 주시는 하나님의 강력한 보호의 손길을 위해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300" b="1" dirty="0"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성령께서 문을 여시고 인도하실 때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두려움을 이기고 복음을 전할 수 있는 거룩한 담대함을 부어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defRPr/>
            </a:pPr>
            <a:endParaRPr lang="en-GB" altLang="ko-KR" sz="14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219BF-7585-865F-B836-3FEB4A82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98EB-DEFC-DF1B-3337-AAAD9115ED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중국 시온교회 종교탄압을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118BECF-E310-C78D-809F-FA5F71F855E5}"/>
              </a:ext>
            </a:extLst>
          </p:cNvPr>
          <p:cNvSpPr txBox="1"/>
          <p:nvPr/>
        </p:nvSpPr>
        <p:spPr>
          <a:xfrm>
            <a:off x="1535113" y="2322513"/>
            <a:ext cx="9550400" cy="3447098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solidFill>
                <a:srgbClr val="000000"/>
              </a:solidFill>
              <a:latin typeface="Aptos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구속된</a:t>
            </a:r>
            <a:r>
              <a:rPr lang="en-US" altLang="ko-KR" sz="1200" b="1" dirty="0">
                <a:solidFill>
                  <a:srgbClr val="000000"/>
                </a:solidFill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모든</a:t>
            </a:r>
            <a:r>
              <a:rPr lang="en-US" altLang="ko-KR" sz="1200" b="1" dirty="0">
                <a:solidFill>
                  <a:srgbClr val="000000"/>
                </a:solidFill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목회자</a:t>
            </a:r>
            <a:r>
              <a:rPr lang="en-US" sz="1200" b="1" dirty="0">
                <a:solidFill>
                  <a:srgbClr val="000000"/>
                </a:solidFill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설교자</a:t>
            </a:r>
            <a:r>
              <a:rPr lang="en-US" sz="1200" b="1" dirty="0"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</a:rPr>
              <a:t>동역자들을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하나님이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보호해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주십시오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가택이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봉쇄되어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거주할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없는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가족들과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구속된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이들의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가족들을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그들이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어려운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시기에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위로 받고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필요한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것들이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채워지게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하소서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억류된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자들을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변호하는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변호사들의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안전과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지혜를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위해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기도합니다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r>
              <a:rPr lang="en-US" sz="1200" b="1" err="1">
                <a:latin typeface="Malgun Gothic"/>
                <a:ea typeface="맑은 고딕"/>
              </a:rPr>
              <a:t>그들이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해를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입지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않고</a:t>
            </a:r>
            <a:r>
              <a:rPr lang="en-US" sz="1200" b="1" dirty="0"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</a:rPr>
              <a:t>하나님께서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정의를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이루는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도구로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사용되게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하소서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재정적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공급을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이번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시온교회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탄압으로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많은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교회들이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강제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폐쇄되어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필수적인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지원망이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끊어졌습니다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일부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목회자들은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기본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생계조차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유지하기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어려운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상황에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처해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있습니다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시온교회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목회팀이</a:t>
            </a:r>
            <a:r>
              <a:rPr lang="en-US" sz="1200" b="1" dirty="0">
                <a:latin typeface="Malgun Gothic"/>
                <a:ea typeface="맑은 고딕"/>
              </a:rPr>
              <a:t> 이 </a:t>
            </a:r>
            <a:r>
              <a:rPr lang="en-US" sz="1200" b="1" err="1">
                <a:latin typeface="Malgun Gothic"/>
                <a:ea typeface="맑은 고딕"/>
              </a:rPr>
              <a:t>위기를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이끌어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갈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때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지혜와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담대함을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얻도록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박해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가운데서도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중국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전역의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성도들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마음속에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믿음과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평안이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지배하도록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중국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교회의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부흥을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간절히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부르짖으며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고난이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깊은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영적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각성과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연합으로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이어지도록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sz="1200" b="1" dirty="0">
                <a:latin typeface="Malgun Gothic"/>
                <a:ea typeface="맑은 고딕"/>
              </a:rPr>
              <a:t>.</a:t>
            </a:r>
            <a:endParaRPr lang="en-GB" sz="1200" b="1">
              <a:solidFill>
                <a:srgbClr val="000000"/>
              </a:solidFill>
              <a:latin typeface="Malgun Gothic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9068670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err="1">
                <a:latin typeface="맑은 고딕"/>
                <a:ea typeface="맑은 고딕"/>
              </a:rPr>
              <a:t>주옵소서</a:t>
            </a:r>
            <a:r>
              <a:rPr lang="ko-KR" altLang="en-US" sz="1000" dirty="0">
                <a:latin typeface="맑은 고딕"/>
                <a:ea typeface="맑은 고딕"/>
              </a:rPr>
              <a:t>!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최근 나이지리아가 미국의 특별우려국가(CPC)로 다시 지정되었습니다. 이 일을 계기로 나이지리아 정부가 자국민 보호에 더욱 적극적으로 나설 수 있도록 기도합니다.</a:t>
            </a:r>
            <a:endParaRPr lang="ko-KR" altLang="en-US" sz="1000" dirty="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모든 참가자들이 귀를 기울여, 내게 말씀하시는 하나님의 음성을 잘 분별하게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이 세상에 보냄을 받은 빛의 전사로서 영적전쟁에서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10</Slides>
  <Notes>6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Office 테마</vt:lpstr>
      <vt:lpstr>Office 테마</vt:lpstr>
      <vt:lpstr>ShojiVTI</vt:lpstr>
      <vt:lpstr>Prayer Meeting  for Persecuted Church Worldwide 박해받는 교회를 위한 화요기도모임</vt:lpstr>
      <vt:lpstr>OPEN DOORS CORE VALUE/핵심가치</vt:lpstr>
      <vt:lpstr>PowerPoint 프레젠테이션</vt:lpstr>
      <vt:lpstr>기도영상</vt:lpstr>
      <vt:lpstr>PowerPoint 프레젠테이션</vt:lpstr>
      <vt:lpstr>PowerPoint 프레젠테이션</vt:lpstr>
      <vt:lpstr>어라이즈 아프리카를 위한 기도</vt:lpstr>
      <vt:lpstr>이슬람권 비밀신자들을 위한 기도</vt:lpstr>
      <vt:lpstr>중국 시온교회 종교탄압을 위한 기도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1412</cp:revision>
  <dcterms:created xsi:type="dcterms:W3CDTF">2024-07-08T04:53:18Z</dcterms:created>
  <dcterms:modified xsi:type="dcterms:W3CDTF">2025-11-25T10:03:46Z</dcterms:modified>
</cp:coreProperties>
</file>