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  <p:sldMasterId id="2147483716" r:id="rId2"/>
    <p:sldMasterId id="2147483648" r:id="rId3"/>
  </p:sldMasterIdLst>
  <p:notesMasterIdLst>
    <p:notesMasterId r:id="rId18"/>
  </p:notesMasterIdLst>
  <p:sldIdLst>
    <p:sldId id="257" r:id="rId4"/>
    <p:sldId id="2568" r:id="rId5"/>
    <p:sldId id="373" r:id="rId6"/>
    <p:sldId id="2528" r:id="rId7"/>
    <p:sldId id="2550" r:id="rId8"/>
    <p:sldId id="2557" r:id="rId9"/>
    <p:sldId id="2558" r:id="rId10"/>
    <p:sldId id="2559" r:id="rId11"/>
    <p:sldId id="2560" r:id="rId12"/>
    <p:sldId id="2561" r:id="rId13"/>
    <p:sldId id="2563" r:id="rId14"/>
    <p:sldId id="2565" r:id="rId15"/>
    <p:sldId id="2566" r:id="rId16"/>
    <p:sldId id="2462" r:id="rId1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5B16"/>
    <a:srgbClr val="660066"/>
    <a:srgbClr val="990000"/>
    <a:srgbClr val="CC0066"/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3C836D-A3EF-BEBB-1A7C-B8E84F5D0E55}" v="1959" dt="2026-01-06T08:33:49.3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2026-01-06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6303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3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2026-01-06</a:t>
            </a:fld>
            <a:endParaRPr 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https://www.youtube.com/watch?v=fqyBin-D4Qo</a:t>
            </a:r>
            <a:endParaRPr lang="ko-KR" dirty="0"/>
          </a:p>
          <a:p>
            <a:r>
              <a:rPr lang="en-US" altLang="ko-KR" dirty="0" err="1">
                <a:latin typeface="Calibri"/>
                <a:ea typeface="Calibri"/>
                <a:cs typeface="Calibri"/>
              </a:rPr>
              <a:t>링크로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자동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연결이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되지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않으면</a:t>
            </a:r>
            <a:r>
              <a:rPr lang="en-US" altLang="ko-KR" dirty="0">
                <a:latin typeface="Calibri"/>
                <a:ea typeface="Calibri"/>
                <a:cs typeface="Calibri"/>
              </a:rPr>
              <a:t>, 위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주소로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바로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접속하시면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됩니다</a:t>
            </a:r>
            <a:r>
              <a:rPr lang="en-US" altLang="ko-KR" dirty="0">
                <a:latin typeface="Calibri"/>
                <a:ea typeface="Calibri"/>
                <a:cs typeface="Calibri"/>
              </a:rPr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376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13FAA-0B1F-565A-CDF0-5F888CD2B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518A8C4-1D05-07A6-BDB0-0AA37810D2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49B6D59-238F-3452-5731-14C16316D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70E3ED-E843-AFF6-AF9B-4E891EA39D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5477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7D7D2-9A69-7717-6278-3FF4515E2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2D35CA3-3333-9BDA-B7CD-84D90F3B49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A91778B-D358-1A87-B40E-E24EF371A9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E133CE2-8B55-B6BC-55EC-93E95CC4EB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2508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FEAEB-171B-5952-7164-096B4A63A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9F2695F-74B1-6133-B230-9AB07A4011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FA85DDF-4C14-08CF-8ED0-1CE90D69F1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dirty="0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FBFDE28-EEE5-99F6-34BD-34EBD6F76D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12405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2CC93-EEB9-EBB9-77DB-8ACC40519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44EA60C-A4A3-D2E0-95A8-B73FC06840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741EB60-65B3-4488-B80B-06120BD808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dirty="0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D68E456-A718-5CCA-74B4-B0C456C090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73090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28781-7CE2-AC84-0A64-5F18648A1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24A5701-1C10-F70F-5108-E30859CE66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2090CF8-69F2-5A00-C03C-FC853194F1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ko-KR" altLang="en-US" dirty="0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164539D-CF11-B780-5DB7-A0C43D1C2A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14791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9CEB8-8654-43E6-9A12-8C029201B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C4A8BF2-7AC9-C9C8-3F50-44AFF94F01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3B37AE3-A4CF-95F8-D289-9CF77F6495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ko-KR" altLang="en-US" dirty="0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D5F2677-D694-E488-455C-CD704F1997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16593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98C95-382D-6D04-84DB-389FE3922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43C0A68-8132-5E58-A3CB-6594E5CFA2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929ADFB-9E81-0D87-0ED2-24D1828F49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>
              <a:ea typeface="맑은 고딕"/>
            </a:endParaRPr>
          </a:p>
          <a:p>
            <a:endParaRPr lang="en-US" altLang="ko-KR" dirty="0">
              <a:ea typeface="맑은 고딕" panose="020B0503020000020004" pitchFamily="34" charset="-127"/>
            </a:endParaRPr>
          </a:p>
          <a:p>
            <a:endParaRPr lang="ko-KR" altLang="en-US">
              <a:ea typeface="맑은 고딕" panose="020B0503020000020004" pitchFamily="34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D8AE470-FB8C-E17C-F35C-DBB0D21FD9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52185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37949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14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2026-01-06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2026-01-06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2026-01-06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2026-01-06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2026-01-06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2026-01-06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2026-01-06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2026-01-06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2026-01-06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2026-01-06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2026-01-06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3379485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305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9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9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9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5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1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694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1087E6C4-B938-D06D-AEE6-D5F22C38E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E3759152-8BEC-95B8-5024-ED14999F6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13042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DD7A050-BE5A-B217-A981-06883EB58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6938"/>
            <a:ext cx="12192000" cy="13477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ED11A32B-11FA-1F0C-5269-E89F7933D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202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3BD2D43-A88A-9873-28BF-061BA1D408FD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10440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E93EED0-9F94-B89D-EFA6-0A5DBA3635AF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57324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4BA7199-606F-7C37-ACF7-FCF4DB34D2F6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2795E36-45A2-4966-8853-5B64392CE74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3D961-1888-4469-B7FE-94F239FE772C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86338723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9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2026-01-06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085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2026-01-06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0259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32" indent="0">
              <a:buNone/>
              <a:defRPr sz="1900">
                <a:solidFill>
                  <a:schemeClr val="tx1">
                    <a:tint val="82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2026-01-06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81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2026-01-06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7521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2026-01-06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5424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2026-01-06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5042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2026-01-06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0865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2026-01-06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3158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2026-01-06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6280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2026-01-06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11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4"/>
            <a:ext cx="2628900" cy="581183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4"/>
            <a:ext cx="7734300" cy="581183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2026-01-06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5049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9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100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>
                <a:solidFill>
                  <a:prstClr val="white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43" y="2530480"/>
            <a:ext cx="3023807" cy="3427413"/>
          </a:xfrm>
        </p:spPr>
        <p:txBody>
          <a:bodyPr rtlCol="0"/>
          <a:lstStyle>
            <a:lvl1pPr>
              <a:buNone/>
              <a:defRPr sz="1500"/>
            </a:lvl1pPr>
            <a:lvl2pPr>
              <a:buNone/>
              <a:defRPr sz="1500"/>
            </a:lvl2pPr>
            <a:lvl3pPr>
              <a:buNone/>
              <a:defRPr sz="1500"/>
            </a:lvl3pPr>
            <a:lvl4pPr>
              <a:buNone/>
              <a:defRPr sz="1500"/>
            </a:lvl4pPr>
            <a:lvl5pPr>
              <a:buNone/>
              <a:defRPr sz="1500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20XX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년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월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1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C01389E6-C847-4AD0-B56D-D205B2EAB1EE}" type="slidenum">
              <a:rPr lang="en-US" altLang="ko-KR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5007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3" y="2197649"/>
            <a:ext cx="10190163" cy="410072"/>
          </a:xfrm>
          <a:prstGeom prst="rect">
            <a:avLst/>
          </a:prstGeom>
        </p:spPr>
        <p:txBody>
          <a:bodyPr/>
          <a:lstStyle>
            <a:lvl1pPr marL="289207" indent="-289207">
              <a:buClr>
                <a:schemeClr val="bg1"/>
              </a:buClr>
              <a:buSzPct val="100000"/>
              <a:buFont typeface="+mj-lt"/>
              <a:buAutoNum type="arabicPeriod"/>
              <a:defRPr sz="800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3" y="1338925"/>
            <a:ext cx="10190163" cy="5608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80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8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1B790A3A-BB22-4913-82C1-244AB60D4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B442BF-22B6-4E92-9705-3D98F33A7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89" y="1874829"/>
            <a:ext cx="12175432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BC034B-2980-4E5D-8E27-59D647D3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57380" y="-18788"/>
            <a:ext cx="1238945" cy="1919799"/>
            <a:chOff x="10357372" y="-18787"/>
            <a:chExt cx="1238945" cy="1919798"/>
          </a:xfrm>
        </p:grpSpPr>
        <p:sp>
          <p:nvSpPr>
            <p:cNvPr id="10" name="자유형(F) 57">
              <a:extLst>
                <a:ext uri="{FF2B5EF4-FFF2-40B4-BE49-F238E27FC236}">
                  <a16:creationId xmlns:a16="http://schemas.microsoft.com/office/drawing/2014/main" id="{B13826CC-0B1F-4325-A610-3C370548EA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15372" y="140636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78">
              <a:extLst>
                <a:ext uri="{FF2B5EF4-FFF2-40B4-BE49-F238E27FC236}">
                  <a16:creationId xmlns:a16="http://schemas.microsoft.com/office/drawing/2014/main" id="{A757EEA6-D9C5-44B9-822F-8E1C28ED0F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1520" y="755028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79">
              <a:extLst>
                <a:ext uri="{FF2B5EF4-FFF2-40B4-BE49-F238E27FC236}">
                  <a16:creationId xmlns:a16="http://schemas.microsoft.com/office/drawing/2014/main" id="{705A1774-E9E4-4CAF-8C17-BC19181B53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3892" y="986073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80">
              <a:extLst>
                <a:ext uri="{FF2B5EF4-FFF2-40B4-BE49-F238E27FC236}">
                  <a16:creationId xmlns:a16="http://schemas.microsoft.com/office/drawing/2014/main" id="{D6DAEF1F-DBD9-4C65-B24D-BB5B681FF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8551" y="122386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83">
              <a:extLst>
                <a:ext uri="{FF2B5EF4-FFF2-40B4-BE49-F238E27FC236}">
                  <a16:creationId xmlns:a16="http://schemas.microsoft.com/office/drawing/2014/main" id="{6B0A76DC-93FF-4C37-A6AE-395E3A511E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1994" y="1699681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4">
              <a:extLst>
                <a:ext uri="{FF2B5EF4-FFF2-40B4-BE49-F238E27FC236}">
                  <a16:creationId xmlns:a16="http://schemas.microsoft.com/office/drawing/2014/main" id="{FEAF8485-C1C7-4627-A57F-D5F97228883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3010" y="550442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6">
              <a:extLst>
                <a:ext uri="{FF2B5EF4-FFF2-40B4-BE49-F238E27FC236}">
                  <a16:creationId xmlns:a16="http://schemas.microsoft.com/office/drawing/2014/main" id="{E1613688-6F45-4E1F-976D-BA11A0D34E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2979" y="20443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9">
              <a:extLst>
                <a:ext uri="{FF2B5EF4-FFF2-40B4-BE49-F238E27FC236}">
                  <a16:creationId xmlns:a16="http://schemas.microsoft.com/office/drawing/2014/main" id="{DF47AA7A-3CC0-4C18-8A07-9CA9772876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782" y="1487330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6">
              <a:extLst>
                <a:ext uri="{FF2B5EF4-FFF2-40B4-BE49-F238E27FC236}">
                  <a16:creationId xmlns:a16="http://schemas.microsoft.com/office/drawing/2014/main" id="{D5DA27B8-E66A-441C-825A-F058D68F30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8678" y="59914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7">
              <a:extLst>
                <a:ext uri="{FF2B5EF4-FFF2-40B4-BE49-F238E27FC236}">
                  <a16:creationId xmlns:a16="http://schemas.microsoft.com/office/drawing/2014/main" id="{88D72A2A-70F0-4C13-9A24-89E1C7C3DD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20666" y="124026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97E5AAD5-3BD9-4232-9436-B9003FDCED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6349" y="120899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09">
              <a:extLst>
                <a:ext uri="{FF2B5EF4-FFF2-40B4-BE49-F238E27FC236}">
                  <a16:creationId xmlns:a16="http://schemas.microsoft.com/office/drawing/2014/main" id="{083C346B-4791-41FC-BF27-575B8D55DF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546" y="1710317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10">
              <a:extLst>
                <a:ext uri="{FF2B5EF4-FFF2-40B4-BE49-F238E27FC236}">
                  <a16:creationId xmlns:a16="http://schemas.microsoft.com/office/drawing/2014/main" id="{1D767D20-E06A-4615-8633-D6CB606B5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6402" y="35131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11">
              <a:extLst>
                <a:ext uri="{FF2B5EF4-FFF2-40B4-BE49-F238E27FC236}">
                  <a16:creationId xmlns:a16="http://schemas.microsoft.com/office/drawing/2014/main" id="{BB27F7C0-E336-47E0-BDE4-E79F270D1D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7601" y="143881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12">
              <a:extLst>
                <a:ext uri="{FF2B5EF4-FFF2-40B4-BE49-F238E27FC236}">
                  <a16:creationId xmlns:a16="http://schemas.microsoft.com/office/drawing/2014/main" id="{7417EA03-FFD8-492C-9CFC-829C56B55E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7104" y="9201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22">
              <a:extLst>
                <a:ext uri="{FF2B5EF4-FFF2-40B4-BE49-F238E27FC236}">
                  <a16:creationId xmlns:a16="http://schemas.microsoft.com/office/drawing/2014/main" id="{F39B8E01-BE49-4895-A47D-BBFAC42C7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2607" y="174198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23">
              <a:extLst>
                <a:ext uri="{FF2B5EF4-FFF2-40B4-BE49-F238E27FC236}">
                  <a16:creationId xmlns:a16="http://schemas.microsoft.com/office/drawing/2014/main" id="{3AC42E13-CD03-4AC0-BDA0-D25A164E6E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8114" y="20578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30">
              <a:extLst>
                <a:ext uri="{FF2B5EF4-FFF2-40B4-BE49-F238E27FC236}">
                  <a16:creationId xmlns:a16="http://schemas.microsoft.com/office/drawing/2014/main" id="{9CA66680-5F88-4840-8E43-7DB643D4A5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1335" y="49503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31">
              <a:extLst>
                <a:ext uri="{FF2B5EF4-FFF2-40B4-BE49-F238E27FC236}">
                  <a16:creationId xmlns:a16="http://schemas.microsoft.com/office/drawing/2014/main" id="{5AB1501F-8B2F-4BEB-9852-DE3FC889E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5153" y="105002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35">
              <a:extLst>
                <a:ext uri="{FF2B5EF4-FFF2-40B4-BE49-F238E27FC236}">
                  <a16:creationId xmlns:a16="http://schemas.microsoft.com/office/drawing/2014/main" id="{2D18FB4E-ED06-4964-9018-A5BDA36385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2492" y="820365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41">
              <a:extLst>
                <a:ext uri="{FF2B5EF4-FFF2-40B4-BE49-F238E27FC236}">
                  <a16:creationId xmlns:a16="http://schemas.microsoft.com/office/drawing/2014/main" id="{4BD95177-532C-411F-BCC7-097F2C66B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1044" y="142204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77">
              <a:extLst>
                <a:ext uri="{FF2B5EF4-FFF2-40B4-BE49-F238E27FC236}">
                  <a16:creationId xmlns:a16="http://schemas.microsoft.com/office/drawing/2014/main" id="{83EE8058-8858-4A9E-97C2-60289778AD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9747" y="1955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21">
              <a:extLst>
                <a:ext uri="{FF2B5EF4-FFF2-40B4-BE49-F238E27FC236}">
                  <a16:creationId xmlns:a16="http://schemas.microsoft.com/office/drawing/2014/main" id="{B448B448-216D-48AC-8BE5-9C6828781A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0727" y="5686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8">
              <a:extLst>
                <a:ext uri="{FF2B5EF4-FFF2-40B4-BE49-F238E27FC236}">
                  <a16:creationId xmlns:a16="http://schemas.microsoft.com/office/drawing/2014/main" id="{3C316618-509A-464F-B084-13C4122562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159" y="1071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7">
              <a:extLst>
                <a:ext uri="{FF2B5EF4-FFF2-40B4-BE49-F238E27FC236}">
                  <a16:creationId xmlns:a16="http://schemas.microsoft.com/office/drawing/2014/main" id="{45BCD625-5D45-4836-A40E-E4649F4AFE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6315" y="67225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4">
              <a:extLst>
                <a:ext uri="{FF2B5EF4-FFF2-40B4-BE49-F238E27FC236}">
                  <a16:creationId xmlns:a16="http://schemas.microsoft.com/office/drawing/2014/main" id="{2889E9E9-F166-47B1-8263-829F16956CA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39661" y="130606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97">
              <a:extLst>
                <a:ext uri="{FF2B5EF4-FFF2-40B4-BE49-F238E27FC236}">
                  <a16:creationId xmlns:a16="http://schemas.microsoft.com/office/drawing/2014/main" id="{CDE9D6D7-0A2C-4930-9BD0-8F8840C49E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751" y="1744954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01">
              <a:extLst>
                <a:ext uri="{FF2B5EF4-FFF2-40B4-BE49-F238E27FC236}">
                  <a16:creationId xmlns:a16="http://schemas.microsoft.com/office/drawing/2014/main" id="{2BCDC3F9-E20C-4EF3-8BCA-6D2483B6BC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47006" y="147872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02">
              <a:extLst>
                <a:ext uri="{FF2B5EF4-FFF2-40B4-BE49-F238E27FC236}">
                  <a16:creationId xmlns:a16="http://schemas.microsoft.com/office/drawing/2014/main" id="{71C342EF-BB4D-4558-8D9D-4280D204B3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7663" y="110955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03">
              <a:extLst>
                <a:ext uri="{FF2B5EF4-FFF2-40B4-BE49-F238E27FC236}">
                  <a16:creationId xmlns:a16="http://schemas.microsoft.com/office/drawing/2014/main" id="{50E3CD78-38A2-4EB5-B527-7B880B03C9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5260" y="8358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17">
              <a:extLst>
                <a:ext uri="{FF2B5EF4-FFF2-40B4-BE49-F238E27FC236}">
                  <a16:creationId xmlns:a16="http://schemas.microsoft.com/office/drawing/2014/main" id="{47262569-9918-4A95-B541-26835BF1643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47263" y="889298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18">
              <a:extLst>
                <a:ext uri="{FF2B5EF4-FFF2-40B4-BE49-F238E27FC236}">
                  <a16:creationId xmlns:a16="http://schemas.microsoft.com/office/drawing/2014/main" id="{AD130C9C-C602-4C89-9E0C-D779566A6F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33783" y="22103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119">
              <a:extLst>
                <a:ext uri="{FF2B5EF4-FFF2-40B4-BE49-F238E27FC236}">
                  <a16:creationId xmlns:a16="http://schemas.microsoft.com/office/drawing/2014/main" id="{712DE876-3B57-4F83-8281-9DCD82F4AE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14899" y="458514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36">
              <a:extLst>
                <a:ext uri="{FF2B5EF4-FFF2-40B4-BE49-F238E27FC236}">
                  <a16:creationId xmlns:a16="http://schemas.microsoft.com/office/drawing/2014/main" id="{EBB31173-73F3-4CB9-A3AF-66AE99C2989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42418" y="1263253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37">
              <a:extLst>
                <a:ext uri="{FF2B5EF4-FFF2-40B4-BE49-F238E27FC236}">
                  <a16:creationId xmlns:a16="http://schemas.microsoft.com/office/drawing/2014/main" id="{F3C9A209-644F-4C27-AA0F-E1241B0071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7923" y="165641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39">
              <a:extLst>
                <a:ext uri="{FF2B5EF4-FFF2-40B4-BE49-F238E27FC236}">
                  <a16:creationId xmlns:a16="http://schemas.microsoft.com/office/drawing/2014/main" id="{DF6A4E0E-5D22-4664-9673-5002705FCA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61863" y="32114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43">
              <a:extLst>
                <a:ext uri="{FF2B5EF4-FFF2-40B4-BE49-F238E27FC236}">
                  <a16:creationId xmlns:a16="http://schemas.microsoft.com/office/drawing/2014/main" id="{820AE3A4-06FC-4164-99A5-4C09071007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72041" y="1015660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44">
              <a:extLst>
                <a:ext uri="{FF2B5EF4-FFF2-40B4-BE49-F238E27FC236}">
                  <a16:creationId xmlns:a16="http://schemas.microsoft.com/office/drawing/2014/main" id="{7A2B2DE9-323F-45D3-AB52-B9AAB76948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88371" y="790064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45">
              <a:extLst>
                <a:ext uri="{FF2B5EF4-FFF2-40B4-BE49-F238E27FC236}">
                  <a16:creationId xmlns:a16="http://schemas.microsoft.com/office/drawing/2014/main" id="{FF8AF84B-0A49-4339-8306-84C8E9C4C9C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92441" y="602066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8">
              <a:extLst>
                <a:ext uri="{FF2B5EF4-FFF2-40B4-BE49-F238E27FC236}">
                  <a16:creationId xmlns:a16="http://schemas.microsoft.com/office/drawing/2014/main" id="{EE4B8904-6199-4996-8AB1-E413F1F30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151" y="131093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0" name="자유형(F) 113">
            <a:extLst>
              <a:ext uri="{FF2B5EF4-FFF2-40B4-BE49-F238E27FC236}">
                <a16:creationId xmlns:a16="http://schemas.microsoft.com/office/drawing/2014/main" id="{B9A4215B-568D-42A7-B578-FA0E3137E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429615" y="2010883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28" tIns="45718" rIns="91428" bIns="45718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7" name="제목 76">
            <a:extLst>
              <a:ext uri="{FF2B5EF4-FFF2-40B4-BE49-F238E27FC236}">
                <a16:creationId xmlns:a16="http://schemas.microsoft.com/office/drawing/2014/main" id="{564C578C-DA56-4A62-8C03-73653600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80" name="바닥글 개체 틀 79">
            <a:extLst>
              <a:ext uri="{FF2B5EF4-FFF2-40B4-BE49-F238E27FC236}">
                <a16:creationId xmlns:a16="http://schemas.microsoft.com/office/drawing/2014/main" id="{D8C09EEF-C84A-4EA6-965F-1C9B4C685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05B3F33F-3AD6-4313-9CA7-E996A89B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6"/>
            <a:ext cx="5009643" cy="3197413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1BB45679-7051-4D32-9587-EAB422831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72525" y="5987712"/>
            <a:ext cx="1274531" cy="932361"/>
            <a:chOff x="10372524" y="5987703"/>
            <a:chExt cx="1274531" cy="932361"/>
          </a:xfrm>
        </p:grpSpPr>
        <p:sp>
          <p:nvSpPr>
            <p:cNvPr id="55" name="자유형(F) 82">
              <a:extLst>
                <a:ext uri="{FF2B5EF4-FFF2-40B4-BE49-F238E27FC236}">
                  <a16:creationId xmlns:a16="http://schemas.microsoft.com/office/drawing/2014/main" id="{63FA0962-A041-493D-872A-AA0EDD75DF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61" y="601894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70">
              <a:extLst>
                <a:ext uri="{FF2B5EF4-FFF2-40B4-BE49-F238E27FC236}">
                  <a16:creationId xmlns:a16="http://schemas.microsoft.com/office/drawing/2014/main" id="{4B27E9BC-65A4-4974-9550-8244328541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43533" y="628090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85">
              <a:extLst>
                <a:ext uri="{FF2B5EF4-FFF2-40B4-BE49-F238E27FC236}">
                  <a16:creationId xmlns:a16="http://schemas.microsoft.com/office/drawing/2014/main" id="{57E44524-8458-4E78-8887-4F9C72D6DD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20975" y="6503581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87">
              <a:extLst>
                <a:ext uri="{FF2B5EF4-FFF2-40B4-BE49-F238E27FC236}">
                  <a16:creationId xmlns:a16="http://schemas.microsoft.com/office/drawing/2014/main" id="{8212FB21-2BD8-48FA-B541-1D3EFD21B7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215" y="6733978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94">
              <a:extLst>
                <a:ext uri="{FF2B5EF4-FFF2-40B4-BE49-F238E27FC236}">
                  <a16:creationId xmlns:a16="http://schemas.microsoft.com/office/drawing/2014/main" id="{C93B1D9C-4D72-436B-876D-E8CD257DB3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6680" y="6716732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118">
              <a:extLst>
                <a:ext uri="{FF2B5EF4-FFF2-40B4-BE49-F238E27FC236}">
                  <a16:creationId xmlns:a16="http://schemas.microsoft.com/office/drawing/2014/main" id="{DB8C16CB-3D96-4854-AE8A-28572877EC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3570" y="660050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119">
              <a:extLst>
                <a:ext uri="{FF2B5EF4-FFF2-40B4-BE49-F238E27FC236}">
                  <a16:creationId xmlns:a16="http://schemas.microsoft.com/office/drawing/2014/main" id="{25C46F14-5908-4A57-A896-570860F8193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260" y="641557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139">
              <a:extLst>
                <a:ext uri="{FF2B5EF4-FFF2-40B4-BE49-F238E27FC236}">
                  <a16:creationId xmlns:a16="http://schemas.microsoft.com/office/drawing/2014/main" id="{15519F9D-4BE0-4888-BED4-6B184E2FD4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4088" y="655127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144">
              <a:extLst>
                <a:ext uri="{FF2B5EF4-FFF2-40B4-BE49-F238E27FC236}">
                  <a16:creationId xmlns:a16="http://schemas.microsoft.com/office/drawing/2014/main" id="{C531764F-C5F2-47E0-99BD-C6E7DC3AC9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41775" y="6182738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45">
              <a:extLst>
                <a:ext uri="{FF2B5EF4-FFF2-40B4-BE49-F238E27FC236}">
                  <a16:creationId xmlns:a16="http://schemas.microsoft.com/office/drawing/2014/main" id="{1392E6DF-8EA1-4FF0-8412-66D9473F799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3257" y="6290757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8">
              <a:extLst>
                <a:ext uri="{FF2B5EF4-FFF2-40B4-BE49-F238E27FC236}">
                  <a16:creationId xmlns:a16="http://schemas.microsoft.com/office/drawing/2014/main" id="{B05CA170-8119-4069-A0D0-39CC9D6AD5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9800" y="675246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51">
              <a:extLst>
                <a:ext uri="{FF2B5EF4-FFF2-40B4-BE49-F238E27FC236}">
                  <a16:creationId xmlns:a16="http://schemas.microsoft.com/office/drawing/2014/main" id="{728D021B-7B62-482C-9AA4-EB9DB90BB2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19682" y="61960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78">
              <a:extLst>
                <a:ext uri="{FF2B5EF4-FFF2-40B4-BE49-F238E27FC236}">
                  <a16:creationId xmlns:a16="http://schemas.microsoft.com/office/drawing/2014/main" id="{05D9BA55-3B11-4FA1-8A5F-7B5EF952F8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319" y="602860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4">
              <a:extLst>
                <a:ext uri="{FF2B5EF4-FFF2-40B4-BE49-F238E27FC236}">
                  <a16:creationId xmlns:a16="http://schemas.microsoft.com/office/drawing/2014/main" id="{E468EB5B-F485-4132-94EA-4C1DD50D93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487085" y="6029984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6">
              <a:extLst>
                <a:ext uri="{FF2B5EF4-FFF2-40B4-BE49-F238E27FC236}">
                  <a16:creationId xmlns:a16="http://schemas.microsoft.com/office/drawing/2014/main" id="{A152A24C-8147-442C-B1F7-863E1014F7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918273" y="6040831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06">
              <a:extLst>
                <a:ext uri="{FF2B5EF4-FFF2-40B4-BE49-F238E27FC236}">
                  <a16:creationId xmlns:a16="http://schemas.microsoft.com/office/drawing/2014/main" id="{75084CBF-9239-45DC-950B-5EB13F82F52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729" y="628141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0">
              <a:extLst>
                <a:ext uri="{FF2B5EF4-FFF2-40B4-BE49-F238E27FC236}">
                  <a16:creationId xmlns:a16="http://schemas.microsoft.com/office/drawing/2014/main" id="{63D01BE8-9F6B-4095-AA07-6160EACE7E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3094" y="651210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123">
              <a:extLst>
                <a:ext uri="{FF2B5EF4-FFF2-40B4-BE49-F238E27FC236}">
                  <a16:creationId xmlns:a16="http://schemas.microsoft.com/office/drawing/2014/main" id="{62F157AD-BA3C-4813-B769-1FD28801095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1803" y="659994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130">
              <a:extLst>
                <a:ext uri="{FF2B5EF4-FFF2-40B4-BE49-F238E27FC236}">
                  <a16:creationId xmlns:a16="http://schemas.microsoft.com/office/drawing/2014/main" id="{A8F5B334-5B64-4C42-846C-596DDE94B0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598032" y="6383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141">
              <a:extLst>
                <a:ext uri="{FF2B5EF4-FFF2-40B4-BE49-F238E27FC236}">
                  <a16:creationId xmlns:a16="http://schemas.microsoft.com/office/drawing/2014/main" id="{7BF29887-0595-4B44-B474-2ECDE2E66A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888" y="675649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9">
              <a:extLst>
                <a:ext uri="{FF2B5EF4-FFF2-40B4-BE49-F238E27FC236}">
                  <a16:creationId xmlns:a16="http://schemas.microsoft.com/office/drawing/2014/main" id="{FF425D4C-5E51-4B6D-A4D2-F6551F6F9D4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9290" y="603679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8">
              <a:extLst>
                <a:ext uri="{FF2B5EF4-FFF2-40B4-BE49-F238E27FC236}">
                  <a16:creationId xmlns:a16="http://schemas.microsoft.com/office/drawing/2014/main" id="{8E09BF7D-7E2E-4793-B236-3258917E77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502" y="67592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9" name="그림 개체 틀 78">
            <a:extLst>
              <a:ext uri="{FF2B5EF4-FFF2-40B4-BE49-F238E27FC236}">
                <a16:creationId xmlns:a16="http://schemas.microsoft.com/office/drawing/2014/main" id="{8EB3CE2D-5374-4EEA-9CB1-4A9F970BA1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1883664"/>
            <a:ext cx="5614416" cy="41148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8" name="날짜 개체 틀 77">
            <a:extLst>
              <a:ext uri="{FF2B5EF4-FFF2-40B4-BE49-F238E27FC236}">
                <a16:creationId xmlns:a16="http://schemas.microsoft.com/office/drawing/2014/main" id="{95A5B930-F903-41AC-A3CB-51E6202774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1" name="슬라이드 번호 개체 틀 80">
            <a:extLst>
              <a:ext uri="{FF2B5EF4-FFF2-40B4-BE49-F238E27FC236}">
                <a16:creationId xmlns:a16="http://schemas.microsoft.com/office/drawing/2014/main" id="{76B46ED5-BFFF-421C-80FC-2988A6DBF7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4704828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1">
            <a:extLst>
              <a:ext uri="{FF2B5EF4-FFF2-40B4-BE49-F238E27FC236}">
                <a16:creationId xmlns:a16="http://schemas.microsoft.com/office/drawing/2014/main" id="{CBD561FD-137B-70E1-12B9-AA9B4AFEF66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52">
            <a:extLst>
              <a:ext uri="{FF2B5EF4-FFF2-40B4-BE49-F238E27FC236}">
                <a16:creationId xmlns:a16="http://schemas.microsoft.com/office/drawing/2014/main" id="{EECA4260-7966-7787-C69B-837B22EB9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25500"/>
            <a:ext cx="6796088" cy="25939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55">
            <a:extLst>
              <a:ext uri="{FF2B5EF4-FFF2-40B4-BE49-F238E27FC236}">
                <a16:creationId xmlns:a16="http://schemas.microsoft.com/office/drawing/2014/main" id="{C9348B75-B0AB-3303-6610-A56E58620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89000"/>
            <a:ext cx="1071563" cy="246697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56">
            <a:extLst>
              <a:ext uri="{FF2B5EF4-FFF2-40B4-BE49-F238E27FC236}">
                <a16:creationId xmlns:a16="http://schemas.microsoft.com/office/drawing/2014/main" id="{D4842CC1-0039-B6BA-7DA3-06D7EF238874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6537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58">
            <a:extLst>
              <a:ext uri="{FF2B5EF4-FFF2-40B4-BE49-F238E27FC236}">
                <a16:creationId xmlns:a16="http://schemas.microsoft.com/office/drawing/2014/main" id="{1451B061-0195-9F16-0C77-D69350CC5FB0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3398838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1628171" y="1057521"/>
            <a:ext cx="5003541" cy="217343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400" cap="all"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1646642" y="3751115"/>
            <a:ext cx="4985061" cy="1606161"/>
          </a:xfrm>
        </p:spPr>
        <p:txBody>
          <a:bodyPr anchor="t">
            <a:noAutofit/>
          </a:bodyPr>
          <a:lstStyle>
            <a:lvl1pPr>
              <a:defRPr sz="2400" b="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Picture Placeholder 64"/>
          <p:cNvSpPr txBox="1">
            <a:spLocks noGrp="1"/>
          </p:cNvSpPr>
          <p:nvPr>
            <p:ph type="pic" idx="4294967295"/>
          </p:nvPr>
        </p:nvSpPr>
        <p:spPr>
          <a:xfrm>
            <a:off x="6859938" y="0"/>
            <a:ext cx="5332067" cy="6858000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2196E96-8225-9E0C-5879-C8A8BA6E7642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635125" y="6308725"/>
            <a:ext cx="479742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0" name="Date Placeholder 35">
            <a:extLst>
              <a:ext uri="{FF2B5EF4-FFF2-40B4-BE49-F238E27FC236}">
                <a16:creationId xmlns:a16="http://schemas.microsoft.com/office/drawing/2014/main" id="{0715EE9F-FD32-6DDD-16E9-FD88CBDF7E94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197850" y="6308725"/>
            <a:ext cx="2151063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1" name="Slide Number Placeholder 36">
            <a:extLst>
              <a:ext uri="{FF2B5EF4-FFF2-40B4-BE49-F238E27FC236}">
                <a16:creationId xmlns:a16="http://schemas.microsoft.com/office/drawing/2014/main" id="{019DC12A-C936-667B-EACE-0698A61E3918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1F6E4269-DD05-420F-9D10-D88D9B6FCCA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1594484179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 descr="&quot;&quot;">
            <a:extLst>
              <a:ext uri="{FF2B5EF4-FFF2-40B4-BE49-F238E27FC236}">
                <a16:creationId xmlns:a16="http://schemas.microsoft.com/office/drawing/2014/main" id="{2ECAAF81-1E61-C4C8-E704-769846494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7" descr="&quot;&quot;">
            <a:extLst>
              <a:ext uri="{FF2B5EF4-FFF2-40B4-BE49-F238E27FC236}">
                <a16:creationId xmlns:a16="http://schemas.microsoft.com/office/drawing/2014/main" id="{1A504A59-C37C-EDCB-B502-9F08025CD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5625" y="0"/>
            <a:ext cx="4016375" cy="10572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9" descr="&quot;&quot;">
            <a:extLst>
              <a:ext uri="{FF2B5EF4-FFF2-40B4-BE49-F238E27FC236}">
                <a16:creationId xmlns:a16="http://schemas.microsoft.com/office/drawing/2014/main" id="{690A3CDD-8C51-F607-7DE2-AE1905EAB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1031875"/>
            <a:ext cx="12188825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EF2D05D1-5971-F0A1-F94D-FE682CB1E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" y="1095375"/>
            <a:ext cx="8202613" cy="50165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13" descr="&quot;&quot;">
            <a:extLst>
              <a:ext uri="{FF2B5EF4-FFF2-40B4-BE49-F238E27FC236}">
                <a16:creationId xmlns:a16="http://schemas.microsoft.com/office/drawing/2014/main" id="{4DA23051-20DE-C339-2955-E3939837E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43625"/>
            <a:ext cx="8150225" cy="7143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14" descr="&quot;&quot;">
            <a:extLst>
              <a:ext uri="{FF2B5EF4-FFF2-40B4-BE49-F238E27FC236}">
                <a16:creationId xmlns:a16="http://schemas.microsoft.com/office/drawing/2014/main" id="{FA86EC23-1EF1-39C9-772F-93240FB62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5788" y="6167438"/>
            <a:ext cx="3983037" cy="69056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15" descr="&quot;&quot;">
            <a:extLst>
              <a:ext uri="{FF2B5EF4-FFF2-40B4-BE49-F238E27FC236}">
                <a16:creationId xmlns:a16="http://schemas.microsoft.com/office/drawing/2014/main" id="{E2563941-28A2-43E2-D241-0BA32D649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11875"/>
            <a:ext cx="12188825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Rectangle 17" descr="&quot;&quot;">
            <a:extLst>
              <a:ext uri="{FF2B5EF4-FFF2-40B4-BE49-F238E27FC236}">
                <a16:creationId xmlns:a16="http://schemas.microsoft.com/office/drawing/2014/main" id="{83560A5F-7236-1A13-CB66-FD42B7BC9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2288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787179" y="1475402"/>
            <a:ext cx="6623035" cy="79186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787179" y="2502045"/>
            <a:ext cx="6623035" cy="3030595"/>
          </a:xfrm>
        </p:spPr>
        <p:txBody>
          <a:bodyPr anchor="t"/>
          <a:lstStyle>
            <a:lvl1pPr>
              <a:defRPr sz="20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8" name="Picture Placeholder 22"/>
          <p:cNvSpPr txBox="1">
            <a:spLocks noGrp="1"/>
          </p:cNvSpPr>
          <p:nvPr>
            <p:ph type="pic" idx="4294967295"/>
          </p:nvPr>
        </p:nvSpPr>
        <p:spPr>
          <a:xfrm>
            <a:off x="8194349" y="1085429"/>
            <a:ext cx="3997656" cy="5037859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5514CB52-99A4-E792-B774-1B9D46EEF183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787400" y="6308725"/>
            <a:ext cx="662305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A415534F-ED55-43A2-3CDE-9C06F782C72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378825" y="6308725"/>
            <a:ext cx="18859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5" name="Slide Number Placeholder 9">
            <a:extLst>
              <a:ext uri="{FF2B5EF4-FFF2-40B4-BE49-F238E27FC236}">
                <a16:creationId xmlns:a16="http://schemas.microsoft.com/office/drawing/2014/main" id="{D5E4A789-5585-1E24-EA2F-50E886C6B84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B0723-3351-4BA5-81D3-45E73BBF1AE5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541129529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 descr="&quot;&quot;">
            <a:extLst>
              <a:ext uri="{FF2B5EF4-FFF2-40B4-BE49-F238E27FC236}">
                <a16:creationId xmlns:a16="http://schemas.microsoft.com/office/drawing/2014/main" id="{12E163FD-E22D-E2E5-9246-A576980D48E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4" descr="&quot;&quot;">
            <a:extLst>
              <a:ext uri="{FF2B5EF4-FFF2-40B4-BE49-F238E27FC236}">
                <a16:creationId xmlns:a16="http://schemas.microsoft.com/office/drawing/2014/main" id="{F3D755DA-A3A6-D305-FE5A-0509A820E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250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3" descr="&quot;&quot;">
            <a:extLst>
              <a:ext uri="{FF2B5EF4-FFF2-40B4-BE49-F238E27FC236}">
                <a16:creationId xmlns:a16="http://schemas.microsoft.com/office/drawing/2014/main" id="{CB0AA183-9E7B-E303-F71D-52A5FCBCB50C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1602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26" descr="&quot;&quot;">
            <a:extLst>
              <a:ext uri="{FF2B5EF4-FFF2-40B4-BE49-F238E27FC236}">
                <a16:creationId xmlns:a16="http://schemas.microsoft.com/office/drawing/2014/main" id="{DCC4F7D5-92F3-6E18-5871-252350805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6775" y="0"/>
            <a:ext cx="7515225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5205916" y="673309"/>
            <a:ext cx="6457721" cy="15808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0" y="3461004"/>
            <a:ext cx="4613550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8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4613550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5205916" y="2353583"/>
            <a:ext cx="6457721" cy="3767492"/>
          </a:xfrm>
        </p:spPr>
        <p:txBody>
          <a:bodyPr anchor="t"/>
          <a:lstStyle>
            <a:lvl1pPr>
              <a:defRPr sz="16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4908345-B609-656A-F9CD-D324990FD8A1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261938" y="6308725"/>
            <a:ext cx="4097337" cy="457200"/>
          </a:xfrm>
        </p:spPr>
        <p:txBody>
          <a:bodyPr/>
          <a:lstStyle>
            <a:lvl1pPr>
              <a:defRPr>
                <a:effectLst>
                  <a:outerShdw dist="38095" dir="240238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597C5ECF-C65F-E714-A7D9-9E8E90D1390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205413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8E89325-B8E4-50E4-677E-DE6D90C65EF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52834-67E5-4132-B440-3492EFC45A43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993698277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:a16="http://schemas.microsoft.com/office/drawing/2014/main" id="{A43153E1-5616-C5FF-5088-286F5CF27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4">
            <a:extLst>
              <a:ext uri="{FF2B5EF4-FFF2-40B4-BE49-F238E27FC236}">
                <a16:creationId xmlns:a16="http://schemas.microsoft.com/office/drawing/2014/main" id="{CEAE4EC3-2C78-1AF7-6D94-0EA93E217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8563" y="-4763"/>
            <a:ext cx="4640262" cy="1057276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6">
            <a:extLst>
              <a:ext uri="{FF2B5EF4-FFF2-40B4-BE49-F238E27FC236}">
                <a16:creationId xmlns:a16="http://schemas.microsoft.com/office/drawing/2014/main" id="{7809FA71-D015-65D6-24A9-E2B26E1901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1031875"/>
            <a:ext cx="12188825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27">
            <a:extLst>
              <a:ext uri="{FF2B5EF4-FFF2-40B4-BE49-F238E27FC236}">
                <a16:creationId xmlns:a16="http://schemas.microsoft.com/office/drawing/2014/main" id="{34262E68-0184-2055-8FC7-2A789784B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5075" y="1095375"/>
            <a:ext cx="4603750" cy="50165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31">
            <a:extLst>
              <a:ext uri="{FF2B5EF4-FFF2-40B4-BE49-F238E27FC236}">
                <a16:creationId xmlns:a16="http://schemas.microsoft.com/office/drawing/2014/main" id="{4D252780-66B5-3605-DA75-B81D5F9E4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43625"/>
            <a:ext cx="7534275" cy="7143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32">
            <a:extLst>
              <a:ext uri="{FF2B5EF4-FFF2-40B4-BE49-F238E27FC236}">
                <a16:creationId xmlns:a16="http://schemas.microsoft.com/office/drawing/2014/main" id="{2EC0B3E6-CA53-79A4-0D1E-601142DEA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5075" y="6167438"/>
            <a:ext cx="4603750" cy="69056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33">
            <a:extLst>
              <a:ext uri="{FF2B5EF4-FFF2-40B4-BE49-F238E27FC236}">
                <a16:creationId xmlns:a16="http://schemas.microsoft.com/office/drawing/2014/main" id="{4ABE627B-7A4A-60D3-797E-9BF8FC750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11875"/>
            <a:ext cx="12188825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35">
            <a:extLst>
              <a:ext uri="{FF2B5EF4-FFF2-40B4-BE49-F238E27FC236}">
                <a16:creationId xmlns:a16="http://schemas.microsoft.com/office/drawing/2014/main" id="{5F003D97-F843-6A78-4C16-9BA3B4C8F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1575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7973503" y="1709525"/>
            <a:ext cx="3754672" cy="2528517"/>
          </a:xfrm>
        </p:spPr>
        <p:txBody>
          <a:bodyPr anchor="b"/>
          <a:lstStyle>
            <a:lvl1pPr>
              <a:lnSpc>
                <a:spcPct val="100000"/>
              </a:lnSpc>
              <a:defRPr>
                <a:solidFill>
                  <a:srgbClr val="595460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7976914" y="4238042"/>
            <a:ext cx="3806921" cy="1741401"/>
          </a:xfrm>
        </p:spPr>
        <p:txBody>
          <a:bodyPr anchor="t"/>
          <a:lstStyle>
            <a:lvl1pPr>
              <a:defRPr sz="2000" b="0">
                <a:solidFill>
                  <a:srgbClr val="595460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Picture Placeholder 38"/>
          <p:cNvSpPr txBox="1">
            <a:spLocks noGrp="1"/>
          </p:cNvSpPr>
          <p:nvPr>
            <p:ph type="pic" idx="4294967295"/>
          </p:nvPr>
        </p:nvSpPr>
        <p:spPr>
          <a:xfrm>
            <a:off x="0" y="1095506"/>
            <a:ext cx="7519934" cy="5016892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103866676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1087E6C4-B938-D06D-AEE6-D5F22C38E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E3759152-8BEC-95B8-5024-ED14999F6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13042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DD7A050-BE5A-B217-A981-06883EB58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6938"/>
            <a:ext cx="12192000" cy="13477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ED11A32B-11FA-1F0C-5269-E89F7933D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202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3BD2D43-A88A-9873-28BF-061BA1D408FD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10440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E93EED0-9F94-B89D-EFA6-0A5DBA3635AF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57324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4BA7199-606F-7C37-ACF7-FCF4DB34D2F6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2795E36-45A2-4966-8853-5B64392CE74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3D961-1888-4469-B7FE-94F239FE772C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996168467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924C75AB-735C-77C0-47AC-A2EADF632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039B41EB-415D-1BD7-CFA4-D57D4A288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13042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DCAE594-4C83-C866-703B-8D6E8A55E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6938"/>
            <a:ext cx="12192000" cy="13477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AD27117-1182-154B-6A88-47017D8444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202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153F5665-C43D-352A-1A09-46CAA50F0D7D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10440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2F19F75-1497-4E8A-9E74-2DF3D53FDB49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57324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9D73984-C53D-064A-AA70-F77193920979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16FDEE9-AC3B-9A35-6E71-B0467373D944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DF1CC-ADE2-4B71-B2F8-08C502BCC8D2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8522306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 descr="&quot;&quot;">
            <a:extLst>
              <a:ext uri="{FF2B5EF4-FFF2-40B4-BE49-F238E27FC236}">
                <a16:creationId xmlns:a16="http://schemas.microsoft.com/office/drawing/2014/main" id="{955C61F1-4F9A-E041-ACD5-613C20C9E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363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Picture Placeholder 8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12191996" cy="6858000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-1728" y="1095506"/>
            <a:ext cx="4606536" cy="3936930"/>
          </a:xfrm>
          <a:solidFill>
            <a:srgbClr val="595460"/>
          </a:solidFill>
        </p:spPr>
        <p:txBody>
          <a:bodyPr rIns="365760" anchor="b"/>
          <a:lstStyle>
            <a:lvl1pPr marL="365760">
              <a:lnSpc>
                <a:spcPct val="100000"/>
              </a:lnSpc>
              <a:spcBef>
                <a:spcPts val="1000"/>
              </a:spcBef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-1728" y="5032436"/>
            <a:ext cx="4606536" cy="1079961"/>
          </a:xfrm>
          <a:solidFill>
            <a:srgbClr val="595460"/>
          </a:solidFill>
        </p:spPr>
        <p:txBody>
          <a:bodyPr/>
          <a:lstStyle>
            <a:lvl1pPr marL="365760">
              <a:spcBef>
                <a:spcPts val="1000"/>
              </a:spcBef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9A8FDDB-AEFB-A9C2-600E-AC70333CA519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855663" y="6308725"/>
            <a:ext cx="60071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4E766E3-4562-3A47-4F61-B7938A401FFF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197850" y="6308725"/>
            <a:ext cx="2151063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917605A2-AB3C-BCAC-6E2F-D180E6D191C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400D0AA7-A8FD-4F6F-AE60-42E2967B9672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951725973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>
            <a:extLst>
              <a:ext uri="{FF2B5EF4-FFF2-40B4-BE49-F238E27FC236}">
                <a16:creationId xmlns:a16="http://schemas.microsoft.com/office/drawing/2014/main" id="{588F8873-DB30-7E07-F33E-2D1017E83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6">
            <a:extLst>
              <a:ext uri="{FF2B5EF4-FFF2-40B4-BE49-F238E27FC236}">
                <a16:creationId xmlns:a16="http://schemas.microsoft.com/office/drawing/2014/main" id="{3C9DA9A6-6BAB-148C-F42A-597D62563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-317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7">
            <a:extLst>
              <a:ext uri="{FF2B5EF4-FFF2-40B4-BE49-F238E27FC236}">
                <a16:creationId xmlns:a16="http://schemas.microsoft.com/office/drawing/2014/main" id="{32DFA712-7FE5-050F-70F3-4D46C16E88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24400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29">
            <a:extLst>
              <a:ext uri="{FF2B5EF4-FFF2-40B4-BE49-F238E27FC236}">
                <a16:creationId xmlns:a16="http://schemas.microsoft.com/office/drawing/2014/main" id="{46C49B57-E957-865E-FC05-B940F53F9C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9107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30">
            <a:extLst>
              <a:ext uri="{FF2B5EF4-FFF2-40B4-BE49-F238E27FC236}">
                <a16:creationId xmlns:a16="http://schemas.microsoft.com/office/drawing/2014/main" id="{204EC473-BC48-A7C8-B587-D4F19AB6799A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48722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9C83514-BA95-F339-295A-94FF69612A1E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49466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7548A6D2-E717-21B2-8425-712FE132039B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4E4CE79-8F98-2C29-7A35-388F9A0E17B1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A4FD5-9AA2-45BC-B8DA-77B09040B6F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1722884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F44A09D6-C0E1-36DE-4495-91CDA240F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5E5326C4-7574-D770-8468-AA95C9613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-317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4ACDD8F7-DD84-5670-2E2F-253E96F48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24400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03529BC8-7A08-EECF-07C3-16A8F1C88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9107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EB9536A6-ADFA-A0D9-ACF7-4038C77E3047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48722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E52C9B1-7701-0FC7-8881-01B0A4B5EAA8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49466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AA04BC1-0131-8CC4-B4F8-6EA4D08D63E5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D7AD2B6-689C-43BA-C86B-95927878C41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A2589-6E2E-4083-9E07-361A737A0FD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8882371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 descr="&quot;&quot;">
            <a:extLst>
              <a:ext uri="{FF2B5EF4-FFF2-40B4-BE49-F238E27FC236}">
                <a16:creationId xmlns:a16="http://schemas.microsoft.com/office/drawing/2014/main" id="{5DCE05DA-A372-FC8C-1769-7C522E877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9" descr="&quot;&quot;">
            <a:extLst>
              <a:ext uri="{FF2B5EF4-FFF2-40B4-BE49-F238E27FC236}">
                <a16:creationId xmlns:a16="http://schemas.microsoft.com/office/drawing/2014/main" id="{C8B676AF-4159-78BB-FE53-8A41CF9B7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92AC229E-41B2-D199-576C-A96123D3B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50963"/>
            <a:ext cx="12192000" cy="4749800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 descr="&quot;&quot;">
            <a:extLst>
              <a:ext uri="{FF2B5EF4-FFF2-40B4-BE49-F238E27FC236}">
                <a16:creationId xmlns:a16="http://schemas.microsoft.com/office/drawing/2014/main" id="{94EABBB4-EFCD-57C8-E49D-8DBEEEF58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07113"/>
            <a:ext cx="4651375" cy="750887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8" descr="&quot;&quot;">
            <a:extLst>
              <a:ext uri="{FF2B5EF4-FFF2-40B4-BE49-F238E27FC236}">
                <a16:creationId xmlns:a16="http://schemas.microsoft.com/office/drawing/2014/main" id="{2301BCF7-8347-B6B3-64A4-8DF2BD03B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00763"/>
            <a:ext cx="12188825" cy="650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Rectangle 12" descr="&quot;&quot;">
            <a:extLst>
              <a:ext uri="{FF2B5EF4-FFF2-40B4-BE49-F238E27FC236}">
                <a16:creationId xmlns:a16="http://schemas.microsoft.com/office/drawing/2014/main" id="{8837F7F3-0C6A-A2F1-F22A-5A04E2E08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3913" y="6118225"/>
            <a:ext cx="63500" cy="7397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648931" y="180639"/>
            <a:ext cx="10900141" cy="935778"/>
          </a:xfr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1834002"/>
            <a:ext cx="47277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8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2422382"/>
            <a:ext cx="4727731" cy="3029443"/>
          </a:xfrm>
        </p:spPr>
        <p:txBody>
          <a:bodyPr anchor="t">
            <a:noAutofit/>
          </a:bodyPr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6096003" y="1834002"/>
            <a:ext cx="47277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Content Placeholder 2"/>
          <p:cNvSpPr txBox="1">
            <a:spLocks noGrp="1"/>
          </p:cNvSpPr>
          <p:nvPr>
            <p:ph idx="4294967295"/>
          </p:nvPr>
        </p:nvSpPr>
        <p:spPr>
          <a:xfrm>
            <a:off x="6096003" y="2422382"/>
            <a:ext cx="4727731" cy="3029443"/>
          </a:xfrm>
        </p:spPr>
        <p:txBody>
          <a:bodyPr anchor="t">
            <a:noAutofit/>
          </a:bodyPr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3" name="Footer Placeholder 29">
            <a:extLst>
              <a:ext uri="{FF2B5EF4-FFF2-40B4-BE49-F238E27FC236}">
                <a16:creationId xmlns:a16="http://schemas.microsoft.com/office/drawing/2014/main" id="{FE6BF764-63D4-622E-0415-B2A3743F8158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4242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4" name="Date Placeholder 28">
            <a:extLst>
              <a:ext uri="{FF2B5EF4-FFF2-40B4-BE49-F238E27FC236}">
                <a16:creationId xmlns:a16="http://schemas.microsoft.com/office/drawing/2014/main" id="{6FD2A5CF-C25B-A49D-F615-72ADF802D94A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3688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5" name="Slide Number Placeholder 30">
            <a:extLst>
              <a:ext uri="{FF2B5EF4-FFF2-40B4-BE49-F238E27FC236}">
                <a16:creationId xmlns:a16="http://schemas.microsoft.com/office/drawing/2014/main" id="{EEEF89D4-31E5-1D22-CF21-8C781A279CC2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A5D65-E30F-45CB-AB35-3F6F0401274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782275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 descr="&quot;&quot;">
            <a:extLst>
              <a:ext uri="{FF2B5EF4-FFF2-40B4-BE49-F238E27FC236}">
                <a16:creationId xmlns:a16="http://schemas.microsoft.com/office/drawing/2014/main" id="{6E613016-D100-86B4-C251-B703FB49B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9" descr="&quot;&quot;">
            <a:extLst>
              <a:ext uri="{FF2B5EF4-FFF2-40B4-BE49-F238E27FC236}">
                <a16:creationId xmlns:a16="http://schemas.microsoft.com/office/drawing/2014/main" id="{A9EDF03E-56A5-8E9D-3AB7-BB7145399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86F66CDF-BEB9-40B2-7A24-64EDA8FC6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50963"/>
            <a:ext cx="12192000" cy="4749800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 descr="&quot;&quot;">
            <a:extLst>
              <a:ext uri="{FF2B5EF4-FFF2-40B4-BE49-F238E27FC236}">
                <a16:creationId xmlns:a16="http://schemas.microsoft.com/office/drawing/2014/main" id="{A0FA745E-A751-C3AD-0A22-AC8D52017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07113"/>
            <a:ext cx="4651375" cy="750887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Rectangle 7" descr="&quot;&quot;">
            <a:extLst>
              <a:ext uri="{FF2B5EF4-FFF2-40B4-BE49-F238E27FC236}">
                <a16:creationId xmlns:a16="http://schemas.microsoft.com/office/drawing/2014/main" id="{1E4EA2FA-5205-3E93-5B14-FDB50B16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00763"/>
            <a:ext cx="12188825" cy="650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Rectangle 11" descr="&quot;&quot;">
            <a:extLst>
              <a:ext uri="{FF2B5EF4-FFF2-40B4-BE49-F238E27FC236}">
                <a16:creationId xmlns:a16="http://schemas.microsoft.com/office/drawing/2014/main" id="{16AA729B-6834-52AD-2187-B3315BB2B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3913" y="6118225"/>
            <a:ext cx="63500" cy="7397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648931" y="180639"/>
            <a:ext cx="10900141" cy="935778"/>
          </a:xfr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1834002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8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4336487" y="1828351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Content Placeholder 2"/>
          <p:cNvSpPr txBox="1">
            <a:spLocks noGrp="1"/>
          </p:cNvSpPr>
          <p:nvPr>
            <p:ph idx="4294967295"/>
          </p:nvPr>
        </p:nvSpPr>
        <p:spPr>
          <a:xfrm>
            <a:off x="4336487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1" name="Content Placeholder 2"/>
          <p:cNvSpPr txBox="1">
            <a:spLocks noGrp="1"/>
          </p:cNvSpPr>
          <p:nvPr>
            <p:ph idx="4294967295"/>
          </p:nvPr>
        </p:nvSpPr>
        <p:spPr>
          <a:xfrm>
            <a:off x="8024033" y="1834002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Content Placeholder 2"/>
          <p:cNvSpPr txBox="1">
            <a:spLocks noGrp="1"/>
          </p:cNvSpPr>
          <p:nvPr>
            <p:ph idx="4294967295"/>
          </p:nvPr>
        </p:nvSpPr>
        <p:spPr>
          <a:xfrm>
            <a:off x="8024033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5" name="Footer Placeholder 29">
            <a:extLst>
              <a:ext uri="{FF2B5EF4-FFF2-40B4-BE49-F238E27FC236}">
                <a16:creationId xmlns:a16="http://schemas.microsoft.com/office/drawing/2014/main" id="{F2702DB3-EED6-C7B2-728D-B0C9D7FCBA5A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4242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6" name="Date Placeholder 28">
            <a:extLst>
              <a:ext uri="{FF2B5EF4-FFF2-40B4-BE49-F238E27FC236}">
                <a16:creationId xmlns:a16="http://schemas.microsoft.com/office/drawing/2014/main" id="{F4526A7F-D41F-0A60-84DE-59E810E4F29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3688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7" name="Slide Number Placeholder 30">
            <a:extLst>
              <a:ext uri="{FF2B5EF4-FFF2-40B4-BE49-F238E27FC236}">
                <a16:creationId xmlns:a16="http://schemas.microsoft.com/office/drawing/2014/main" id="{FF9FB8EF-1949-59B8-69A9-28C7188DC99A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373DB-9700-49E2-9A21-719FC1F92793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422968900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 descr="&quot;&quot;">
            <a:extLst>
              <a:ext uri="{FF2B5EF4-FFF2-40B4-BE49-F238E27FC236}">
                <a16:creationId xmlns:a16="http://schemas.microsoft.com/office/drawing/2014/main" id="{F595FFB3-020B-3938-71F8-EA09E95CD36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0" descr="&quot;&quot;">
            <a:extLst>
              <a:ext uri="{FF2B5EF4-FFF2-40B4-BE49-F238E27FC236}">
                <a16:creationId xmlns:a16="http://schemas.microsoft.com/office/drawing/2014/main" id="{10250616-D082-BEAC-9BA1-F00EFF74E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6775" y="0"/>
            <a:ext cx="7515225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9" descr="&quot;&quot;">
            <a:extLst>
              <a:ext uri="{FF2B5EF4-FFF2-40B4-BE49-F238E27FC236}">
                <a16:creationId xmlns:a16="http://schemas.microsoft.com/office/drawing/2014/main" id="{B75776C4-7616-CAE6-DBD7-30C5C3E7A4E8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1602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2" descr="&quot;&quot;">
            <a:extLst>
              <a:ext uri="{FF2B5EF4-FFF2-40B4-BE49-F238E27FC236}">
                <a16:creationId xmlns:a16="http://schemas.microsoft.com/office/drawing/2014/main" id="{2988B8F3-E2DB-A5CD-9070-590854FF2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49488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3" descr="&quot;&quot;">
            <a:extLst>
              <a:ext uri="{FF2B5EF4-FFF2-40B4-BE49-F238E27FC236}">
                <a16:creationId xmlns:a16="http://schemas.microsoft.com/office/drawing/2014/main" id="{8FD546BE-34EB-7196-DBAA-C4B8DBB98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46600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5376672" y="537383"/>
            <a:ext cx="6172410" cy="10319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4613541" cy="22493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9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2311338"/>
            <a:ext cx="4613541" cy="22415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10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4613568"/>
            <a:ext cx="4613541" cy="22415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11" name="Content Placeholder 2"/>
          <p:cNvSpPr txBox="1">
            <a:spLocks noGrp="1"/>
          </p:cNvSpPr>
          <p:nvPr>
            <p:ph idx="4294967295"/>
          </p:nvPr>
        </p:nvSpPr>
        <p:spPr>
          <a:xfrm>
            <a:off x="5376672" y="1735741"/>
            <a:ext cx="6172410" cy="3767492"/>
          </a:xfrm>
        </p:spPr>
        <p:txBody>
          <a:bodyPr anchor="t"/>
          <a:lstStyle>
            <a:lvl1pPr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6C9C5EC-F1CB-825C-D884-6E2B476BEE47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2718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F05C002B-7101-EFC5-218A-3B1449BAAC3E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6863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096D0A9-8A94-FBA1-7100-43237E5C8A5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2541A-5A09-4C1D-AC5A-822056BAD98D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2302504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 descr="&quot;&quot;">
            <a:extLst>
              <a:ext uri="{FF2B5EF4-FFF2-40B4-BE49-F238E27FC236}">
                <a16:creationId xmlns:a16="http://schemas.microsoft.com/office/drawing/2014/main" id="{F5CC2B34-C576-5D0A-33A1-D24CA7982FA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6" descr="&quot;&quot;">
            <a:extLst>
              <a:ext uri="{FF2B5EF4-FFF2-40B4-BE49-F238E27FC236}">
                <a16:creationId xmlns:a16="http://schemas.microsoft.com/office/drawing/2014/main" id="{B84886F1-45D5-703F-37CA-B3C0F9C446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6775"/>
            <a:ext cx="6832600" cy="25939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8" descr="&quot;&quot;">
            <a:extLst>
              <a:ext uri="{FF2B5EF4-FFF2-40B4-BE49-F238E27FC236}">
                <a16:creationId xmlns:a16="http://schemas.microsoft.com/office/drawing/2014/main" id="{0B48EF1F-3479-F3A3-65E3-F855FD78C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75" y="920750"/>
            <a:ext cx="1071563" cy="2465388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9" descr="&quot;&quot;">
            <a:extLst>
              <a:ext uri="{FF2B5EF4-FFF2-40B4-BE49-F238E27FC236}">
                <a16:creationId xmlns:a16="http://schemas.microsoft.com/office/drawing/2014/main" id="{F971FEF9-A41C-0CCD-FDCB-002FFF208305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10" descr="&quot;&quot;">
            <a:extLst>
              <a:ext uri="{FF2B5EF4-FFF2-40B4-BE49-F238E27FC236}">
                <a16:creationId xmlns:a16="http://schemas.microsoft.com/office/drawing/2014/main" id="{B3AD8302-CD2B-AFAF-AC64-18E6D0EA8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47725"/>
            <a:ext cx="6832600" cy="7302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13" descr="&quot;&quot;">
            <a:extLst>
              <a:ext uri="{FF2B5EF4-FFF2-40B4-BE49-F238E27FC236}">
                <a16:creationId xmlns:a16="http://schemas.microsoft.com/office/drawing/2014/main" id="{0561F2FA-ACB0-30CA-5182-CC7AFF593C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3443288"/>
            <a:ext cx="5334000" cy="341471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14" descr="&quot;&quot;">
            <a:extLst>
              <a:ext uri="{FF2B5EF4-FFF2-40B4-BE49-F238E27FC236}">
                <a16:creationId xmlns:a16="http://schemas.microsoft.com/office/drawing/2014/main" id="{F5B00061-5D83-8C12-329A-15F954B529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250"/>
            <a:ext cx="12192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Rectangle 17" descr="&quot;&quot;">
            <a:extLst>
              <a:ext uri="{FF2B5EF4-FFF2-40B4-BE49-F238E27FC236}">
                <a16:creationId xmlns:a16="http://schemas.microsoft.com/office/drawing/2014/main" id="{8189FF7B-9153-AB7B-C104-7D34FE83CB6C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3398838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1434620" y="1138043"/>
            <a:ext cx="4862806" cy="2019488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Picture Placeholder 21"/>
          <p:cNvSpPr txBox="1">
            <a:spLocks noGrp="1"/>
          </p:cNvSpPr>
          <p:nvPr>
            <p:ph type="pic" idx="4294967295"/>
          </p:nvPr>
        </p:nvSpPr>
        <p:spPr>
          <a:xfrm>
            <a:off x="6858027" y="4937"/>
            <a:ext cx="5333978" cy="3392049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6" name="Picture Placeholder 21"/>
          <p:cNvSpPr txBox="1">
            <a:spLocks noGrp="1"/>
          </p:cNvSpPr>
          <p:nvPr>
            <p:ph type="pic" idx="4294967295"/>
          </p:nvPr>
        </p:nvSpPr>
        <p:spPr>
          <a:xfrm>
            <a:off x="1067708" y="3461004"/>
            <a:ext cx="5728213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12" name="Content Placeholder 2"/>
          <p:cNvSpPr txBox="1">
            <a:spLocks noGrp="1"/>
          </p:cNvSpPr>
          <p:nvPr>
            <p:ph idx="4294967295"/>
          </p:nvPr>
        </p:nvSpPr>
        <p:spPr>
          <a:xfrm>
            <a:off x="7386760" y="3928344"/>
            <a:ext cx="4162321" cy="2285003"/>
          </a:xfrm>
        </p:spPr>
        <p:txBody>
          <a:bodyPr anchor="t"/>
          <a:lstStyle>
            <a:lvl1pPr>
              <a:lnSpc>
                <a:spcPct val="100000"/>
              </a:lnSpc>
              <a:defRPr sz="24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4" name="Footer Placeholder 12">
            <a:extLst>
              <a:ext uri="{FF2B5EF4-FFF2-40B4-BE49-F238E27FC236}">
                <a16:creationId xmlns:a16="http://schemas.microsoft.com/office/drawing/2014/main" id="{2C76192C-AC36-F374-FBC1-081674B9FB13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25588" y="6308725"/>
            <a:ext cx="494665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5" name="Date Placeholder 11">
            <a:extLst>
              <a:ext uri="{FF2B5EF4-FFF2-40B4-BE49-F238E27FC236}">
                <a16:creationId xmlns:a16="http://schemas.microsoft.com/office/drawing/2014/main" id="{75D438CA-0FA4-66BF-A825-B8B29FAC79A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7377113" y="6308725"/>
            <a:ext cx="27368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396B3E1-7482-4972-4DC5-CDFCD28606D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82E0B-32B8-4E30-ADD5-94A2EB78B79F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219171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724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2026-01-06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  <p:sldLayoutId id="2147483665" r:id="rId15"/>
    <p:sldLayoutId id="2147483666" r:id="rId16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4" tIns="45718" rIns="91434" bIns="45718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91434" tIns="45718" rIns="91434" bIns="45718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2026-01-06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533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</p:sldLayoutIdLst>
  <p:txStyles>
    <p:titleStyle>
      <a:lvl1pPr algn="l" defTabSz="914332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D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>
            <a:extLst>
              <a:ext uri="{FF2B5EF4-FFF2-40B4-BE49-F238E27FC236}">
                <a16:creationId xmlns:a16="http://schemas.microsoft.com/office/drawing/2014/main" id="{8AF0341E-AA8A-8B1D-5B8B-8A579F2AA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8050" y="0"/>
            <a:ext cx="7473950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2F1B86-D27E-1154-97E1-699C500C60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2938" y="704850"/>
            <a:ext cx="3411537" cy="5197475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rm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C611764-0ECA-8344-F314-8206CFF05E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376863" y="704850"/>
            <a:ext cx="6172200" cy="5197475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053DC96-0A76-A142-831A-019FDB2CF768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376863" y="6308725"/>
            <a:ext cx="4549775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150" baseline="0">
                <a:solidFill>
                  <a:srgbClr val="404040"/>
                </a:solidFill>
                <a:uFillTx/>
                <a:latin typeface="Meiryo"/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C1AD8A4-835A-2B06-6F43-04FDC9C0B670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642938" y="6308725"/>
            <a:ext cx="3411537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150" baseline="0">
                <a:solidFill>
                  <a:srgbClr val="404040"/>
                </a:solidFill>
                <a:uFillTx/>
                <a:latin typeface="Meiryo"/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DD48617-C65F-742D-A94F-62E51CB5436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0569575" y="6308725"/>
            <a:ext cx="979488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numCol="1" anchor="b" anchorCtr="0" compatLnSpc="1">
            <a:prstTxWarp prst="textNoShape">
              <a:avLst/>
            </a:prstTxWarp>
            <a:noAutofit/>
          </a:bodyPr>
          <a:lstStyle>
            <a:lvl1pPr algn="r" eaLnBrk="1" hangingPunct="1">
              <a:defRPr sz="1600" b="1">
                <a:solidFill>
                  <a:srgbClr val="404040"/>
                </a:solidFill>
                <a:latin typeface="Meiryo" panose="020B0400000000000000" pitchFamily="34" charset="-128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733C11A0-5974-4AE1-847E-5D2646535D5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  <p:sp>
        <p:nvSpPr>
          <p:cNvPr id="1032" name="Rectangle 20">
            <a:extLst>
              <a:ext uri="{FF2B5EF4-FFF2-40B4-BE49-F238E27FC236}">
                <a16:creationId xmlns:a16="http://schemas.microsoft.com/office/drawing/2014/main" id="{B5897E6D-7B4B-6C57-0E40-D2304575AFD1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57300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3" r:id="rId14"/>
  </p:sldLayoutIdLst>
  <p:transition spd="slow"/>
  <p:txStyles>
    <p:titleStyle>
      <a:lvl1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lang="en-GB" sz="3600" b="1" kern="1200" spc="150">
          <a:solidFill>
            <a:srgbClr val="404040"/>
          </a:solidFill>
          <a:latin typeface="Meiryo"/>
        </a:defRPr>
      </a:lvl1pPr>
      <a:lvl2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2pPr>
      <a:lvl3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3pPr>
      <a:lvl4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4pPr>
      <a:lvl5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5pPr>
      <a:lvl6pPr marL="4572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6pPr>
      <a:lvl7pPr marL="9144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7pPr>
      <a:lvl8pPr marL="13716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8pPr>
      <a:lvl9pPr marL="18288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9pPr>
    </p:titleStyle>
    <p:bodyStyle>
      <a:lvl1pPr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defRPr lang="en-GB" b="1" kern="1200" spc="150">
          <a:solidFill>
            <a:srgbClr val="404040"/>
          </a:solidFill>
          <a:latin typeface="Meiryo"/>
        </a:defRPr>
      </a:lvl1pPr>
      <a:lvl2pPr lvl="1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defRPr lang="en-GB" sz="1600" kern="1200" spc="150">
          <a:solidFill>
            <a:srgbClr val="404040"/>
          </a:solidFill>
          <a:latin typeface="Meiryo"/>
        </a:defRPr>
      </a:lvl2pPr>
      <a:lvl3pPr lvl="2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i="1" kern="1200" spc="150">
          <a:solidFill>
            <a:srgbClr val="404040"/>
          </a:solidFill>
          <a:latin typeface="Meiryo"/>
        </a:defRPr>
      </a:lvl3pPr>
      <a:lvl4pPr lvl="3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kern="1200" spc="150">
          <a:solidFill>
            <a:srgbClr val="404040"/>
          </a:solidFill>
          <a:latin typeface="Meiryo"/>
        </a:defRPr>
      </a:lvl4pPr>
      <a:lvl5pPr lvl="4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i="1" kern="1200" spc="150">
          <a:solidFill>
            <a:srgbClr val="404040"/>
          </a:solidFill>
          <a:latin typeface="Meiryo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fqyBin-D4Qo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2026</a:t>
            </a:r>
            <a:r>
              <a:rPr lang="ko-KR" altLang="en-US" sz="2000" dirty="0">
                <a:latin typeface="맑은 고딕"/>
                <a:ea typeface="맑은 고딕"/>
              </a:rPr>
              <a:t>년 1월 6일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ea typeface="맑은 고딕"/>
              </a:rPr>
              <a:t>회의 </a:t>
            </a:r>
            <a:r>
              <a:rPr lang="en-US" altLang="ko-KR" sz="2000" dirty="0">
                <a:ea typeface="맑은 고딕"/>
              </a:rPr>
              <a:t>ID 4286956103</a:t>
            </a:r>
            <a:endParaRPr lang="ko-KR" altLang="en-US" sz="2000" dirty="0">
              <a:ea typeface="맑은 고딕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잠6:6-8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6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게으른 자여 개미에게 가서 그가 하는 것을 보고 지혜를 얻으라. </a:t>
            </a:r>
            <a:r>
              <a:rPr lang="ko-KR" altLang="en-US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7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개미는 두령도 없고, 감독자도 없고, 통치자도 </a:t>
            </a:r>
            <a:r>
              <a:rPr lang="ko-KR" altLang="en-US" sz="200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없으되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, </a:t>
            </a:r>
            <a:r>
              <a:rPr lang="ko-KR" altLang="en-US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8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먹을 것을 여름 동안에 예비하여 추수 때에 양식을 </a:t>
            </a:r>
            <a:r>
              <a:rPr lang="ko-KR" altLang="en-US" sz="200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모으느니라</a:t>
            </a:r>
            <a:endParaRPr lang="ko-KR" altLang="en-US" sz="200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sz="1000" dirty="0">
                <a:ea typeface="맑은 고딕"/>
              </a:rPr>
              <a:t>6</a:t>
            </a:r>
            <a:r>
              <a:rPr lang="en-US" altLang="ko-KR" dirty="0">
                <a:ea typeface="맑은 고딕"/>
              </a:rPr>
              <a:t>Go to the ant, you sluggard; consider its ways and be wise! </a:t>
            </a:r>
            <a:r>
              <a:rPr lang="en-US" altLang="ko-KR" sz="1100" dirty="0">
                <a:ea typeface="맑은 고딕"/>
              </a:rPr>
              <a:t>7</a:t>
            </a:r>
            <a:r>
              <a:rPr lang="en-US" altLang="ko-KR" dirty="0">
                <a:ea typeface="맑은 고딕"/>
              </a:rPr>
              <a:t>It has no commander, no overseer or ruler, </a:t>
            </a:r>
            <a:r>
              <a:rPr lang="en-US" altLang="ko-KR" sz="1100" dirty="0">
                <a:ea typeface="맑은 고딕"/>
              </a:rPr>
              <a:t>8</a:t>
            </a:r>
            <a:r>
              <a:rPr lang="en-US" altLang="ko-KR" dirty="0">
                <a:ea typeface="맑은 고딕"/>
              </a:rPr>
              <a:t>yet it stores its provisions in summer and gathers its food at harvest.</a:t>
            </a:r>
          </a:p>
        </p:txBody>
      </p:sp>
    </p:spTree>
    <p:extLst>
      <p:ext uri="{BB962C8B-B14F-4D97-AF65-F5344CB8AC3E}">
        <p14:creationId xmlns:p14="http://schemas.microsoft.com/office/powerpoint/2010/main" val="4170074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 fontScale="90000"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3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5085234-5E6A-7C84-3904-0E3A1FD159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7818" b="7818"/>
          <a:stretch>
            <a:fillRect/>
          </a:stretch>
        </p:blipFill>
        <p:spPr bwMode="auto">
          <a:xfrm>
            <a:off x="20" y="10"/>
            <a:ext cx="12191980" cy="686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부제목 2">
            <a:extLst>
              <a:ext uri="{FF2B5EF4-FFF2-40B4-BE49-F238E27FC236}">
                <a16:creationId xmlns:a16="http://schemas.microsoft.com/office/drawing/2014/main" id="{D43D8862-4308-6648-D3C4-FE24AA651933}"/>
              </a:ext>
            </a:extLst>
          </p:cNvPr>
          <p:cNvSpPr txBox="1">
            <a:spLocks/>
          </p:cNvSpPr>
          <p:nvPr/>
        </p:nvSpPr>
        <p:spPr>
          <a:xfrm>
            <a:off x="6595141" y="244519"/>
            <a:ext cx="5461010" cy="29679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/>
              </a:rPr>
              <a:t>박해 받는 교회와 함께 하는 기도</a:t>
            </a:r>
          </a:p>
          <a:p>
            <a:pPr algn="ctr"/>
            <a:endParaRPr lang="ko-KR" altLang="en-US" sz="2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ctr">
              <a:buNone/>
            </a:pPr>
            <a:r>
              <a:rPr lang="en-US" altLang="ko-KR" dirty="0">
                <a:solidFill>
                  <a:schemeClr val="bg1"/>
                </a:solidFill>
                <a:ea typeface="맑은 고딕"/>
              </a:rPr>
              <a:t>Prayer with Persecuted Church</a:t>
            </a:r>
            <a:endParaRPr lang="ko-KR" altLang="en-US" dirty="0">
              <a:solidFill>
                <a:schemeClr val="bg1"/>
              </a:solidFill>
              <a:ea typeface="맑은 고딕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ED481285-A0C1-24B8-0ACC-B8730A910984}"/>
              </a:ext>
            </a:extLst>
          </p:cNvPr>
          <p:cNvCxnSpPr/>
          <p:nvPr/>
        </p:nvCxnSpPr>
        <p:spPr>
          <a:xfrm>
            <a:off x="6864753" y="1709383"/>
            <a:ext cx="4920343" cy="8166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078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내용 개체 틀 3" descr="의류, 사람, 지상, 레드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1A560ED-0E34-D49D-3ECB-41571544C6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936" r="7936"/>
          <a:stretch>
            <a:fillRect/>
          </a:stretch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76587DD4-C5D3-F7DE-C509-8BF768448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ea typeface="맑은 고딕"/>
              </a:rPr>
              <a:t>기도영상 : </a:t>
            </a:r>
            <a:r>
              <a:rPr lang="ko-KR" altLang="en-US" sz="1600" dirty="0">
                <a:solidFill>
                  <a:schemeClr val="bg1"/>
                </a:solidFill>
                <a:ea typeface="맑은 고딕"/>
              </a:rPr>
              <a:t>중앙아시아</a:t>
            </a:r>
            <a:endParaRPr lang="ko-KR" altLang="en-US" sz="1600">
              <a:solidFill>
                <a:schemeClr val="bg1"/>
              </a:solidFill>
              <a:ea typeface="맑은 고딕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Content Placeholder 7">
            <a:extLst>
              <a:ext uri="{FF2B5EF4-FFF2-40B4-BE49-F238E27FC236}">
                <a16:creationId xmlns:a16="http://schemas.microsoft.com/office/drawing/2014/main" id="{428C32ED-01BD-78B9-CA8D-3E5DE673A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영상 시청을 위해서</a:t>
            </a:r>
            <a:endParaRPr lang="en-US" altLang="ko-KR" sz="1700" dirty="0">
              <a:solidFill>
                <a:schemeClr val="bg1"/>
              </a:solidFill>
              <a:ea typeface="맑은 고딕"/>
            </a:endParaRPr>
          </a:p>
          <a:p>
            <a:pPr marL="0" indent="0">
              <a:buNone/>
            </a:pPr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700" dirty="0">
                <a:solidFill>
                  <a:srgbClr val="FF0000"/>
                </a:solidFill>
                <a:ea typeface="맑은 고딕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여기</a:t>
            </a:r>
            <a:r>
              <a:rPr lang="ko-KR" altLang="en-US" sz="1700" dirty="0" err="1">
                <a:solidFill>
                  <a:schemeClr val="bg1"/>
                </a:solidFill>
                <a:ea typeface="맑은 고딕"/>
              </a:rPr>
              <a:t>를</a:t>
            </a:r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 클릭해 주세요.</a:t>
            </a:r>
          </a:p>
        </p:txBody>
      </p:sp>
    </p:spTree>
    <p:extLst>
      <p:ext uri="{BB962C8B-B14F-4D97-AF65-F5344CB8AC3E}">
        <p14:creationId xmlns:p14="http://schemas.microsoft.com/office/powerpoint/2010/main" val="3304267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D3B1C-B793-A356-C2C9-1AACB1482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2A1ACEDB-49D3-7440-9DBA-F37F458E97F4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FBD5D2BA-6DE9-6B9E-15CD-6554A41A5B72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B729F76-F5E9-5B8C-77BE-C1DFF548536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5089EF6-995C-9B08-2352-7917BDEB4DB1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444FC7C-6946-C6EE-4A8C-B8191CF2F314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812E006-ACCA-DB02-2FE7-424137A5E12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C6ADBD5-11A3-4E08-4C72-23E3F14EFDD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0372C68-2778-765E-C1D6-BA87F561F03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#나이지리아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dirty="0">
                <a:ea typeface="+mn-lt"/>
                <a:cs typeface="+mn-lt"/>
              </a:rPr>
              <a:t>나이지리아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북서부</a:t>
            </a:r>
            <a:r>
              <a:rPr lang="en-US" dirty="0">
                <a:ea typeface="+mn-lt"/>
                <a:cs typeface="+mn-lt"/>
              </a:rPr>
              <a:t> ISIS </a:t>
            </a:r>
            <a:r>
              <a:rPr lang="ko-KR" altLang="en-US" dirty="0">
                <a:ea typeface="+mn-lt"/>
                <a:cs typeface="+mn-lt"/>
              </a:rPr>
              <a:t>공습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및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기독교인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안전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동향</a:t>
            </a:r>
            <a:r>
              <a:rPr lang="en-US" altLang="ko-KR" dirty="0">
                <a:ea typeface="+mn-lt"/>
                <a:cs typeface="+mn-lt"/>
              </a:rPr>
              <a:t> </a:t>
            </a:r>
            <a:endParaRPr lang="en-US" altLang="ko-KR" sz="1800" dirty="0"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4BFFF6-DE40-5CB0-5763-83F3B1065AB6}"/>
              </a:ext>
            </a:extLst>
          </p:cNvPr>
          <p:cNvSpPr txBox="1"/>
          <p:nvPr/>
        </p:nvSpPr>
        <p:spPr>
          <a:xfrm>
            <a:off x="1213163" y="1625465"/>
            <a:ext cx="6158003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472C4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sz="1200" kern="100" dirty="0">
                <a:ea typeface="+mn-lt"/>
                <a:cs typeface="+mn-lt"/>
              </a:rPr>
              <a:t>지난</a:t>
            </a:r>
            <a:r>
              <a:rPr lang="ko-KR" altLang="en-US" sz="1200" kern="100" dirty="0">
                <a:ea typeface="+mn-lt"/>
                <a:cs typeface="+mn-lt"/>
              </a:rPr>
              <a:t> </a:t>
            </a:r>
            <a:r>
              <a:rPr lang="en-US" altLang="ko-KR" sz="1200" kern="100" dirty="0">
                <a:ea typeface="+mn-lt"/>
                <a:cs typeface="+mn-lt"/>
              </a:rPr>
              <a:t>2025</a:t>
            </a:r>
            <a:r>
              <a:rPr lang="ko-KR" altLang="en-US" sz="1200" kern="100" dirty="0">
                <a:ea typeface="+mn-lt"/>
                <a:cs typeface="+mn-lt"/>
              </a:rPr>
              <a:t>년 </a:t>
            </a:r>
            <a:r>
              <a:rPr lang="en-US" altLang="ko-KR" sz="1200" kern="100" dirty="0">
                <a:ea typeface="+mn-lt"/>
                <a:cs typeface="+mn-lt"/>
              </a:rPr>
              <a:t>12</a:t>
            </a:r>
            <a:r>
              <a:rPr lang="ko-KR" sz="1200" kern="100" dirty="0">
                <a:ea typeface="+mn-lt"/>
                <a:cs typeface="+mn-lt"/>
              </a:rPr>
              <a:t>월 </a:t>
            </a:r>
            <a:r>
              <a:rPr lang="en-US" altLang="ko-KR" sz="1200" kern="100" dirty="0">
                <a:ea typeface="+mn-lt"/>
                <a:cs typeface="+mn-lt"/>
              </a:rPr>
              <a:t>25</a:t>
            </a:r>
            <a:r>
              <a:rPr lang="ko-KR" sz="1200" kern="100" dirty="0">
                <a:ea typeface="+mn-lt"/>
                <a:cs typeface="+mn-lt"/>
              </a:rPr>
              <a:t>일, </a:t>
            </a:r>
            <a:r>
              <a:rPr lang="ko-KR" altLang="en-US" sz="1200" kern="100" dirty="0">
                <a:ea typeface="+mn-lt"/>
                <a:cs typeface="+mn-lt"/>
              </a:rPr>
              <a:t>미군 아프리카사령부</a:t>
            </a:r>
            <a:r>
              <a:rPr lang="en-US" altLang="ko-KR" sz="1200" kern="100" dirty="0">
                <a:ea typeface="+mn-lt"/>
                <a:cs typeface="+mn-lt"/>
              </a:rPr>
              <a:t>(AFRICOM)</a:t>
            </a:r>
            <a:r>
              <a:rPr lang="ko-KR" altLang="en-US" sz="1200" kern="100" dirty="0">
                <a:ea typeface="+mn-lt"/>
                <a:cs typeface="+mn-lt"/>
              </a:rPr>
              <a:t>는 도널드 트럼프 미국 대통령과 국방장관의 지시에 따라 </a:t>
            </a:r>
            <a:r>
              <a:rPr lang="ko-KR" sz="1200" kern="100" dirty="0">
                <a:ea typeface="+mn-lt"/>
                <a:cs typeface="+mn-lt"/>
              </a:rPr>
              <a:t>나이지리아 정부와 협력하여 </a:t>
            </a:r>
            <a:r>
              <a:rPr lang="ko-KR" sz="1200" kern="100" err="1">
                <a:ea typeface="+mn-lt"/>
                <a:cs typeface="+mn-lt"/>
              </a:rPr>
              <a:t>소코토주</a:t>
            </a:r>
            <a:r>
              <a:rPr lang="ko-KR" sz="1200" kern="100" dirty="0">
                <a:ea typeface="+mn-lt"/>
                <a:cs typeface="+mn-lt"/>
              </a:rPr>
              <a:t> </a:t>
            </a:r>
            <a:r>
              <a:rPr lang="ko-KR" sz="1200" kern="100" err="1">
                <a:ea typeface="+mn-lt"/>
                <a:cs typeface="+mn-lt"/>
              </a:rPr>
              <a:t>자보</a:t>
            </a:r>
            <a:r>
              <a:rPr lang="en-US" altLang="ko-KR" sz="1200" kern="100" dirty="0">
                <a:ea typeface="+mn-lt"/>
                <a:cs typeface="+mn-lt"/>
              </a:rPr>
              <a:t>(</a:t>
            </a:r>
            <a:r>
              <a:rPr lang="en-US" sz="1200" kern="100" dirty="0">
                <a:solidFill>
                  <a:srgbClr val="323130"/>
                </a:solidFill>
                <a:highlight>
                  <a:srgbClr val="FFFFFF"/>
                </a:highlight>
                <a:latin typeface="Segoe UI"/>
                <a:ea typeface="+mn-lt"/>
                <a:cs typeface="Segoe UI"/>
              </a:rPr>
              <a:t>Jabo, Sokoto State</a:t>
            </a:r>
            <a:r>
              <a:rPr lang="en-US" altLang="ko-KR" sz="1200" kern="100" dirty="0">
                <a:ea typeface="+mn-lt"/>
                <a:cs typeface="+mn-lt"/>
              </a:rPr>
              <a:t>)</a:t>
            </a:r>
            <a:r>
              <a:rPr lang="ko-KR" sz="1200" kern="100" dirty="0">
                <a:ea typeface="+mn-lt"/>
                <a:cs typeface="+mn-lt"/>
              </a:rPr>
              <a:t> 지역의 </a:t>
            </a:r>
            <a:r>
              <a:rPr lang="ko-KR" sz="1200" b="1" kern="100" dirty="0">
                <a:ea typeface="+mn-lt"/>
                <a:cs typeface="+mn-lt"/>
              </a:rPr>
              <a:t>ISIS 테러 캠프를 정밀 공습</a:t>
            </a:r>
            <a:r>
              <a:rPr lang="ko-KR" altLang="en-US" sz="1200" kern="100" dirty="0">
                <a:ea typeface="+mn-lt"/>
                <a:cs typeface="+mn-lt"/>
              </a:rPr>
              <a:t>했습니다</a:t>
            </a:r>
            <a:r>
              <a:rPr lang="ko-KR" sz="1200" kern="100" dirty="0">
                <a:ea typeface="+mn-lt"/>
                <a:cs typeface="+mn-lt"/>
              </a:rPr>
              <a:t>.</a:t>
            </a:r>
            <a:r>
              <a:rPr lang="ko-KR" altLang="en-US" sz="1200" kern="100" dirty="0">
                <a:ea typeface="+mn-lt"/>
                <a:cs typeface="+mn-lt"/>
              </a:rPr>
              <a:t> </a:t>
            </a:r>
            <a:endParaRPr lang="ko-KR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2E7787-FB87-C819-1B04-A6E1A2194D2C}"/>
              </a:ext>
            </a:extLst>
          </p:cNvPr>
          <p:cNvSpPr txBox="1"/>
          <p:nvPr/>
        </p:nvSpPr>
        <p:spPr>
          <a:xfrm>
            <a:off x="1213162" y="2264493"/>
            <a:ext cx="6161260" cy="362555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endParaRPr lang="en-US" sz="1100" dirty="0">
              <a:ea typeface="+mn-lt"/>
              <a:cs typeface="+mn-lt"/>
            </a:endParaRP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이번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작전으로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다수의</a:t>
            </a:r>
            <a:r>
              <a:rPr lang="en-US" altLang="ko-KR" sz="1200" dirty="0">
                <a:ea typeface="+mn-lt"/>
                <a:cs typeface="+mn-lt"/>
              </a:rPr>
              <a:t> ISIS </a:t>
            </a:r>
            <a:r>
              <a:rPr lang="ko-KR" altLang="en-US" sz="1200" dirty="0">
                <a:ea typeface="+mn-lt"/>
                <a:cs typeface="+mn-lt"/>
              </a:rPr>
              <a:t>무장대원이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사살되었으며</a:t>
            </a:r>
            <a:r>
              <a:rPr lang="en-US" sz="1200" dirty="0">
                <a:ea typeface="+mn-lt"/>
                <a:cs typeface="+mn-lt"/>
              </a:rPr>
              <a:t>,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테러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단체의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은신처이자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보급로가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 err="1">
                <a:ea typeface="+mn-lt"/>
                <a:cs typeface="+mn-lt"/>
              </a:rPr>
              <a:t>타격받는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군사적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성과를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거두었습니다</a:t>
            </a:r>
            <a:r>
              <a:rPr lang="en-US" sz="1200" dirty="0">
                <a:ea typeface="+mn-lt"/>
                <a:cs typeface="+mn-lt"/>
              </a:rPr>
              <a:t>.</a:t>
            </a:r>
            <a:endParaRPr lang="ko-KR" dirty="0">
              <a:ea typeface="+mn-lt"/>
              <a:cs typeface="+mn-lt"/>
            </a:endParaRPr>
          </a:p>
          <a:p>
            <a:pPr algn="just"/>
            <a:endParaRPr lang="ko-KR" altLang="en-US" sz="1200" dirty="0">
              <a:ea typeface="맑은 고딕"/>
            </a:endParaRPr>
          </a:p>
          <a:p>
            <a:pPr algn="just"/>
            <a:r>
              <a:rPr lang="en-US" sz="1200" dirty="0" err="1">
                <a:ea typeface="+mn-lt"/>
                <a:cs typeface="+mn-lt"/>
              </a:rPr>
              <a:t>트럼프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대통령은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성명을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통해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이번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공습이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무고한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기독교인들을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학살해</a:t>
            </a:r>
            <a:r>
              <a:rPr lang="en-US" sz="1200" dirty="0">
                <a:ea typeface="+mn-lt"/>
                <a:cs typeface="+mn-lt"/>
              </a:rPr>
              <a:t> 온 </a:t>
            </a:r>
            <a:r>
              <a:rPr lang="en-US" sz="1200" dirty="0" err="1">
                <a:ea typeface="+mn-lt"/>
                <a:cs typeface="+mn-lt"/>
              </a:rPr>
              <a:t>테러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단체에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대한</a:t>
            </a:r>
            <a:r>
              <a:rPr lang="en-US" sz="1200" dirty="0">
                <a:ea typeface="+mn-lt"/>
                <a:cs typeface="+mn-lt"/>
              </a:rPr>
              <a:t> '</a:t>
            </a:r>
            <a:r>
              <a:rPr lang="en-US" sz="1200" dirty="0" err="1">
                <a:ea typeface="+mn-lt"/>
                <a:cs typeface="+mn-lt"/>
              </a:rPr>
              <a:t>치명적인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대가'임을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명시했습니다</a:t>
            </a:r>
            <a:r>
              <a:rPr lang="en-US" sz="1200" dirty="0">
                <a:ea typeface="+mn-lt"/>
                <a:cs typeface="+mn-lt"/>
              </a:rPr>
              <a:t>. </a:t>
            </a:r>
            <a:r>
              <a:rPr lang="ko-KR" altLang="en-US" sz="1200" dirty="0">
                <a:ea typeface="+mn-lt"/>
                <a:cs typeface="+mn-lt"/>
              </a:rPr>
              <a:t>공습지인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 err="1">
                <a:ea typeface="+mn-lt"/>
                <a:cs typeface="+mn-lt"/>
              </a:rPr>
              <a:t>자보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지역은 </a:t>
            </a:r>
            <a:r>
              <a:rPr lang="ko-KR" altLang="en-US" sz="1200" dirty="0" err="1">
                <a:solidFill>
                  <a:srgbClr val="000000"/>
                </a:solidFill>
                <a:ea typeface="+mn-lt"/>
                <a:cs typeface="+mn-lt"/>
              </a:rPr>
              <a:t>플라니족이</a:t>
            </a:r>
            <a:r>
              <a:rPr lang="ko-KR" altLang="en-US" sz="1200" dirty="0">
                <a:solidFill>
                  <a:srgbClr val="000000"/>
                </a:solidFill>
                <a:ea typeface="+mn-lt"/>
                <a:cs typeface="+mn-lt"/>
              </a:rPr>
              <a:t> 다수 거주하는 마을로 </a:t>
            </a:r>
            <a:r>
              <a:rPr lang="ko-KR" altLang="en-US" sz="1200" dirty="0">
                <a:ea typeface="+mn-lt"/>
                <a:cs typeface="+mn-lt"/>
              </a:rPr>
              <a:t>인접한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 err="1">
                <a:ea typeface="+mn-lt"/>
                <a:cs typeface="+mn-lt"/>
              </a:rPr>
              <a:t>케비주와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 err="1">
                <a:ea typeface="+mn-lt"/>
                <a:cs typeface="+mn-lt"/>
              </a:rPr>
              <a:t>잠파라주</a:t>
            </a:r>
            <a:r>
              <a:rPr lang="en-US" altLang="en-US" sz="1200" dirty="0">
                <a:solidFill>
                  <a:srgbClr val="000000"/>
                </a:solidFill>
                <a:latin typeface="맑은 고딕"/>
                <a:ea typeface="+mn-lt"/>
                <a:cs typeface="Segoe UI"/>
              </a:rPr>
              <a:t>(</a:t>
            </a:r>
            <a:r>
              <a:rPr lang="ko-KR" sz="1200" dirty="0" err="1">
                <a:solidFill>
                  <a:srgbClr val="323130"/>
                </a:solidFill>
                <a:highlight>
                  <a:srgbClr val="FFFFFF"/>
                </a:highlight>
                <a:latin typeface="Segoe UI"/>
                <a:ea typeface="+mn-lt"/>
                <a:cs typeface="Segoe UI"/>
              </a:rPr>
              <a:t>Kebbi</a:t>
            </a:r>
            <a:r>
              <a:rPr lang="ko-KR" sz="1200" dirty="0">
                <a:solidFill>
                  <a:srgbClr val="323130"/>
                </a:solidFill>
                <a:highlight>
                  <a:srgbClr val="FFFFFF"/>
                </a:highlight>
                <a:latin typeface="Segoe UI"/>
                <a:ea typeface="+mn-lt"/>
                <a:cs typeface="Segoe UI"/>
              </a:rPr>
              <a:t> and </a:t>
            </a:r>
            <a:r>
              <a:rPr lang="ko-KR" sz="1200" dirty="0" err="1">
                <a:solidFill>
                  <a:srgbClr val="323130"/>
                </a:solidFill>
                <a:highlight>
                  <a:srgbClr val="FFFFFF"/>
                </a:highlight>
                <a:latin typeface="Segoe UI"/>
                <a:ea typeface="+mn-lt"/>
                <a:cs typeface="Segoe UI"/>
              </a:rPr>
              <a:t>Zamfara</a:t>
            </a:r>
            <a:r>
              <a:rPr lang="ko-KR" sz="1400" dirty="0">
                <a:solidFill>
                  <a:srgbClr val="323130"/>
                </a:solidFill>
                <a:highlight>
                  <a:srgbClr val="FFFFFF"/>
                </a:highlight>
                <a:latin typeface="Segoe UI"/>
                <a:ea typeface="+mn-lt"/>
                <a:cs typeface="Segoe UI"/>
              </a:rPr>
              <a:t>)</a:t>
            </a:r>
            <a:r>
              <a:rPr lang="ko-KR" altLang="en-US" sz="1200" dirty="0" err="1">
                <a:ea typeface="+mn-lt"/>
                <a:cs typeface="+mn-lt"/>
              </a:rPr>
              <a:t>를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연결하는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테러리스트들의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핵심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거점으로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확인되었습니다</a:t>
            </a:r>
            <a:r>
              <a:rPr lang="en-US" sz="1200" dirty="0">
                <a:ea typeface="+mn-lt"/>
                <a:cs typeface="+mn-lt"/>
              </a:rPr>
              <a:t>.</a:t>
            </a:r>
            <a:endParaRPr lang="en-US" dirty="0"/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오픈도어</a:t>
            </a:r>
            <a:r>
              <a:rPr lang="en-US" sz="1200" dirty="0">
                <a:ea typeface="+mn-lt"/>
                <a:cs typeface="+mn-lt"/>
              </a:rPr>
              <a:t>(OD)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서아프리카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대변인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조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 err="1">
                <a:ea typeface="+mn-lt"/>
                <a:cs typeface="+mn-lt"/>
              </a:rPr>
              <a:t>뉴하우스는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이번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군사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작전이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현지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기독교인들에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대한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보복</a:t>
            </a:r>
            <a:r>
              <a:rPr lang="ko-KR" altLang="en-US" sz="1200" dirty="0">
                <a:ea typeface="+mn-lt"/>
                <a:cs typeface="+mn-lt"/>
              </a:rPr>
              <a:t>으로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이어질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가능성을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강력히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경고했습니다</a:t>
            </a:r>
            <a:r>
              <a:rPr lang="en-US" sz="1200" dirty="0">
                <a:ea typeface="+mn-lt"/>
                <a:cs typeface="+mn-lt"/>
              </a:rPr>
              <a:t>.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특히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기독교인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밀집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지역인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중북부</a:t>
            </a:r>
            <a:r>
              <a:rPr lang="en-US" sz="1200" dirty="0">
                <a:ea typeface="+mn-lt"/>
                <a:cs typeface="+mn-lt"/>
              </a:rPr>
              <a:t>(Middle Belt)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지역의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긴장감이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고조되고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있습니다</a:t>
            </a:r>
            <a:r>
              <a:rPr lang="en-US" sz="1200" dirty="0">
                <a:ea typeface="+mn-lt"/>
                <a:cs typeface="+mn-lt"/>
              </a:rPr>
              <a:t>.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단순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강도단과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 err="1">
                <a:ea typeface="+mn-lt"/>
                <a:cs typeface="+mn-lt"/>
              </a:rPr>
              <a:t>지하디스트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테러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세력이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결탁하는</a:t>
            </a:r>
            <a:r>
              <a:rPr lang="en-US" sz="1200" dirty="0">
                <a:ea typeface="+mn-lt"/>
                <a:cs typeface="+mn-lt"/>
              </a:rPr>
              <a:t> '</a:t>
            </a:r>
            <a:r>
              <a:rPr lang="ko-KR" altLang="en-US" sz="1200" dirty="0">
                <a:ea typeface="+mn-lt"/>
                <a:cs typeface="+mn-lt"/>
              </a:rPr>
              <a:t>무장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세력의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조직화</a:t>
            </a:r>
            <a:r>
              <a:rPr lang="en-US" sz="1200" dirty="0">
                <a:ea typeface="+mn-lt"/>
                <a:cs typeface="+mn-lt"/>
              </a:rPr>
              <a:t>'</a:t>
            </a:r>
            <a:r>
              <a:rPr lang="ko-KR" altLang="en-US" sz="1200" dirty="0">
                <a:ea typeface="+mn-lt"/>
                <a:cs typeface="+mn-lt"/>
              </a:rPr>
              <a:t>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심화되고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있어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ko-KR" altLang="en-US" sz="1200" dirty="0">
                <a:ea typeface="+mn-lt"/>
                <a:cs typeface="+mn-lt"/>
              </a:rPr>
              <a:t>향후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민간인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보호를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위한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더욱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 err="1">
                <a:ea typeface="+mn-lt"/>
                <a:cs typeface="+mn-lt"/>
              </a:rPr>
              <a:t>철저</a:t>
            </a:r>
            <a:r>
              <a:rPr lang="ko-KR" altLang="en-US" sz="1200" dirty="0">
                <a:ea typeface="+mn-lt"/>
                <a:cs typeface="+mn-lt"/>
              </a:rPr>
              <a:t>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대책이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시급한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상황입니다</a:t>
            </a:r>
            <a:r>
              <a:rPr lang="en-US" sz="1200" dirty="0">
                <a:ea typeface="+mn-lt"/>
                <a:cs typeface="+mn-lt"/>
              </a:rPr>
              <a:t>.</a:t>
            </a:r>
            <a:endParaRPr lang="en-US" dirty="0"/>
          </a:p>
          <a:p>
            <a:pPr algn="just"/>
            <a:endParaRPr lang="ko-KR" altLang="en-US" sz="1200" dirty="0">
              <a:ea typeface="+mn-lt"/>
              <a:cs typeface="+mn-lt"/>
            </a:endParaRP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오픈도어는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나이지리아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정부에 대하여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민간인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보호와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종교적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자유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보장을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촉구하고 있습니다. 또한</a:t>
            </a:r>
            <a:r>
              <a:rPr lang="en-US" sz="1200" dirty="0">
                <a:ea typeface="+mn-lt"/>
                <a:cs typeface="+mn-lt"/>
              </a:rPr>
              <a:t>,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테러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세력에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대한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면책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특권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종식과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소형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무기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회수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등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근본적인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해결책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마련을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위해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국제사회와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협력할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것을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altLang="ko-KR" sz="1200" dirty="0" err="1">
                <a:ea typeface="+mn-lt"/>
                <a:cs typeface="+mn-lt"/>
              </a:rPr>
              <a:t>요청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altLang="ko-KR" sz="1200" dirty="0" err="1">
                <a:ea typeface="+mn-lt"/>
                <a:cs typeface="+mn-lt"/>
              </a:rPr>
              <a:t>하며</a:t>
            </a:r>
            <a:r>
              <a:rPr lang="en-US" altLang="ko-KR" sz="1200" dirty="0">
                <a:ea typeface="+mn-lt"/>
                <a:cs typeface="+mn-lt"/>
              </a:rPr>
              <a:t>, </a:t>
            </a:r>
            <a:r>
              <a:rPr lang="en-US" altLang="ko-KR" sz="1200" dirty="0" err="1">
                <a:ea typeface="+mn-lt"/>
                <a:cs typeface="+mn-lt"/>
              </a:rPr>
              <a:t>기도하고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altLang="ko-KR" sz="1200" dirty="0" err="1">
                <a:ea typeface="+mn-lt"/>
                <a:cs typeface="+mn-lt"/>
              </a:rPr>
              <a:t>있습</a:t>
            </a:r>
            <a:r>
              <a:rPr lang="ko-KR" altLang="en-US" sz="1200" dirty="0" err="1">
                <a:ea typeface="+mn-lt"/>
                <a:cs typeface="+mn-lt"/>
              </a:rPr>
              <a:t>니다</a:t>
            </a:r>
            <a:r>
              <a:rPr lang="en-US" sz="1200" dirty="0">
                <a:ea typeface="+mn-lt"/>
                <a:cs typeface="+mn-lt"/>
              </a:rPr>
              <a:t>.</a:t>
            </a:r>
            <a:endParaRPr lang="en-US" dirty="0">
              <a:ea typeface="맑은 고딕"/>
            </a:endParaRPr>
          </a:p>
          <a:p>
            <a:pPr algn="just"/>
            <a:endParaRPr lang="en-US" altLang="ko-KR" sz="1200" dirty="0">
              <a:ea typeface="맑은 고딕"/>
            </a:endParaRPr>
          </a:p>
          <a:p>
            <a:pPr algn="just"/>
            <a:endParaRPr lang="ko-KR" altLang="en-US" sz="1200" dirty="0">
              <a:ea typeface="맑은 고딕"/>
            </a:endParaRPr>
          </a:p>
        </p:txBody>
      </p:sp>
      <p:pic>
        <p:nvPicPr>
          <p:cNvPr id="2" name="그림 1" descr="텍스트, 지도, 아틀라스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948A273-AA34-B1C0-6E6C-514851D9F5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1414" y="2493520"/>
            <a:ext cx="4112963" cy="229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747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E5D29-8786-80E6-BADC-37DC3EE3D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B5415B84-F230-B30C-57D3-0A510F46271A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0197374F-AA01-9BF1-F424-2E4A2990E4F9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08289-78D1-77DF-E3F2-329E64018EF5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0B3ECBD-C350-037D-E797-C4D489ACC018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CDEFC3F-8C37-D79A-28A6-CB6227644EAF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488E0CC5-E672-37D4-F801-FCA83C3DF24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3E26FC3-FB62-3CF0-F4B0-ED720F5A41B2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5BF1DA7-1C48-8DBD-02C3-8C5EBE5B9496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algun Gothic"/>
                <a:ea typeface="Malgun Gothic"/>
              </a:rPr>
              <a:t>#나이지리아</a:t>
            </a:r>
            <a:r>
              <a:rPr lang="en-US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sz="1800" dirty="0">
                <a:solidFill>
                  <a:srgbClr val="0070C0"/>
                </a:solidFill>
                <a:latin typeface="Malgun Gothic"/>
                <a:ea typeface="Malgun Gothic"/>
              </a:rPr>
              <a:t>| </a:t>
            </a:r>
            <a:r>
              <a:rPr lang="ko-KR" altLang="en-US" dirty="0">
                <a:latin typeface="Malgun Gothic"/>
                <a:ea typeface="Malgun Gothic"/>
                <a:cs typeface="+mn-lt"/>
              </a:rPr>
              <a:t>나이지리아 교회가 소망을 잃지 않도록 기도합니다. </a:t>
            </a:r>
            <a:endParaRPr lang="ko-KR" altLang="en-US" dirty="0">
              <a:latin typeface="Malgun Gothic"/>
              <a:ea typeface="Malgun Gothic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14A562-7548-87A6-C9A6-10634C0F5C88}"/>
              </a:ext>
            </a:extLst>
          </p:cNvPr>
          <p:cNvSpPr txBox="1"/>
          <p:nvPr/>
        </p:nvSpPr>
        <p:spPr>
          <a:xfrm>
            <a:off x="1216641" y="1805887"/>
            <a:ext cx="6156043" cy="3077766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400" kern="100" dirty="0">
                <a:ea typeface="+mn-lt"/>
                <a:cs typeface="+mn-lt"/>
              </a:rPr>
              <a:t>  </a:t>
            </a:r>
            <a:r>
              <a:rPr lang="en-US" altLang="ko-KR" sz="1200" b="1" kern="100" dirty="0">
                <a:ea typeface="+mn-lt"/>
                <a:cs typeface="+mn-lt"/>
              </a:rPr>
              <a:t>1</a:t>
            </a:r>
            <a:r>
              <a:rPr lang="ko-KR" sz="1200" b="1" kern="100" dirty="0">
                <a:ea typeface="+mn-lt"/>
                <a:cs typeface="+mn-lt"/>
              </a:rPr>
              <a:t>.</a:t>
            </a:r>
            <a:r>
              <a:rPr lang="ko-KR" altLang="en-US" sz="1200" b="1" kern="100" dirty="0">
                <a:ea typeface="+mn-lt"/>
                <a:cs typeface="+mn-lt"/>
              </a:rPr>
              <a:t> 성도들을 향한 보복의 손길이 멈추도록</a:t>
            </a:r>
            <a:r>
              <a:rPr lang="ko-KR" altLang="en-US" sz="1200" kern="100" dirty="0">
                <a:ea typeface="+mn-lt"/>
                <a:cs typeface="+mn-lt"/>
              </a:rPr>
              <a:t> </a:t>
            </a:r>
            <a:endParaRPr lang="ko-KR" sz="1200">
              <a:ea typeface="+mn-lt"/>
              <a:cs typeface="+mn-lt"/>
            </a:endParaRPr>
          </a:p>
          <a:p>
            <a:pPr algn="just"/>
            <a:r>
              <a:rPr lang="ko-KR" altLang="en-US" sz="1200" kern="100" dirty="0">
                <a:ea typeface="+mn-lt"/>
                <a:cs typeface="+mn-lt"/>
              </a:rPr>
              <a:t>공습 이후 분노한 무장 세력이 인근 마을의 </a:t>
            </a:r>
            <a:r>
              <a:rPr lang="ko-KR" sz="1200" kern="100" dirty="0">
                <a:ea typeface="+mn-lt"/>
                <a:cs typeface="+mn-lt"/>
              </a:rPr>
              <a:t>기독교인들을 </a:t>
            </a:r>
            <a:r>
              <a:rPr lang="ko-KR" altLang="en-US" sz="1200" kern="100" dirty="0">
                <a:ea typeface="+mn-lt"/>
                <a:cs typeface="+mn-lt"/>
              </a:rPr>
              <a:t>보복하거나</a:t>
            </a:r>
            <a:r>
              <a:rPr lang="ko-KR" sz="1200" kern="100" dirty="0">
                <a:ea typeface="+mn-lt"/>
                <a:cs typeface="+mn-lt"/>
              </a:rPr>
              <a:t> 공격하지 않도록 기도합니다</a:t>
            </a:r>
            <a:r>
              <a:rPr lang="en-US" altLang="ko-KR" sz="1200" kern="100" dirty="0">
                <a:ea typeface="+mn-lt"/>
                <a:cs typeface="+mn-lt"/>
              </a:rPr>
              <a:t>.</a:t>
            </a:r>
            <a:r>
              <a:rPr 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특히 중북부 지역 성도들이 두려움 속에 매몰되지 않고</a:t>
            </a:r>
            <a:r>
              <a:rPr lang="ko-KR" sz="1200" kern="100" dirty="0">
                <a:ea typeface="+mn-lt"/>
                <a:cs typeface="+mn-lt"/>
              </a:rPr>
              <a:t>, 주님안에서 </a:t>
            </a:r>
            <a:r>
              <a:rPr lang="ko-KR" altLang="en-US" sz="1200" kern="100" dirty="0">
                <a:ea typeface="+mn-lt"/>
                <a:cs typeface="+mn-lt"/>
              </a:rPr>
              <a:t>참된 </a:t>
            </a:r>
            <a:r>
              <a:rPr lang="ko-KR" sz="1200" kern="100" dirty="0">
                <a:ea typeface="+mn-lt"/>
                <a:cs typeface="+mn-lt"/>
              </a:rPr>
              <a:t>평안을 얻게 하시고</a:t>
            </a:r>
            <a:r>
              <a:rPr lang="en-US" altLang="ko-KR" sz="1200" kern="100" dirty="0">
                <a:ea typeface="+mn-lt"/>
                <a:cs typeface="+mn-lt"/>
              </a:rPr>
              <a:t>,</a:t>
            </a:r>
            <a:r>
              <a:rPr lang="ko-KR" sz="1200" kern="100" dirty="0">
                <a:ea typeface="+mn-lt"/>
                <a:cs typeface="+mn-lt"/>
              </a:rPr>
              <a:t> 안전을 보장받을 수 있게 도와 </a:t>
            </a:r>
            <a:r>
              <a:rPr lang="ko-KR" altLang="en-US" sz="1200" kern="100" dirty="0" err="1">
                <a:ea typeface="+mn-lt"/>
                <a:cs typeface="+mn-lt"/>
              </a:rPr>
              <a:t>주옵소서</a:t>
            </a:r>
            <a:r>
              <a:rPr lang="en-US" altLang="ko-KR" sz="1200" kern="100" dirty="0">
                <a:ea typeface="+mn-lt"/>
                <a:cs typeface="+mn-lt"/>
              </a:rPr>
              <a:t>!</a:t>
            </a:r>
            <a:endParaRPr lang="ko-KR" altLang="en-US" sz="1200" kern="100" dirty="0">
              <a:ea typeface="+mn-lt"/>
              <a:cs typeface="+mn-lt"/>
            </a:endParaRPr>
          </a:p>
          <a:p>
            <a:pPr algn="just">
              <a:buFont typeface="Arial"/>
              <a:buChar char="•"/>
            </a:pPr>
            <a:endParaRPr lang="ko-KR" altLang="en-US" sz="1200" kern="100" dirty="0">
              <a:ea typeface="+mn-lt"/>
              <a:cs typeface="+mn-lt"/>
            </a:endParaRPr>
          </a:p>
          <a:p>
            <a:pPr algn="just"/>
            <a:r>
              <a:rPr lang="en-US" altLang="ko-KR" sz="1200" b="1" kern="100" dirty="0">
                <a:ea typeface="+mn-lt"/>
                <a:cs typeface="+mn-lt"/>
              </a:rPr>
              <a:t>2.</a:t>
            </a:r>
            <a:r>
              <a:rPr lang="ko-KR" altLang="en-US" sz="1200" b="1" kern="100" dirty="0">
                <a:ea typeface="+mn-lt"/>
                <a:cs typeface="+mn-lt"/>
              </a:rPr>
              <a:t> 정부 지도자들에게 지혜와 책임감을 주시도록</a:t>
            </a:r>
            <a:r>
              <a:rPr lang="ko-KR" altLang="en-US" sz="1200" kern="100" dirty="0">
                <a:ea typeface="+mn-lt"/>
                <a:cs typeface="+mn-lt"/>
              </a:rPr>
              <a:t> </a:t>
            </a:r>
            <a:endParaRPr lang="ko-KR" altLang="en-US" sz="1200">
              <a:ea typeface="+mn-lt"/>
              <a:cs typeface="+mn-lt"/>
            </a:endParaRPr>
          </a:p>
          <a:p>
            <a:pPr algn="just"/>
            <a:r>
              <a:rPr lang="ko-KR" altLang="en-US" sz="1200" kern="100" dirty="0">
                <a:ea typeface="+mn-lt"/>
                <a:cs typeface="+mn-lt"/>
              </a:rPr>
              <a:t>나이지리아와 미국의 지도자들이 군사적 대응을 넘어 민간인의 안전을 최우선으로 고려할 수 있도록 비둘기같이 순결하고, 뱀같이 지혜롭게 상황을 판단할 수 있기를 기도합니다. </a:t>
            </a:r>
            <a:r>
              <a:rPr lang="ko-KR" sz="1200" kern="100" dirty="0">
                <a:ea typeface="+mn-lt"/>
                <a:cs typeface="+mn-lt"/>
              </a:rPr>
              <a:t>무장 세력의 확산을 막고 소형 무기 유통을 근절할 수 있는 실질적이고 지속 가능한 평화 정책이 수립되게 </a:t>
            </a:r>
            <a:r>
              <a:rPr lang="ko-KR" sz="1200" kern="100" dirty="0" err="1">
                <a:ea typeface="+mn-lt"/>
                <a:cs typeface="+mn-lt"/>
              </a:rPr>
              <a:t>하옵소서</a:t>
            </a:r>
            <a:r>
              <a:rPr lang="ko-KR" sz="1200" kern="100" dirty="0">
                <a:ea typeface="+mn-lt"/>
                <a:cs typeface="+mn-lt"/>
              </a:rPr>
              <a:t>!</a:t>
            </a:r>
            <a:endParaRPr lang="en-US" altLang="ko-KR" sz="1200" kern="100" dirty="0">
              <a:ea typeface="+mn-lt"/>
              <a:cs typeface="+mn-lt"/>
            </a:endParaRPr>
          </a:p>
          <a:p>
            <a:pPr algn="just">
              <a:buFont typeface="Arial"/>
              <a:buChar char="•"/>
            </a:pPr>
            <a:endParaRPr lang="en-US" altLang="ko-KR" sz="1200" kern="100" dirty="0">
              <a:ea typeface="+mn-lt"/>
              <a:cs typeface="+mn-lt"/>
            </a:endParaRPr>
          </a:p>
          <a:p>
            <a:pPr algn="just"/>
            <a:r>
              <a:rPr lang="ko-KR" sz="1200" b="1" kern="100" dirty="0">
                <a:ea typeface="+mn-lt"/>
                <a:cs typeface="+mn-lt"/>
              </a:rPr>
              <a:t>3. 나이지리아 </a:t>
            </a:r>
            <a:r>
              <a:rPr lang="ko-KR" altLang="en-US" sz="1200" b="1" kern="100" dirty="0">
                <a:ea typeface="+mn-lt"/>
                <a:cs typeface="+mn-lt"/>
              </a:rPr>
              <a:t>교회의 영적 강건함을 </a:t>
            </a:r>
            <a:r>
              <a:rPr lang="ko-KR" sz="1200" b="1" kern="100" dirty="0">
                <a:ea typeface="+mn-lt"/>
                <a:cs typeface="+mn-lt"/>
              </a:rPr>
              <a:t>위해</a:t>
            </a:r>
            <a:r>
              <a:rPr lang="ko-KR" sz="1200" kern="100" dirty="0">
                <a:ea typeface="+mn-lt"/>
                <a:cs typeface="+mn-lt"/>
              </a:rPr>
              <a:t> </a:t>
            </a:r>
            <a:endParaRPr lang="ko-KR" altLang="en-US" sz="1200">
              <a:ea typeface="+mn-lt"/>
              <a:cs typeface="+mn-lt"/>
            </a:endParaRPr>
          </a:p>
          <a:p>
            <a:pPr algn="just"/>
            <a:r>
              <a:rPr lang="ko-KR" sz="1200" kern="100" dirty="0">
                <a:ea typeface="+mn-lt"/>
                <a:cs typeface="+mn-lt"/>
              </a:rPr>
              <a:t>오랜 박해와 폭력으로 지친 나이지리아 북부 성도들이 전 세계 교회의 기도를 통해 </a:t>
            </a:r>
            <a:r>
              <a:rPr lang="ko-KR" altLang="en-US" sz="1200" kern="100" dirty="0">
                <a:ea typeface="+mn-lt"/>
                <a:cs typeface="+mn-lt"/>
              </a:rPr>
              <a:t>위로 받게</a:t>
            </a:r>
            <a:r>
              <a:rPr lang="ko-KR" sz="1200" kern="100" dirty="0">
                <a:ea typeface="+mn-lt"/>
                <a:cs typeface="+mn-lt"/>
              </a:rPr>
              <a:t> 되기를 기도합니다</a:t>
            </a:r>
            <a:r>
              <a:rPr lang="en-US" altLang="ko-KR" sz="1200" kern="100" dirty="0">
                <a:ea typeface="+mn-lt"/>
                <a:cs typeface="+mn-lt"/>
              </a:rPr>
              <a:t>.</a:t>
            </a:r>
            <a:r>
              <a:rPr lang="ko-KR" sz="1200" kern="100" dirty="0">
                <a:ea typeface="+mn-lt"/>
                <a:cs typeface="+mn-lt"/>
              </a:rPr>
              <a:t> 그들이 고난 속에서도 신앙을 지키며, 이 땅에 복음의 빛과 화해와 </a:t>
            </a:r>
            <a:r>
              <a:rPr lang="ko-KR" altLang="en-US" sz="1200" kern="100" dirty="0">
                <a:ea typeface="+mn-lt"/>
                <a:cs typeface="+mn-lt"/>
              </a:rPr>
              <a:t>용서의</a:t>
            </a:r>
            <a:r>
              <a:rPr lang="ko-KR" sz="1200" kern="100" dirty="0">
                <a:ea typeface="+mn-lt"/>
                <a:cs typeface="+mn-lt"/>
              </a:rPr>
              <a:t> 십자가 사랑을 전하는 통로가 되게 하소서</a:t>
            </a:r>
            <a:r>
              <a:rPr lang="en-US" altLang="ko-KR" sz="1200" kern="100" dirty="0">
                <a:ea typeface="+mn-lt"/>
                <a:cs typeface="+mn-lt"/>
              </a:rPr>
              <a:t>.</a:t>
            </a:r>
            <a:endParaRPr lang="ko-KR" altLang="en-US" sz="1200">
              <a:ea typeface="+mn-lt"/>
              <a:cs typeface="+mn-lt"/>
            </a:endParaRPr>
          </a:p>
          <a:p>
            <a:pPr algn="just">
              <a:buFont typeface="Arial"/>
              <a:buChar char="•"/>
            </a:pPr>
            <a:endParaRPr lang="ko-KR" altLang="en-US" sz="1200" kern="100" dirty="0">
              <a:ea typeface="맑은 고딕"/>
            </a:endParaRPr>
          </a:p>
        </p:txBody>
      </p:sp>
      <p:pic>
        <p:nvPicPr>
          <p:cNvPr id="2" name="그림 1" descr="텍스트, 지도, 아틀라스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FBBC27B-677B-337E-E9A2-616541C3D3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9740" y="2058174"/>
            <a:ext cx="3829135" cy="213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928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2557A-AF58-3AA0-B3AE-C9BC105E9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DE30E229-C98E-E4D2-71C7-7F4AC895F0DB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B443944C-9686-367C-35ED-D074CE181912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E7479CD7-692C-5593-9C0B-36D64F7F2420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20585C2-E84D-8F66-4A77-A3DDC5C8A2A8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7DD7BD87-C83C-79C0-F3E2-57A4610E8E59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E9371F82-EA69-A039-5614-2E185CD35EC9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BB086ECA-9D57-5580-366D-32FDE4417153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79AB21-8C08-67BE-DFF6-F099DA803329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#나이지리아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dirty="0">
                <a:ea typeface="+mn-lt"/>
                <a:cs typeface="+mn-lt"/>
              </a:rPr>
              <a:t>기독교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마을에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또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테러</a:t>
            </a:r>
            <a:r>
              <a:rPr lang="en-US" altLang="ko-KR" dirty="0">
                <a:ea typeface="+mn-lt"/>
                <a:cs typeface="+mn-lt"/>
              </a:rPr>
              <a:t>... 14</a:t>
            </a:r>
            <a:r>
              <a:rPr lang="ko-KR" altLang="en-US" dirty="0">
                <a:ea typeface="+mn-lt"/>
                <a:cs typeface="+mn-lt"/>
              </a:rPr>
              <a:t>명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숨지고</a:t>
            </a:r>
            <a:r>
              <a:rPr lang="en-US" altLang="ko-KR" dirty="0">
                <a:ea typeface="+mn-lt"/>
                <a:cs typeface="+mn-lt"/>
              </a:rPr>
              <a:t> "</a:t>
            </a:r>
            <a:r>
              <a:rPr lang="ko-KR" altLang="en-US" dirty="0">
                <a:ea typeface="+mn-lt"/>
                <a:cs typeface="+mn-lt"/>
              </a:rPr>
              <a:t>개종하라</a:t>
            </a:r>
            <a:r>
              <a:rPr lang="en-US" altLang="ko-KR" dirty="0">
                <a:ea typeface="+mn-lt"/>
                <a:cs typeface="+mn-lt"/>
              </a:rPr>
              <a:t>" </a:t>
            </a:r>
            <a:r>
              <a:rPr lang="ko-KR" altLang="en-US" dirty="0">
                <a:ea typeface="+mn-lt"/>
                <a:cs typeface="+mn-lt"/>
              </a:rPr>
              <a:t>협박까지</a:t>
            </a:r>
            <a:endParaRPr lang="ko-KR" altLang="en-US" dirty="0"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9F30E7-EA68-D172-14D7-5DF196D267EB}"/>
              </a:ext>
            </a:extLst>
          </p:cNvPr>
          <p:cNvSpPr txBox="1"/>
          <p:nvPr/>
        </p:nvSpPr>
        <p:spPr>
          <a:xfrm>
            <a:off x="1213163" y="1643629"/>
            <a:ext cx="6080088" cy="4924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472C4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sz="1200" kern="100" dirty="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나이지리아 북부 </a:t>
            </a:r>
            <a:r>
              <a:rPr lang="ko-KR" altLang="en-US" sz="1200" kern="100" err="1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아다마와주</a:t>
            </a:r>
            <a:r>
              <a:rPr lang="ko-KR" altLang="en-US" sz="1200" kern="100" dirty="0">
                <a:solidFill>
                  <a:srgbClr val="1F1F1F"/>
                </a:solidFill>
                <a:latin typeface="Malgun Gothic"/>
                <a:ea typeface="Malgun Gothic"/>
                <a:cs typeface="Segoe UI"/>
              </a:rPr>
              <a:t>(</a:t>
            </a:r>
            <a:r>
              <a:rPr lang="en-US" altLang="ko-KR" sz="1200" kern="100" dirty="0">
                <a:solidFill>
                  <a:srgbClr val="323130"/>
                </a:solidFill>
                <a:highlight>
                  <a:srgbClr val="FFFFFF"/>
                </a:highlight>
                <a:latin typeface="Segoe UI"/>
                <a:ea typeface="Malgun Gothic"/>
                <a:cs typeface="Segoe UI"/>
              </a:rPr>
              <a:t>Adamawa</a:t>
            </a:r>
            <a:r>
              <a:rPr lang="ko-KR" altLang="en-US" sz="1200" kern="100" dirty="0">
                <a:solidFill>
                  <a:srgbClr val="323130"/>
                </a:solidFill>
                <a:highlight>
                  <a:srgbClr val="FFFFFF"/>
                </a:highlight>
                <a:latin typeface="Segoe UI"/>
                <a:ea typeface="Malgun Gothic"/>
                <a:cs typeface="Segoe UI"/>
              </a:rPr>
              <a:t> </a:t>
            </a:r>
            <a:r>
              <a:rPr lang="en-US" altLang="ko-KR" sz="1200" kern="100" dirty="0">
                <a:solidFill>
                  <a:srgbClr val="323130"/>
                </a:solidFill>
                <a:highlight>
                  <a:srgbClr val="FFFFFF"/>
                </a:highlight>
                <a:latin typeface="Segoe UI"/>
                <a:ea typeface="Malgun Gothic"/>
                <a:cs typeface="Segoe UI"/>
              </a:rPr>
              <a:t>State</a:t>
            </a:r>
            <a:r>
              <a:rPr lang="en-US" altLang="ko-KR" sz="1400" kern="100" dirty="0">
                <a:solidFill>
                  <a:srgbClr val="323130"/>
                </a:solidFill>
                <a:highlight>
                  <a:srgbClr val="FFFFFF"/>
                </a:highlight>
                <a:latin typeface="Segoe UI"/>
                <a:ea typeface="Malgun Gothic"/>
                <a:cs typeface="Segoe UI"/>
              </a:rPr>
              <a:t>)</a:t>
            </a:r>
            <a:r>
              <a:rPr lang="ko-KR" altLang="en-US" sz="1200" kern="100" dirty="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에서</a:t>
            </a:r>
            <a:r>
              <a:rPr lang="ko-KR" sz="1200" kern="100" dirty="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 기독교인들을 겨냥한 테러가 발생해 주민 </a:t>
            </a:r>
            <a:r>
              <a:rPr lang="en-US" altLang="ko-KR" sz="1200" kern="100" dirty="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14</a:t>
            </a:r>
            <a:r>
              <a:rPr lang="ko-KR" sz="1200" kern="100" dirty="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명이 목숨을 잃었습니다</a:t>
            </a:r>
            <a:r>
              <a:rPr lang="en-US" altLang="ko-KR" sz="1200" kern="100" dirty="0">
                <a:solidFill>
                  <a:srgbClr val="1F1F1F"/>
                </a:solidFill>
                <a:latin typeface="Malgun Gothic"/>
                <a:ea typeface="Malgun Gothic"/>
                <a:cs typeface="+mn-lt"/>
              </a:rPr>
              <a:t>.</a:t>
            </a:r>
            <a:endParaRPr lang="ko-KR" altLang="en-US" sz="1200" kern="100" dirty="0">
              <a:solidFill>
                <a:srgbClr val="000000"/>
              </a:solidFill>
              <a:latin typeface="Malgun Gothic"/>
              <a:ea typeface="Malgun Gothic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6C27D7-084E-97F8-6BC8-0D6DEE8ECCEC}"/>
              </a:ext>
            </a:extLst>
          </p:cNvPr>
          <p:cNvSpPr txBox="1"/>
          <p:nvPr/>
        </p:nvSpPr>
        <p:spPr>
          <a:xfrm>
            <a:off x="1213162" y="2190701"/>
            <a:ext cx="6073319" cy="3908762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sz="1200" b="1" dirty="0">
                <a:solidFill>
                  <a:srgbClr val="1F1F1F"/>
                </a:solidFill>
                <a:ea typeface="+mn-lt"/>
                <a:cs typeface="+mn-lt"/>
              </a:rPr>
              <a:t>연말 저녁에 들이닥친 비극</a:t>
            </a:r>
            <a:r>
              <a:rPr lang="ko-KR" sz="1200" dirty="0">
                <a:solidFill>
                  <a:srgbClr val="1F1F1F"/>
                </a:solidFill>
                <a:ea typeface="+mn-lt"/>
                <a:cs typeface="+mn-lt"/>
              </a:rPr>
              <a:t> </a:t>
            </a:r>
            <a:endParaRPr lang="ko-KR" altLang="en-US" dirty="0">
              <a:solidFill>
                <a:srgbClr val="000000"/>
              </a:solidFill>
              <a:ea typeface="맑은 고딕" panose="020B0503020000020004" pitchFamily="34" charset="-127"/>
              <a:cs typeface="+mn-lt"/>
            </a:endParaRPr>
          </a:p>
          <a:p>
            <a:pPr algn="just"/>
            <a:r>
              <a:rPr lang="ko-KR" sz="1100" dirty="0">
                <a:solidFill>
                  <a:srgbClr val="1F1F1F"/>
                </a:solidFill>
                <a:ea typeface="+mn-lt"/>
                <a:cs typeface="+mn-lt"/>
              </a:rPr>
              <a:t>사건은 지난 2025년 12월 29일 저녁에 일어났습니다. 무장단체 </a:t>
            </a:r>
            <a:r>
              <a:rPr lang="ko-KR" sz="1100" err="1">
                <a:solidFill>
                  <a:srgbClr val="1F1F1F"/>
                </a:solidFill>
                <a:ea typeface="+mn-lt"/>
                <a:cs typeface="+mn-lt"/>
              </a:rPr>
              <a:t>보코하람과</a:t>
            </a:r>
            <a:r>
              <a:rPr lang="ko-KR" sz="1100" dirty="0">
                <a:solidFill>
                  <a:srgbClr val="1F1F1F"/>
                </a:solidFill>
                <a:ea typeface="+mn-lt"/>
                <a:cs typeface="+mn-lt"/>
              </a:rPr>
              <a:t> ISWAP</a:t>
            </a:r>
            <a:r>
              <a:rPr lang="en-US" altLang="ko-KR" sz="1100" dirty="0">
                <a:solidFill>
                  <a:srgbClr val="1F1F1F"/>
                </a:solidFill>
                <a:ea typeface="+mn-lt"/>
                <a:cs typeface="+mn-lt"/>
              </a:rPr>
              <a:t>(</a:t>
            </a:r>
            <a:r>
              <a:rPr lang="ko-KR" altLang="en-US" sz="1100" dirty="0">
                <a:solidFill>
                  <a:srgbClr val="1F1F1F"/>
                </a:solidFill>
                <a:ea typeface="+mn-lt"/>
                <a:cs typeface="+mn-lt"/>
              </a:rPr>
              <a:t>이슬람 국가 서아프리카 지부</a:t>
            </a:r>
            <a:r>
              <a:rPr lang="en-US" altLang="ko-KR" sz="1100" dirty="0">
                <a:solidFill>
                  <a:srgbClr val="1F1F1F"/>
                </a:solidFill>
                <a:ea typeface="+mn-lt"/>
                <a:cs typeface="+mn-lt"/>
              </a:rPr>
              <a:t>)</a:t>
            </a:r>
            <a:r>
              <a:rPr lang="ko-KR" sz="1100" dirty="0">
                <a:solidFill>
                  <a:srgbClr val="1F1F1F"/>
                </a:solidFill>
                <a:ea typeface="+mn-lt"/>
                <a:cs typeface="+mn-lt"/>
              </a:rPr>
              <a:t> 대원들이 홍</a:t>
            </a:r>
            <a:r>
              <a:rPr lang="en-US" altLang="ko-KR" sz="1100" dirty="0">
                <a:solidFill>
                  <a:srgbClr val="1F1F1F"/>
                </a:solidFill>
                <a:ea typeface="+mn-lt"/>
                <a:cs typeface="+mn-lt"/>
              </a:rPr>
              <a:t>(Hong)</a:t>
            </a:r>
            <a:r>
              <a:rPr lang="ko-KR" sz="1100" dirty="0">
                <a:solidFill>
                  <a:srgbClr val="1F1F1F"/>
                </a:solidFill>
                <a:ea typeface="+mn-lt"/>
                <a:cs typeface="+mn-lt"/>
              </a:rPr>
              <a:t> 지역의 여러 마을을 습격했습니다. 무장 괴한들은 식량 창고와 집들에 불을 지르고 주민들에게 무차별 폭력을 휘둘렀습니다. 이 과정에서 청년과 노인 등 주민 14명이 사망했습니다.</a:t>
            </a:r>
            <a:endParaRPr lang="ko-KR" sz="1100">
              <a:ea typeface="맑은 고딕"/>
            </a:endParaRPr>
          </a:p>
          <a:p>
            <a:pPr algn="just"/>
            <a:endParaRPr lang="ko-KR" altLang="en-US" sz="1200" dirty="0">
              <a:solidFill>
                <a:srgbClr val="1F1F1F"/>
              </a:solidFill>
              <a:ea typeface="+mn-lt"/>
              <a:cs typeface="+mn-lt"/>
            </a:endParaRPr>
          </a:p>
          <a:p>
            <a:pPr algn="just"/>
            <a:r>
              <a:rPr lang="ko-KR" sz="1200" b="1" dirty="0">
                <a:solidFill>
                  <a:srgbClr val="1F1F1F"/>
                </a:solidFill>
                <a:ea typeface="+mn-lt"/>
                <a:cs typeface="+mn-lt"/>
              </a:rPr>
              <a:t>“매년 반복되는 공격</a:t>
            </a:r>
            <a:r>
              <a:rPr lang="en-US" altLang="ko-KR" sz="1200" b="1" dirty="0">
                <a:solidFill>
                  <a:srgbClr val="1F1F1F"/>
                </a:solidFill>
                <a:ea typeface="+mn-lt"/>
                <a:cs typeface="+mn-lt"/>
              </a:rPr>
              <a:t>,</a:t>
            </a:r>
            <a:r>
              <a:rPr lang="ko-KR" sz="1200" b="1" dirty="0">
                <a:solidFill>
                  <a:srgbClr val="1F1F1F"/>
                </a:solidFill>
                <a:ea typeface="+mn-lt"/>
                <a:cs typeface="+mn-lt"/>
              </a:rPr>
              <a:t> 대책은 없어”</a:t>
            </a:r>
            <a:r>
              <a:rPr lang="ko-KR" sz="1200" dirty="0">
                <a:solidFill>
                  <a:srgbClr val="1F1F1F"/>
                </a:solidFill>
                <a:ea typeface="+mn-lt"/>
                <a:cs typeface="+mn-lt"/>
              </a:rPr>
              <a:t> </a:t>
            </a:r>
            <a:endParaRPr lang="ko-KR" altLang="en-US" dirty="0">
              <a:solidFill>
                <a:srgbClr val="000000"/>
              </a:solidFill>
              <a:ea typeface="맑은 고딕" panose="020B0503020000020004" pitchFamily="34" charset="-127"/>
              <a:cs typeface="+mn-lt"/>
            </a:endParaRPr>
          </a:p>
          <a:p>
            <a:pPr algn="just"/>
            <a:r>
              <a:rPr lang="ko-KR" sz="1100" dirty="0">
                <a:solidFill>
                  <a:srgbClr val="1F1F1F"/>
                </a:solidFill>
                <a:ea typeface="+mn-lt"/>
                <a:cs typeface="+mn-lt"/>
              </a:rPr>
              <a:t>피해를 입은 곳은 기독교인들이 주로 모여 사는 마을들입니다. 주민들은 "이런 공격은 처음이 아니며 매년 되풀이되고 </a:t>
            </a:r>
            <a:r>
              <a:rPr lang="ko-KR" sz="1100" err="1">
                <a:solidFill>
                  <a:srgbClr val="1F1F1F"/>
                </a:solidFill>
                <a:ea typeface="+mn-lt"/>
                <a:cs typeface="+mn-lt"/>
              </a:rPr>
              <a:t>있다"며</a:t>
            </a:r>
            <a:r>
              <a:rPr lang="ko-KR" sz="1100" dirty="0">
                <a:solidFill>
                  <a:srgbClr val="1F1F1F"/>
                </a:solidFill>
                <a:ea typeface="+mn-lt"/>
                <a:cs typeface="+mn-lt"/>
              </a:rPr>
              <a:t>, "죄를 지은 사람들이 처벌받지 않고 풀려나는 현실이 너무 </a:t>
            </a:r>
            <a:r>
              <a:rPr lang="ko-KR" sz="1100" err="1">
                <a:solidFill>
                  <a:srgbClr val="1F1F1F"/>
                </a:solidFill>
                <a:ea typeface="+mn-lt"/>
                <a:cs typeface="+mn-lt"/>
              </a:rPr>
              <a:t>고통스럽다"고</a:t>
            </a:r>
            <a:r>
              <a:rPr lang="ko-KR" sz="1100" dirty="0">
                <a:solidFill>
                  <a:srgbClr val="1F1F1F"/>
                </a:solidFill>
                <a:ea typeface="+mn-lt"/>
                <a:cs typeface="+mn-lt"/>
              </a:rPr>
              <a:t> 호소했습니다.</a:t>
            </a:r>
            <a:endParaRPr lang="ko-KR" sz="1100">
              <a:ea typeface="맑은 고딕"/>
            </a:endParaRPr>
          </a:p>
          <a:p>
            <a:pPr algn="just"/>
            <a:r>
              <a:rPr lang="ko-KR" sz="1100" dirty="0">
                <a:solidFill>
                  <a:srgbClr val="1F1F1F"/>
                </a:solidFill>
                <a:ea typeface="+mn-lt"/>
                <a:cs typeface="+mn-lt"/>
              </a:rPr>
              <a:t>현재 지역 </a:t>
            </a:r>
            <a:r>
              <a:rPr lang="ko-KR" altLang="en-US" sz="1100" dirty="0">
                <a:solidFill>
                  <a:srgbClr val="1F1F1F"/>
                </a:solidFill>
                <a:ea typeface="+mn-lt"/>
                <a:cs typeface="+mn-lt"/>
              </a:rPr>
              <a:t>의회는 나이지리아 정부에 군 병력과 감시 장비를 더 배치해 달라고 강력히 요청한 상태입니다</a:t>
            </a:r>
            <a:r>
              <a:rPr lang="en-US" altLang="ko-KR" sz="1100" dirty="0">
                <a:solidFill>
                  <a:srgbClr val="1F1F1F"/>
                </a:solidFill>
                <a:ea typeface="+mn-lt"/>
                <a:cs typeface="+mn-lt"/>
              </a:rPr>
              <a:t>.</a:t>
            </a:r>
            <a:r>
              <a:rPr lang="ko-KR" altLang="en-US" sz="1100" dirty="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sz="1100" dirty="0">
                <a:solidFill>
                  <a:srgbClr val="1F1F1F"/>
                </a:solidFill>
                <a:ea typeface="+mn-lt"/>
                <a:cs typeface="+mn-lt"/>
              </a:rPr>
              <a:t>특히 </a:t>
            </a:r>
            <a:r>
              <a:rPr lang="ko-KR" altLang="en-US" sz="1100" dirty="0">
                <a:solidFill>
                  <a:srgbClr val="1F1F1F"/>
                </a:solidFill>
                <a:ea typeface="+mn-lt"/>
                <a:cs typeface="+mn-lt"/>
              </a:rPr>
              <a:t>테러범들의</a:t>
            </a:r>
            <a:r>
              <a:rPr lang="ko-KR" sz="1100" dirty="0">
                <a:solidFill>
                  <a:srgbClr val="1F1F1F"/>
                </a:solidFill>
                <a:ea typeface="+mn-lt"/>
                <a:cs typeface="+mn-lt"/>
              </a:rPr>
              <a:t> 근거지인 </a:t>
            </a:r>
            <a:r>
              <a:rPr lang="ko-KR" sz="1100" dirty="0" err="1">
                <a:solidFill>
                  <a:srgbClr val="1F1F1F"/>
                </a:solidFill>
                <a:ea typeface="+mn-lt"/>
                <a:cs typeface="+mn-lt"/>
              </a:rPr>
              <a:t>삼비사</a:t>
            </a:r>
            <a:r>
              <a:rPr lang="ko-KR" sz="1100" dirty="0">
                <a:solidFill>
                  <a:srgbClr val="1F1F1F"/>
                </a:solidFill>
                <a:ea typeface="+mn-lt"/>
                <a:cs typeface="+mn-lt"/>
              </a:rPr>
              <a:t> 숲</a:t>
            </a:r>
            <a:r>
              <a:rPr lang="en-US" altLang="ko-KR" sz="1100" dirty="0">
                <a:solidFill>
                  <a:srgbClr val="1F1F1F"/>
                </a:solidFill>
                <a:ea typeface="+mn-lt"/>
                <a:cs typeface="+mn-lt"/>
              </a:rPr>
              <a:t>(</a:t>
            </a:r>
            <a:r>
              <a:rPr lang="en-US" sz="1100" dirty="0">
                <a:solidFill>
                  <a:srgbClr val="1F1F1F"/>
                </a:solidFill>
                <a:ea typeface="+mn-lt"/>
                <a:cs typeface="+mn-lt"/>
              </a:rPr>
              <a:t>Sambisa Forest</a:t>
            </a:r>
            <a:r>
              <a:rPr lang="en-US" altLang="ko-KR" sz="1100" dirty="0">
                <a:solidFill>
                  <a:srgbClr val="1F1F1F"/>
                </a:solidFill>
                <a:ea typeface="+mn-lt"/>
                <a:cs typeface="+mn-lt"/>
              </a:rPr>
              <a:t>)</a:t>
            </a:r>
            <a:r>
              <a:rPr lang="ko-KR" sz="1100" dirty="0">
                <a:solidFill>
                  <a:srgbClr val="1F1F1F"/>
                </a:solidFill>
                <a:ea typeface="+mn-lt"/>
                <a:cs typeface="+mn-lt"/>
              </a:rPr>
              <a:t> 인근 마을들에 대한 보호가 시급합니다</a:t>
            </a:r>
            <a:r>
              <a:rPr lang="en-US" altLang="ko-KR" sz="1100" dirty="0">
                <a:solidFill>
                  <a:srgbClr val="1F1F1F"/>
                </a:solidFill>
                <a:ea typeface="+mn-lt"/>
                <a:cs typeface="+mn-lt"/>
              </a:rPr>
              <a:t>.</a:t>
            </a:r>
          </a:p>
          <a:p>
            <a:pPr algn="just"/>
            <a:endParaRPr lang="en-US" altLang="ko-KR" sz="1200" dirty="0">
              <a:solidFill>
                <a:srgbClr val="1F1F1F"/>
              </a:solidFill>
              <a:ea typeface="+mn-lt"/>
              <a:cs typeface="+mn-lt"/>
            </a:endParaRPr>
          </a:p>
          <a:p>
            <a:pPr algn="just"/>
            <a:r>
              <a:rPr lang="ko-KR" sz="1200" b="1" dirty="0">
                <a:solidFill>
                  <a:srgbClr val="1F1F1F"/>
                </a:solidFill>
                <a:ea typeface="+mn-lt"/>
                <a:cs typeface="+mn-lt"/>
              </a:rPr>
              <a:t>테러 단체의 잔혹한 최후통첩</a:t>
            </a:r>
            <a:r>
              <a:rPr lang="ko-KR" sz="1200" dirty="0">
                <a:solidFill>
                  <a:srgbClr val="1F1F1F"/>
                </a:solidFill>
                <a:ea typeface="+mn-lt"/>
                <a:cs typeface="+mn-lt"/>
              </a:rPr>
              <a:t> </a:t>
            </a:r>
            <a:endParaRPr lang="ko-KR" altLang="en-US" dirty="0">
              <a:solidFill>
                <a:srgbClr val="000000"/>
              </a:solidFill>
              <a:ea typeface="+mn-lt"/>
              <a:cs typeface="+mn-lt"/>
            </a:endParaRPr>
          </a:p>
          <a:p>
            <a:pPr algn="just"/>
            <a:r>
              <a:rPr lang="ko-KR" sz="1100" dirty="0">
                <a:solidFill>
                  <a:srgbClr val="1F1F1F"/>
                </a:solidFill>
                <a:ea typeface="+mn-lt"/>
                <a:cs typeface="+mn-lt"/>
              </a:rPr>
              <a:t>상황은 더욱 악화되고 있습니다</a:t>
            </a:r>
            <a:r>
              <a:rPr lang="en-US" altLang="ko-KR" sz="1100" dirty="0">
                <a:solidFill>
                  <a:srgbClr val="1F1F1F"/>
                </a:solidFill>
                <a:ea typeface="+mn-lt"/>
                <a:cs typeface="+mn-lt"/>
              </a:rPr>
              <a:t>.</a:t>
            </a:r>
            <a:r>
              <a:rPr lang="ko-KR" sz="1100" dirty="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1F1F1F"/>
                </a:solidFill>
                <a:ea typeface="+mn-lt"/>
                <a:cs typeface="+mn-lt"/>
              </a:rPr>
              <a:t>테러 단체 </a:t>
            </a:r>
            <a:r>
              <a:rPr lang="en-US" altLang="ko-KR" sz="1100" dirty="0">
                <a:solidFill>
                  <a:srgbClr val="1F1F1F"/>
                </a:solidFill>
                <a:ea typeface="+mn-lt"/>
                <a:cs typeface="+mn-lt"/>
              </a:rPr>
              <a:t>ISWAP</a:t>
            </a:r>
            <a:r>
              <a:rPr lang="ko-KR" altLang="en-US" sz="1100" dirty="0">
                <a:solidFill>
                  <a:srgbClr val="1F1F1F"/>
                </a:solidFill>
                <a:ea typeface="+mn-lt"/>
                <a:cs typeface="+mn-lt"/>
              </a:rPr>
              <a:t>은 최근 마을이 불타는 영상을 </a:t>
            </a:r>
            <a:r>
              <a:rPr lang="ko-KR" sz="1100" dirty="0">
                <a:solidFill>
                  <a:srgbClr val="1F1F1F"/>
                </a:solidFill>
                <a:ea typeface="+mn-lt"/>
                <a:cs typeface="+mn-lt"/>
              </a:rPr>
              <a:t>공개하며 "나이지리아의 모든 기독교인은 공격 </a:t>
            </a:r>
            <a:r>
              <a:rPr lang="ko-KR" sz="1100" err="1">
                <a:solidFill>
                  <a:srgbClr val="1F1F1F"/>
                </a:solidFill>
                <a:ea typeface="+mn-lt"/>
                <a:cs typeface="+mn-lt"/>
              </a:rPr>
              <a:t>대상"이라고</a:t>
            </a:r>
            <a:r>
              <a:rPr lang="ko-KR" sz="1100" dirty="0">
                <a:solidFill>
                  <a:srgbClr val="1F1F1F"/>
                </a:solidFill>
                <a:ea typeface="+mn-lt"/>
                <a:cs typeface="+mn-lt"/>
              </a:rPr>
              <a:t> 선언했습니다. 이들은 기독교인들에게 </a:t>
            </a:r>
            <a:r>
              <a:rPr lang="en-US" altLang="ko-KR" sz="1100" dirty="0">
                <a:solidFill>
                  <a:srgbClr val="1F1F1F"/>
                </a:solidFill>
                <a:ea typeface="+mn-lt"/>
                <a:cs typeface="+mn-lt"/>
              </a:rPr>
              <a:t>"</a:t>
            </a:r>
            <a:r>
              <a:rPr lang="ko-KR" altLang="en-US" sz="1100" dirty="0">
                <a:solidFill>
                  <a:srgbClr val="1F1F1F"/>
                </a:solidFill>
                <a:ea typeface="+mn-lt"/>
                <a:cs typeface="+mn-lt"/>
              </a:rPr>
              <a:t>이슬람교로</a:t>
            </a:r>
            <a:r>
              <a:rPr lang="ko-KR" sz="1100" dirty="0">
                <a:solidFill>
                  <a:srgbClr val="1F1F1F"/>
                </a:solidFill>
                <a:ea typeface="+mn-lt"/>
                <a:cs typeface="+mn-lt"/>
              </a:rPr>
              <a:t> 개종하거나 세금</a:t>
            </a:r>
            <a:r>
              <a:rPr lang="en-US" altLang="ko-KR" sz="1100" dirty="0">
                <a:solidFill>
                  <a:srgbClr val="1F1F1F"/>
                </a:solidFill>
                <a:ea typeface="+mn-lt"/>
                <a:cs typeface="+mn-lt"/>
              </a:rPr>
              <a:t>(</a:t>
            </a:r>
            <a:r>
              <a:rPr lang="en-US" sz="1000" dirty="0">
                <a:solidFill>
                  <a:srgbClr val="1F1F1F"/>
                </a:solidFill>
                <a:ea typeface="+mn-lt"/>
                <a:cs typeface="+mn-lt"/>
              </a:rPr>
              <a:t>Jizyah, </a:t>
            </a:r>
            <a:r>
              <a:rPr lang="en-US" sz="1000" err="1">
                <a:solidFill>
                  <a:srgbClr val="1F1F1F"/>
                </a:solidFill>
                <a:ea typeface="+mn-lt"/>
                <a:cs typeface="+mn-lt"/>
              </a:rPr>
              <a:t>이슬람교</a:t>
            </a:r>
            <a:r>
              <a:rPr lang="en-US" sz="1000" dirty="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en-US" sz="1000" err="1">
                <a:solidFill>
                  <a:srgbClr val="1F1F1F"/>
                </a:solidFill>
                <a:ea typeface="+mn-lt"/>
                <a:cs typeface="+mn-lt"/>
              </a:rPr>
              <a:t>국가가</a:t>
            </a:r>
            <a:r>
              <a:rPr lang="en-US" sz="1000" dirty="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en-US" sz="1000" err="1">
                <a:solidFill>
                  <a:srgbClr val="1F1F1F"/>
                </a:solidFill>
                <a:ea typeface="+mn-lt"/>
                <a:cs typeface="+mn-lt"/>
              </a:rPr>
              <a:t>비무슬림에게</a:t>
            </a:r>
            <a:r>
              <a:rPr lang="en-US" sz="1000" dirty="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en-US" sz="1000" err="1">
                <a:solidFill>
                  <a:srgbClr val="1F1F1F"/>
                </a:solidFill>
                <a:ea typeface="+mn-lt"/>
                <a:cs typeface="+mn-lt"/>
              </a:rPr>
              <a:t>부과하는</a:t>
            </a:r>
            <a:r>
              <a:rPr lang="en-US" sz="1000" dirty="0">
                <a:solidFill>
                  <a:srgbClr val="1F1F1F"/>
                </a:solidFill>
                <a:ea typeface="+mn-lt"/>
                <a:cs typeface="+mn-lt"/>
              </a:rPr>
              <a:t> </a:t>
            </a:r>
            <a:r>
              <a:rPr lang="en-US" sz="1000" err="1">
                <a:solidFill>
                  <a:srgbClr val="1F1F1F"/>
                </a:solidFill>
                <a:ea typeface="+mn-lt"/>
                <a:cs typeface="+mn-lt"/>
              </a:rPr>
              <a:t>인두세</a:t>
            </a:r>
            <a:r>
              <a:rPr lang="en-US" altLang="ko-KR" sz="1100" dirty="0">
                <a:solidFill>
                  <a:srgbClr val="1F1F1F"/>
                </a:solidFill>
                <a:ea typeface="+mn-lt"/>
                <a:cs typeface="+mn-lt"/>
              </a:rPr>
              <a:t>)</a:t>
            </a:r>
            <a:r>
              <a:rPr lang="ko-KR" sz="1100" dirty="0">
                <a:solidFill>
                  <a:srgbClr val="1F1F1F"/>
                </a:solidFill>
                <a:ea typeface="+mn-lt"/>
                <a:cs typeface="+mn-lt"/>
              </a:rPr>
              <a:t>을 내지 않으면 목숨을 잃게 될 것</a:t>
            </a:r>
            <a:r>
              <a:rPr lang="en-US" altLang="ko-KR" sz="1100" dirty="0">
                <a:solidFill>
                  <a:srgbClr val="1F1F1F"/>
                </a:solidFill>
                <a:ea typeface="+mn-lt"/>
                <a:cs typeface="+mn-lt"/>
              </a:rPr>
              <a:t>"</a:t>
            </a:r>
            <a:r>
              <a:rPr lang="ko-KR" sz="1100" dirty="0">
                <a:solidFill>
                  <a:srgbClr val="1F1F1F"/>
                </a:solidFill>
                <a:ea typeface="+mn-lt"/>
                <a:cs typeface="+mn-lt"/>
              </a:rPr>
              <a:t>이라며 잔혹한 협박을 이어가고 있습니다</a:t>
            </a:r>
            <a:r>
              <a:rPr lang="en-US" altLang="ko-KR" sz="1100" dirty="0">
                <a:solidFill>
                  <a:srgbClr val="1F1F1F"/>
                </a:solidFill>
                <a:ea typeface="+mn-lt"/>
                <a:cs typeface="+mn-lt"/>
              </a:rPr>
              <a:t>.</a:t>
            </a:r>
            <a:endParaRPr lang="ko-KR" altLang="en-US" sz="1100">
              <a:ea typeface="+mn-lt"/>
              <a:cs typeface="+mn-lt"/>
            </a:endParaRPr>
          </a:p>
          <a:p>
            <a:pPr algn="just"/>
            <a:r>
              <a:rPr lang="ko-KR" sz="1100" dirty="0">
                <a:solidFill>
                  <a:srgbClr val="1F1F1F"/>
                </a:solidFill>
                <a:ea typeface="+mn-lt"/>
                <a:cs typeface="+mn-lt"/>
              </a:rPr>
              <a:t>오픈도어 등 </a:t>
            </a:r>
            <a:r>
              <a:rPr lang="ko-KR" altLang="en-US" sz="1100" dirty="0">
                <a:solidFill>
                  <a:srgbClr val="1F1F1F"/>
                </a:solidFill>
                <a:ea typeface="+mn-lt"/>
                <a:cs typeface="+mn-lt"/>
              </a:rPr>
              <a:t>현지 협력 기관들은 이번 공습 이후 </a:t>
            </a:r>
            <a:r>
              <a:rPr lang="ko-KR" sz="1100" dirty="0">
                <a:solidFill>
                  <a:srgbClr val="1F1F1F"/>
                </a:solidFill>
                <a:ea typeface="+mn-lt"/>
                <a:cs typeface="+mn-lt"/>
              </a:rPr>
              <a:t>기독교인들을 향한 보복 공격이 늘어날 것을 우려하며, 국제사회의 관심과 기도를 부탁했습니다</a:t>
            </a:r>
            <a:r>
              <a:rPr lang="en-US" altLang="ko-KR" sz="1100" dirty="0">
                <a:solidFill>
                  <a:srgbClr val="1F1F1F"/>
                </a:solidFill>
                <a:ea typeface="+mn-lt"/>
                <a:cs typeface="+mn-lt"/>
              </a:rPr>
              <a:t>.</a:t>
            </a:r>
            <a:endParaRPr lang="ko-KR" altLang="en-US" sz="1100">
              <a:ea typeface="+mn-lt"/>
              <a:cs typeface="+mn-lt"/>
            </a:endParaRPr>
          </a:p>
          <a:p>
            <a:pPr algn="just"/>
            <a:endParaRPr lang="ko-KR" sz="1200" dirty="0">
              <a:solidFill>
                <a:srgbClr val="1F1F1F"/>
              </a:solidFill>
              <a:ea typeface="맑은 고딕"/>
            </a:endParaRPr>
          </a:p>
        </p:txBody>
      </p:sp>
      <p:pic>
        <p:nvPicPr>
          <p:cNvPr id="2" name="그림 1" descr="야외, 나무, 하늘, 지상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6F38A86-3F8F-82A7-566D-F8964FEFB9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9110" y="2392501"/>
            <a:ext cx="4049300" cy="26902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33EDB1-1D0C-A298-C81E-EBB30796C6D7}"/>
              </a:ext>
            </a:extLst>
          </p:cNvPr>
          <p:cNvSpPr txBox="1"/>
          <p:nvPr/>
        </p:nvSpPr>
        <p:spPr>
          <a:xfrm>
            <a:off x="7469606" y="5163552"/>
            <a:ext cx="364957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1000" dirty="0" err="1">
                <a:ea typeface="+mn-lt"/>
                <a:cs typeface="+mn-lt"/>
              </a:rPr>
              <a:t>아다마와주</a:t>
            </a:r>
            <a:r>
              <a:rPr lang="ko-KR" sz="1000" dirty="0">
                <a:ea typeface="+mn-lt"/>
                <a:cs typeface="+mn-lt"/>
              </a:rPr>
              <a:t> 무비</a:t>
            </a:r>
            <a:r>
              <a:rPr lang="en-US" altLang="ko-KR" sz="1000" dirty="0">
                <a:ea typeface="+mn-lt"/>
                <a:cs typeface="+mn-lt"/>
              </a:rPr>
              <a:t>(Mubi)</a:t>
            </a:r>
            <a:r>
              <a:rPr lang="ko-KR" sz="1000" dirty="0" err="1">
                <a:ea typeface="+mn-lt"/>
                <a:cs typeface="+mn-lt"/>
              </a:rPr>
              <a:t>에</a:t>
            </a:r>
            <a:r>
              <a:rPr lang="ko-KR" sz="1000" dirty="0">
                <a:ea typeface="+mn-lt"/>
                <a:cs typeface="+mn-lt"/>
              </a:rPr>
              <a:t> 있는 파괴된 교회</a:t>
            </a:r>
            <a:endParaRPr lang="ko-KR" sz="1000" dirty="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766097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2BCC5-F735-0DD3-2E05-7C1FFCDFF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621E5938-CBD9-3F63-8F91-243DBF2CD8FD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0B0B8AEE-B042-0C18-D71B-CA75749C6052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8DD6266A-2CEF-86F5-5502-04889AB68D62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8F19DF08-EF8A-7E83-E93F-62ED8884DA4C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87121C6-6C50-9317-BD4D-885CA186A215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0A27643-94F1-3FAC-9F36-E7253612EBB1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B96975C4-B6EC-B01A-2458-6B2B1A100E76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862F9B2-9661-2530-9C1E-5008622A0FD1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#나이지리아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en-US" altLang="ko-KR" dirty="0" err="1">
                <a:latin typeface="맑은 고딕"/>
                <a:ea typeface="맑은 고딕"/>
                <a:cs typeface="+mn-lt"/>
              </a:rPr>
              <a:t>나이지리아</a:t>
            </a:r>
            <a:r>
              <a:rPr lang="en-US" altLang="ko-KR" dirty="0">
                <a:latin typeface="맑은 고딕"/>
                <a:ea typeface="맑은 고딕"/>
                <a:cs typeface="+mn-lt"/>
              </a:rPr>
              <a:t> </a:t>
            </a:r>
            <a:r>
              <a:rPr lang="en-US" altLang="ko-KR" dirty="0" err="1">
                <a:latin typeface="맑은 고딕"/>
                <a:ea typeface="맑은 고딕"/>
                <a:cs typeface="+mn-lt"/>
              </a:rPr>
              <a:t>북동부</a:t>
            </a:r>
            <a:r>
              <a:rPr lang="en-US" altLang="ko-KR" dirty="0">
                <a:latin typeface="맑은 고딕"/>
                <a:ea typeface="맑은 고딕"/>
                <a:cs typeface="+mn-lt"/>
              </a:rPr>
              <a:t> </a:t>
            </a:r>
            <a:r>
              <a:rPr lang="en-US" altLang="ko-KR" dirty="0" err="1">
                <a:latin typeface="맑은 고딕"/>
                <a:ea typeface="맑은 고딕"/>
                <a:cs typeface="+mn-lt"/>
              </a:rPr>
              <a:t>지역</a:t>
            </a:r>
            <a:r>
              <a:rPr lang="en-US" altLang="ko-KR" dirty="0">
                <a:latin typeface="맑은 고딕"/>
                <a:ea typeface="맑은 고딕"/>
                <a:cs typeface="+mn-lt"/>
              </a:rPr>
              <a:t> </a:t>
            </a:r>
            <a:r>
              <a:rPr lang="en-US" altLang="ko-KR" dirty="0" err="1">
                <a:latin typeface="맑은 고딕"/>
                <a:ea typeface="맑은 고딕"/>
                <a:cs typeface="+mn-lt"/>
              </a:rPr>
              <a:t>교회</a:t>
            </a:r>
            <a:r>
              <a:rPr lang="en-US" altLang="ko-KR" dirty="0">
                <a:latin typeface="맑은 고딕"/>
                <a:ea typeface="맑은 고딕"/>
                <a:cs typeface="+mn-lt"/>
              </a:rPr>
              <a:t> </a:t>
            </a:r>
            <a:r>
              <a:rPr lang="en-US" altLang="ko-KR" dirty="0" err="1">
                <a:latin typeface="맑은 고딕"/>
                <a:ea typeface="맑은 고딕"/>
                <a:cs typeface="+mn-lt"/>
              </a:rPr>
              <a:t>공동체를</a:t>
            </a:r>
            <a:r>
              <a:rPr lang="en-US" altLang="ko-KR" dirty="0">
                <a:latin typeface="맑은 고딕"/>
                <a:ea typeface="맑은 고딕"/>
                <a:cs typeface="+mn-lt"/>
              </a:rPr>
              <a:t> </a:t>
            </a:r>
            <a:r>
              <a:rPr lang="en-US" altLang="ko-KR" dirty="0" err="1">
                <a:latin typeface="맑은 고딕"/>
                <a:ea typeface="맑은 고딕"/>
                <a:cs typeface="+mn-lt"/>
              </a:rPr>
              <a:t>위해</a:t>
            </a:r>
            <a:r>
              <a:rPr lang="en-US" altLang="ko-KR" dirty="0">
                <a:latin typeface="맑은 고딕"/>
                <a:ea typeface="맑은 고딕"/>
                <a:cs typeface="+mn-lt"/>
              </a:rPr>
              <a:t> </a:t>
            </a:r>
            <a:r>
              <a:rPr lang="en-US" altLang="ko-KR" dirty="0" err="1">
                <a:latin typeface="맑은 고딕"/>
                <a:ea typeface="맑은 고딕"/>
                <a:cs typeface="+mn-lt"/>
              </a:rPr>
              <a:t>기도합니다</a:t>
            </a:r>
            <a:r>
              <a:rPr lang="en-US" altLang="ko-KR" dirty="0">
                <a:latin typeface="맑은 고딕"/>
                <a:ea typeface="맑은 고딕"/>
                <a:cs typeface="+mn-lt"/>
              </a:rPr>
              <a:t>. </a:t>
            </a:r>
            <a:endParaRPr lang="ko-KR" altLang="en-US" dirty="0">
              <a:latin typeface="Malgun Gothic"/>
              <a:ea typeface="Malgun Gothic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E5AC27-1292-A4F1-FF6C-CB0099C58BBE}"/>
              </a:ext>
            </a:extLst>
          </p:cNvPr>
          <p:cNvSpPr txBox="1"/>
          <p:nvPr/>
        </p:nvSpPr>
        <p:spPr>
          <a:xfrm>
            <a:off x="1213162" y="1776716"/>
            <a:ext cx="6354055" cy="3970318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200" b="1" dirty="0">
                <a:ea typeface="+mn-lt"/>
                <a:cs typeface="+mn-lt"/>
              </a:rPr>
              <a:t>1. </a:t>
            </a:r>
            <a:r>
              <a:rPr lang="ko-KR" altLang="en-US" sz="1200" b="1" dirty="0">
                <a:ea typeface="+mn-lt"/>
                <a:cs typeface="+mn-lt"/>
              </a:rPr>
              <a:t>나이지리아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북동부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피해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공동체들을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위하여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endParaRPr lang="ko-KR" altLang="en-US" sz="1200">
              <a:ea typeface="맑은 고딕" panose="020B0503020000020004" pitchFamily="34" charset="-127"/>
              <a:cs typeface="+mn-lt"/>
            </a:endParaRP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고난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속에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있는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나이지리아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북동부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지역의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마을과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주민들을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보호하여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주시기를 기도합니다. 계속되는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테러와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습격으로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무너진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공동체가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주님의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은혜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안에서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다시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회복되게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하시고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ko-KR" altLang="en-US" sz="1200" dirty="0">
                <a:ea typeface="+mn-lt"/>
                <a:cs typeface="+mn-lt"/>
              </a:rPr>
              <a:t>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이상의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무고한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희생이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발생하지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않도록</a:t>
            </a:r>
            <a:r>
              <a:rPr lang="en-US" sz="1200" dirty="0">
                <a:ea typeface="+mn-lt"/>
                <a:cs typeface="+mn-lt"/>
              </a:rPr>
              <a:t> 그 </a:t>
            </a:r>
            <a:r>
              <a:rPr lang="en-US" sz="1200" dirty="0" err="1">
                <a:ea typeface="+mn-lt"/>
                <a:cs typeface="+mn-lt"/>
              </a:rPr>
              <a:t>땅을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안전하게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지켜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 err="1">
                <a:ea typeface="+mn-lt"/>
                <a:cs typeface="+mn-lt"/>
              </a:rPr>
              <a:t>주옵소서</a:t>
            </a:r>
            <a:r>
              <a:rPr lang="ko-KR" altLang="en-US" sz="1200" dirty="0">
                <a:ea typeface="+mn-lt"/>
                <a:cs typeface="+mn-lt"/>
              </a:rPr>
              <a:t>!</a:t>
            </a:r>
            <a:endParaRPr lang="en-US" altLang="ko-KR" sz="1200" dirty="0">
              <a:ea typeface="맑은 고딕"/>
            </a:endParaRPr>
          </a:p>
          <a:p>
            <a:pPr algn="just"/>
            <a:endParaRPr lang="en-US" sz="1200" dirty="0">
              <a:ea typeface="+mn-lt"/>
              <a:cs typeface="+mn-lt"/>
            </a:endParaRPr>
          </a:p>
          <a:p>
            <a:pPr algn="just"/>
            <a:r>
              <a:rPr lang="en-US" sz="1200" b="1" dirty="0">
                <a:ea typeface="+mn-lt"/>
                <a:cs typeface="+mn-lt"/>
              </a:rPr>
              <a:t>2. </a:t>
            </a:r>
            <a:r>
              <a:rPr lang="en-US" sz="1200" b="1" err="1">
                <a:ea typeface="+mn-lt"/>
                <a:cs typeface="+mn-lt"/>
              </a:rPr>
              <a:t>정부</a:t>
            </a:r>
            <a:r>
              <a:rPr lang="en-US" sz="1200" b="1" dirty="0">
                <a:ea typeface="+mn-lt"/>
                <a:cs typeface="+mn-lt"/>
              </a:rPr>
              <a:t> </a:t>
            </a:r>
            <a:r>
              <a:rPr lang="en-US" sz="1200" b="1" err="1">
                <a:ea typeface="+mn-lt"/>
                <a:cs typeface="+mn-lt"/>
              </a:rPr>
              <a:t>지도자들의</a:t>
            </a:r>
            <a:r>
              <a:rPr lang="en-US" sz="1200" b="1" dirty="0">
                <a:ea typeface="+mn-lt"/>
                <a:cs typeface="+mn-lt"/>
              </a:rPr>
              <a:t> </a:t>
            </a:r>
            <a:r>
              <a:rPr lang="en-US" sz="1200" b="1" err="1">
                <a:ea typeface="+mn-lt"/>
                <a:cs typeface="+mn-lt"/>
              </a:rPr>
              <a:t>근본적인</a:t>
            </a:r>
            <a:r>
              <a:rPr lang="en-US" sz="1200" b="1" dirty="0">
                <a:ea typeface="+mn-lt"/>
                <a:cs typeface="+mn-lt"/>
              </a:rPr>
              <a:t> </a:t>
            </a:r>
            <a:r>
              <a:rPr lang="en-US" sz="1200" b="1" err="1">
                <a:ea typeface="+mn-lt"/>
                <a:cs typeface="+mn-lt"/>
              </a:rPr>
              <a:t>해결책</a:t>
            </a:r>
            <a:r>
              <a:rPr lang="en-US" sz="1200" b="1" dirty="0">
                <a:ea typeface="+mn-lt"/>
                <a:cs typeface="+mn-lt"/>
              </a:rPr>
              <a:t> </a:t>
            </a:r>
            <a:r>
              <a:rPr lang="en-US" sz="1200" b="1" err="1">
                <a:ea typeface="+mn-lt"/>
                <a:cs typeface="+mn-lt"/>
              </a:rPr>
              <a:t>마련을</a:t>
            </a:r>
            <a:r>
              <a:rPr lang="en-US" sz="1200" b="1" dirty="0">
                <a:ea typeface="+mn-lt"/>
                <a:cs typeface="+mn-lt"/>
              </a:rPr>
              <a:t> </a:t>
            </a:r>
            <a:r>
              <a:rPr lang="en-US" sz="1200" b="1" err="1">
                <a:ea typeface="+mn-lt"/>
                <a:cs typeface="+mn-lt"/>
              </a:rPr>
              <a:t>위하여</a:t>
            </a:r>
            <a:r>
              <a:rPr lang="en-US" sz="1200" dirty="0">
                <a:ea typeface="+mn-lt"/>
                <a:cs typeface="+mn-lt"/>
              </a:rPr>
              <a:t> </a:t>
            </a:r>
            <a:endParaRPr lang="en-US" sz="1200">
              <a:ea typeface="+mn-lt"/>
              <a:cs typeface="+mn-lt"/>
            </a:endParaRPr>
          </a:p>
          <a:p>
            <a:pPr algn="just"/>
            <a:r>
              <a:rPr lang="en-US" sz="1200" dirty="0" err="1">
                <a:ea typeface="+mn-lt"/>
                <a:cs typeface="+mn-lt"/>
              </a:rPr>
              <a:t>나이지리아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중앙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정부와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지방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정부의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모든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위정자가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치안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문제를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직시하기를 위해 기도합니다. 그들이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정치적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이해관계를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넘어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고통을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끝낼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있는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실제적이고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지속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가능한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해결책을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찾게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하시며</a:t>
            </a:r>
            <a:r>
              <a:rPr lang="en-US" altLang="ko-KR" sz="1200" dirty="0">
                <a:ea typeface="+mn-lt"/>
                <a:cs typeface="+mn-lt"/>
              </a:rPr>
              <a:t>, </a:t>
            </a:r>
            <a:r>
              <a:rPr lang="ko-KR" altLang="en-US" sz="1200" dirty="0">
                <a:ea typeface="+mn-lt"/>
                <a:cs typeface="+mn-lt"/>
              </a:rPr>
              <a:t>국민의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생명을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보호하는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책임을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다하게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 err="1">
                <a:ea typeface="+mn-lt"/>
                <a:cs typeface="+mn-lt"/>
              </a:rPr>
              <a:t>하옵소서</a:t>
            </a:r>
            <a:r>
              <a:rPr lang="ko-KR" altLang="en-US" sz="1200" dirty="0">
                <a:ea typeface="+mn-lt"/>
                <a:cs typeface="+mn-lt"/>
              </a:rPr>
              <a:t>!</a:t>
            </a:r>
            <a:endParaRPr lang="en-US" sz="1200" dirty="0">
              <a:ea typeface="맑은 고딕"/>
            </a:endParaRPr>
          </a:p>
          <a:p>
            <a:pPr algn="just"/>
            <a:endParaRPr lang="en-US" sz="1200" dirty="0">
              <a:ea typeface="+mn-lt"/>
              <a:cs typeface="+mn-lt"/>
            </a:endParaRPr>
          </a:p>
          <a:p>
            <a:pPr algn="just"/>
            <a:r>
              <a:rPr lang="en-US" altLang="ko-KR" sz="1200" b="1" dirty="0">
                <a:ea typeface="+mn-lt"/>
                <a:cs typeface="+mn-lt"/>
              </a:rPr>
              <a:t>3. </a:t>
            </a:r>
            <a:r>
              <a:rPr lang="ko-KR" altLang="en-US" sz="1200" b="1" dirty="0">
                <a:ea typeface="+mn-lt"/>
                <a:cs typeface="+mn-lt"/>
              </a:rPr>
              <a:t>유가족과</a:t>
            </a:r>
            <a:r>
              <a:rPr lang="en-US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트라우마를</a:t>
            </a:r>
            <a:r>
              <a:rPr lang="en-US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겪는</a:t>
            </a:r>
            <a:r>
              <a:rPr lang="en-US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이들을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위하여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endParaRPr lang="en-US" altLang="ko-KR" sz="1200">
              <a:ea typeface="+mn-lt"/>
              <a:cs typeface="+mn-lt"/>
            </a:endParaRP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이번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공격으로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사랑하는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가족을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잃고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깊은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슬픔에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잠긴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이들과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테러의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공포로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트라우마를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겪고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있는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모든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이들을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위로하여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주시기를 기도합니다. </a:t>
            </a:r>
            <a:r>
              <a:rPr lang="en-US" sz="1200" dirty="0" err="1">
                <a:ea typeface="+mn-lt"/>
                <a:cs typeface="+mn-lt"/>
              </a:rPr>
              <a:t>오직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하나님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아버지로부터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오는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참된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치유와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평안이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그들의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마음을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어루만져 주시고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ko-KR" altLang="en-US" sz="1200" dirty="0">
                <a:ea typeface="+mn-lt"/>
                <a:cs typeface="+mn-lt"/>
              </a:rPr>
              <a:t>절망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속에서도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다시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일어설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힘과 용기를 </a:t>
            </a:r>
            <a:r>
              <a:rPr lang="ko-KR" altLang="en-US" sz="1200" dirty="0" err="1">
                <a:ea typeface="+mn-lt"/>
                <a:cs typeface="+mn-lt"/>
              </a:rPr>
              <a:t>주옵소서</a:t>
            </a:r>
            <a:r>
              <a:rPr lang="ko-KR" altLang="en-US" sz="1200" dirty="0">
                <a:ea typeface="+mn-lt"/>
                <a:cs typeface="+mn-lt"/>
              </a:rPr>
              <a:t>!</a:t>
            </a:r>
            <a:endParaRPr lang="en-US" sz="1200" dirty="0">
              <a:ea typeface="맑은 고딕"/>
            </a:endParaRPr>
          </a:p>
          <a:p>
            <a:pPr algn="just"/>
            <a:endParaRPr lang="en-US" sz="1200" dirty="0">
              <a:ea typeface="+mn-lt"/>
              <a:cs typeface="+mn-lt"/>
            </a:endParaRPr>
          </a:p>
          <a:p>
            <a:pPr algn="just"/>
            <a:r>
              <a:rPr lang="en-US" sz="1200" b="1" dirty="0">
                <a:ea typeface="+mn-lt"/>
                <a:cs typeface="+mn-lt"/>
              </a:rPr>
              <a:t>4</a:t>
            </a:r>
            <a:r>
              <a:rPr lang="en-US" altLang="ko-KR" sz="1200" b="1" dirty="0">
                <a:ea typeface="+mn-lt"/>
                <a:cs typeface="+mn-lt"/>
              </a:rPr>
              <a:t>. </a:t>
            </a:r>
            <a:r>
              <a:rPr lang="ko-KR" altLang="en-US" sz="1200" b="1" dirty="0">
                <a:ea typeface="+mn-lt"/>
                <a:cs typeface="+mn-lt"/>
              </a:rPr>
              <a:t>교회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지도자들의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사명과</a:t>
            </a:r>
            <a:r>
              <a:rPr lang="en-US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용기를</a:t>
            </a:r>
            <a:r>
              <a:rPr lang="en-US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위하여</a:t>
            </a:r>
            <a:r>
              <a:rPr lang="en-US" sz="1200" dirty="0">
                <a:ea typeface="+mn-lt"/>
                <a:cs typeface="+mn-lt"/>
              </a:rPr>
              <a:t> </a:t>
            </a:r>
            <a:endParaRPr lang="ko-KR" sz="1200">
              <a:ea typeface="맑은 고딕" panose="020B0503020000020004" pitchFamily="34" charset="-127"/>
              <a:cs typeface="+mn-lt"/>
            </a:endParaRP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극심한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불확실성과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두려움이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가득한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시기에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나이지리아의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교회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지도자들을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붙들어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주시기를 기도합니다. 그들이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어떤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위협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속에서도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담대히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복음을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선포하게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하시고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ko-KR" altLang="en-US" sz="1200" dirty="0">
                <a:ea typeface="+mn-lt"/>
                <a:cs typeface="+mn-lt"/>
              </a:rPr>
              <a:t>고통받는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이들에게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평화와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소망을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전하는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밝은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 err="1">
                <a:ea typeface="+mn-lt"/>
                <a:cs typeface="+mn-lt"/>
              </a:rPr>
              <a:t>빛이</a:t>
            </a:r>
            <a:r>
              <a:rPr lang="ko-KR" altLang="en-US" sz="1200" dirty="0">
                <a:ea typeface="+mn-lt"/>
                <a:cs typeface="+mn-lt"/>
              </a:rPr>
              <a:t> 되어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교회를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든든히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세워가게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 err="1">
                <a:ea typeface="+mn-lt"/>
                <a:cs typeface="+mn-lt"/>
              </a:rPr>
              <a:t>하옵소서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endParaRPr lang="ko-KR" sz="1200">
              <a:ea typeface="맑은 고딕"/>
            </a:endParaRPr>
          </a:p>
          <a:p>
            <a:pPr algn="just"/>
            <a:endParaRPr lang="en-US" altLang="ko-KR" sz="1200" dirty="0">
              <a:ea typeface="맑은 고딕"/>
            </a:endParaRPr>
          </a:p>
        </p:txBody>
      </p:sp>
      <p:pic>
        <p:nvPicPr>
          <p:cNvPr id="3" name="그림 2" descr="야외, 나무, 하늘, 지상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4FC7489-5A1A-9D62-A2B4-53D5BB5A4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4390" y="2016233"/>
            <a:ext cx="3790847" cy="25154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309AE5-7293-8D40-693E-8651EEE49708}"/>
              </a:ext>
            </a:extLst>
          </p:cNvPr>
          <p:cNvSpPr txBox="1"/>
          <p:nvPr/>
        </p:nvSpPr>
        <p:spPr>
          <a:xfrm>
            <a:off x="7720264" y="4622131"/>
            <a:ext cx="364957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1000" dirty="0" err="1">
                <a:ea typeface="+mn-lt"/>
                <a:cs typeface="+mn-lt"/>
              </a:rPr>
              <a:t>아다마와주</a:t>
            </a:r>
            <a:r>
              <a:rPr lang="ko-KR" sz="1000" dirty="0">
                <a:ea typeface="+mn-lt"/>
                <a:cs typeface="+mn-lt"/>
              </a:rPr>
              <a:t> 무비</a:t>
            </a:r>
            <a:r>
              <a:rPr lang="en-US" altLang="ko-KR" sz="1000" dirty="0">
                <a:ea typeface="+mn-lt"/>
                <a:cs typeface="+mn-lt"/>
              </a:rPr>
              <a:t>(Mubi)</a:t>
            </a:r>
            <a:r>
              <a:rPr lang="ko-KR" sz="1000" dirty="0" err="1">
                <a:ea typeface="+mn-lt"/>
                <a:cs typeface="+mn-lt"/>
              </a:rPr>
              <a:t>에</a:t>
            </a:r>
            <a:r>
              <a:rPr lang="ko-KR" sz="1000" dirty="0">
                <a:ea typeface="+mn-lt"/>
                <a:cs typeface="+mn-lt"/>
              </a:rPr>
              <a:t> 있는 파괴된 교회</a:t>
            </a:r>
            <a:endParaRPr lang="ko-KR" sz="1000" dirty="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446639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7DE98-3EFC-C309-EEBF-44871C12C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C17CA0A8-C4F1-3751-74F5-4D0558090C34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924AAEC2-4750-F44F-2CFE-61AB5A59F5F1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994C08A3-0668-909F-D2D5-18BC69AD800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60B1451-BE15-9B89-A62D-457335D5BB98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9297B732-CD6B-20C9-1732-E6D08C7AEA20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D472599F-6C8C-1C05-A4DC-C4F5CFD56517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0E2354F9-FEF0-81C9-C9D3-5E1B5B1C3F13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F0DE81C-F42A-34C1-DB60-F780397CDDF5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#중앙아시아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dirty="0">
                <a:ea typeface="+mn-lt"/>
                <a:cs typeface="+mn-lt"/>
              </a:rPr>
              <a:t>추위를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녹인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성탄의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빛</a:t>
            </a:r>
            <a:r>
              <a:rPr lang="en-US" dirty="0">
                <a:ea typeface="+mn-lt"/>
                <a:cs typeface="+mn-lt"/>
              </a:rPr>
              <a:t>... </a:t>
            </a:r>
            <a:r>
              <a:rPr lang="en-US" err="1">
                <a:ea typeface="+mn-lt"/>
                <a:cs typeface="+mn-lt"/>
              </a:rPr>
              <a:t>오픈도어</a:t>
            </a:r>
            <a:r>
              <a:rPr lang="en-US" altLang="ko-KR" dirty="0">
                <a:ea typeface="+mn-lt"/>
                <a:cs typeface="+mn-lt"/>
              </a:rPr>
              <a:t>, </a:t>
            </a:r>
            <a:r>
              <a:rPr lang="en-US" err="1">
                <a:ea typeface="+mn-lt"/>
                <a:cs typeface="+mn-lt"/>
              </a:rPr>
              <a:t>수천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개의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선물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전달하며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희망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전해</a:t>
            </a:r>
            <a:endParaRPr lang="en-US" sz="1800"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4F7517-0704-3A80-4C66-72CB6DBFF472}"/>
              </a:ext>
            </a:extLst>
          </p:cNvPr>
          <p:cNvSpPr txBox="1"/>
          <p:nvPr/>
        </p:nvSpPr>
        <p:spPr>
          <a:xfrm>
            <a:off x="1213163" y="1625465"/>
            <a:ext cx="635079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472C4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200" kern="100" dirty="0">
                <a:ea typeface="+mn-lt"/>
                <a:cs typeface="+mn-lt"/>
              </a:rPr>
              <a:t>오픈도어는 </a:t>
            </a:r>
            <a:r>
              <a:rPr lang="en-US" altLang="ko-KR" sz="1200" kern="100" dirty="0">
                <a:ea typeface="+mn-lt"/>
                <a:cs typeface="+mn-lt"/>
              </a:rPr>
              <a:t>2025</a:t>
            </a:r>
            <a:r>
              <a:rPr lang="ko-KR" altLang="en-US" sz="1200" kern="100" dirty="0">
                <a:ea typeface="+mn-lt"/>
                <a:cs typeface="+mn-lt"/>
              </a:rPr>
              <a:t>년 성탄절을 맞아 중앙아시아 전역에서 진행된 </a:t>
            </a:r>
            <a:r>
              <a:rPr lang="ko-KR" sz="1200" kern="100" dirty="0">
                <a:ea typeface="+mn-lt"/>
                <a:cs typeface="+mn-lt"/>
              </a:rPr>
              <a:t>'</a:t>
            </a:r>
            <a:r>
              <a:rPr lang="ko-KR" altLang="en-US" sz="1200" kern="100" dirty="0">
                <a:ea typeface="+mn-lt"/>
                <a:cs typeface="+mn-lt"/>
              </a:rPr>
              <a:t>성탄 선물 전달 및 </a:t>
            </a:r>
            <a:r>
              <a:rPr lang="ko-KR" altLang="en-US" sz="1200" kern="100" dirty="0" err="1">
                <a:ea typeface="+mn-lt"/>
                <a:cs typeface="+mn-lt"/>
              </a:rPr>
              <a:t>기념행사</a:t>
            </a:r>
            <a:r>
              <a:rPr lang="ko-KR" sz="1200" kern="100" dirty="0" err="1">
                <a:ea typeface="+mn-lt"/>
                <a:cs typeface="+mn-lt"/>
              </a:rPr>
              <a:t>'</a:t>
            </a:r>
            <a:r>
              <a:rPr lang="ko-KR" altLang="en-US" sz="1200" kern="100" dirty="0" err="1">
                <a:ea typeface="+mn-lt"/>
                <a:cs typeface="+mn-lt"/>
              </a:rPr>
              <a:t>가</a:t>
            </a:r>
            <a:r>
              <a:rPr lang="ko-KR" sz="1200" kern="100" dirty="0">
                <a:ea typeface="+mn-lt"/>
                <a:cs typeface="+mn-lt"/>
              </a:rPr>
              <a:t> 현지 </a:t>
            </a:r>
            <a:r>
              <a:rPr lang="ko-KR" altLang="en-US" sz="1200" kern="100" dirty="0">
                <a:ea typeface="+mn-lt"/>
                <a:cs typeface="+mn-lt"/>
              </a:rPr>
              <a:t>성도들과 주민들에게 깊은 위로와 소망을 전하며 성공적으로 마무리되었다고 밝혔습니다</a:t>
            </a:r>
            <a:r>
              <a:rPr lang="ko-KR" sz="1200" kern="100" dirty="0">
                <a:ea typeface="+mn-lt"/>
                <a:cs typeface="+mn-lt"/>
              </a:rPr>
              <a:t>.</a:t>
            </a:r>
            <a:endParaRPr lang="ko-KR" dirty="0"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D1EF47-8997-2E79-E2D3-1DFCD7A205A3}"/>
              </a:ext>
            </a:extLst>
          </p:cNvPr>
          <p:cNvSpPr txBox="1"/>
          <p:nvPr/>
        </p:nvSpPr>
        <p:spPr>
          <a:xfrm>
            <a:off x="1213162" y="2351243"/>
            <a:ext cx="6354055" cy="38472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dirty="0">
                <a:ea typeface="+mn-lt"/>
                <a:cs typeface="+mn-lt"/>
              </a:rPr>
              <a:t>오픈도어는 최근 보고서를 통해 카자흐스탄을 비롯한 중앙아시아 주요 지역에서 어떠한 사고 없이 안전하게 성탄 모임이 치러진 것에 대해 감사를 표했습니다</a:t>
            </a:r>
            <a:r>
              <a:rPr lang="en-US" altLang="ko-KR" sz="1100" dirty="0">
                <a:ea typeface="+mn-lt"/>
                <a:cs typeface="+mn-lt"/>
              </a:rPr>
              <a:t>.</a:t>
            </a:r>
            <a:r>
              <a:rPr lang="ko-KR" altLang="en-US" sz="1100" dirty="0">
                <a:ea typeface="+mn-lt"/>
                <a:cs typeface="+mn-lt"/>
              </a:rPr>
              <a:t> 이번 성탄 프로젝트는 단순한 선물 전달을 넘어</a:t>
            </a:r>
            <a:r>
              <a:rPr lang="en-US" altLang="ko-KR" sz="1100" dirty="0">
                <a:ea typeface="+mn-lt"/>
                <a:cs typeface="+mn-lt"/>
              </a:rPr>
              <a:t>,</a:t>
            </a:r>
            <a:r>
              <a:rPr lang="ko-KR" altLang="en-US" sz="1100" dirty="0">
                <a:ea typeface="+mn-lt"/>
                <a:cs typeface="+mn-lt"/>
              </a:rPr>
              <a:t> 복음의 사각지대에 놓인 이들에게 다가가는 핵심적인 사역의 통로가 되었습니다</a:t>
            </a:r>
            <a:r>
              <a:rPr lang="en-US" altLang="ko-KR" sz="1100" dirty="0">
                <a:ea typeface="+mn-lt"/>
                <a:cs typeface="+mn-lt"/>
              </a:rPr>
              <a:t>.</a:t>
            </a:r>
            <a:endParaRPr lang="ko-KR" sz="1100">
              <a:ea typeface="맑은 고딕"/>
            </a:endParaRPr>
          </a:p>
          <a:p>
            <a:pPr algn="just"/>
            <a:endParaRPr lang="en-US" altLang="ko-KR" sz="1100" dirty="0">
              <a:ea typeface="+mn-lt"/>
              <a:cs typeface="+mn-lt"/>
            </a:endParaRPr>
          </a:p>
          <a:p>
            <a:pPr algn="just"/>
            <a:r>
              <a:rPr lang="ko-KR" altLang="en-US" sz="1200" b="1" dirty="0">
                <a:ea typeface="+mn-lt"/>
                <a:cs typeface="+mn-lt"/>
              </a:rPr>
              <a:t>소외된 이웃과 </a:t>
            </a:r>
            <a:r>
              <a:rPr lang="ko-KR" altLang="en-US" sz="1200" b="1" err="1">
                <a:ea typeface="+mn-lt"/>
                <a:cs typeface="+mn-lt"/>
              </a:rPr>
              <a:t>박해받는</a:t>
            </a:r>
            <a:r>
              <a:rPr lang="ko-KR" altLang="en-US" sz="1200" b="1" dirty="0">
                <a:ea typeface="+mn-lt"/>
                <a:cs typeface="+mn-lt"/>
              </a:rPr>
              <a:t> 성도들을 향한 위로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endParaRPr lang="ko-KR" altLang="en-US" dirty="0">
              <a:ea typeface="+mn-lt"/>
              <a:cs typeface="+mn-lt"/>
            </a:endParaRPr>
          </a:p>
          <a:p>
            <a:pPr algn="just"/>
            <a:r>
              <a:rPr lang="ko-KR" sz="1100" dirty="0">
                <a:ea typeface="+mn-lt"/>
                <a:cs typeface="+mn-lt"/>
              </a:rPr>
              <a:t>이번 </a:t>
            </a:r>
            <a:r>
              <a:rPr lang="ko-KR" altLang="en-US" sz="1100" dirty="0">
                <a:ea typeface="+mn-lt"/>
                <a:cs typeface="+mn-lt"/>
              </a:rPr>
              <a:t>사역을 통해 오픈도어는 평소 방문이 어려운 가난한 가정들의 문을 열었으며</a:t>
            </a:r>
            <a:r>
              <a:rPr lang="ko-KR" sz="1100" dirty="0">
                <a:ea typeface="+mn-lt"/>
                <a:cs typeface="+mn-lt"/>
              </a:rPr>
              <a:t>, </a:t>
            </a:r>
            <a:r>
              <a:rPr lang="ko-KR" altLang="en-US" sz="1100" dirty="0">
                <a:ea typeface="+mn-lt"/>
                <a:cs typeface="+mn-lt"/>
              </a:rPr>
              <a:t>박해 등의 이유로 교회를 떠나야 했던 이들을 다시 찾아가 격려했습니다</a:t>
            </a:r>
            <a:r>
              <a:rPr lang="en-US" altLang="ko-KR" sz="1100" dirty="0">
                <a:ea typeface="+mn-lt"/>
                <a:cs typeface="+mn-lt"/>
              </a:rPr>
              <a:t>.</a:t>
            </a:r>
            <a:r>
              <a:rPr lang="ko-KR" sz="1100" dirty="0">
                <a:ea typeface="+mn-lt"/>
                <a:cs typeface="+mn-lt"/>
              </a:rPr>
              <a:t> 또한 고아원과 병원을 방문해 성탄 프로그램을 진행하며 소외된 아이들에게 기쁨을 선사했습니다</a:t>
            </a:r>
            <a:r>
              <a:rPr lang="en-US" altLang="ko-KR" sz="1100" dirty="0">
                <a:ea typeface="+mn-lt"/>
                <a:cs typeface="+mn-lt"/>
              </a:rPr>
              <a:t>.</a:t>
            </a:r>
            <a:endParaRPr lang="ko-KR" altLang="en-US" sz="1100">
              <a:ea typeface="+mn-lt"/>
              <a:cs typeface="+mn-lt"/>
            </a:endParaRPr>
          </a:p>
          <a:p>
            <a:pPr algn="just"/>
            <a:r>
              <a:rPr lang="ko-KR" altLang="en-US" sz="1100" dirty="0">
                <a:ea typeface="+mn-lt"/>
                <a:cs typeface="+mn-lt"/>
              </a:rPr>
              <a:t>현장 사역자들에 따르면</a:t>
            </a:r>
            <a:r>
              <a:rPr lang="en-US" altLang="ko-KR" sz="1100" dirty="0">
                <a:ea typeface="+mn-lt"/>
                <a:cs typeface="+mn-lt"/>
              </a:rPr>
              <a:t>,</a:t>
            </a:r>
            <a:r>
              <a:rPr lang="ko-KR" altLang="en-US" sz="1100" dirty="0">
                <a:ea typeface="+mn-lt"/>
                <a:cs typeface="+mn-lt"/>
              </a:rPr>
              <a:t> 실내 공간이 없어 영하의 추위 속 야외에서 진행된 행사에도 수많은 아이가 모여 생애 첫 성탄 선물과 사랑을 경험했습니다</a:t>
            </a:r>
            <a:r>
              <a:rPr lang="en-US" altLang="ko-KR" sz="1100" dirty="0">
                <a:ea typeface="+mn-lt"/>
                <a:cs typeface="+mn-lt"/>
              </a:rPr>
              <a:t>.</a:t>
            </a:r>
            <a:r>
              <a:rPr lang="ko-KR" altLang="en-US" sz="1100" dirty="0">
                <a:ea typeface="+mn-lt"/>
                <a:cs typeface="+mn-lt"/>
              </a:rPr>
              <a:t> </a:t>
            </a:r>
            <a:r>
              <a:rPr lang="ko-KR" sz="1100" dirty="0">
                <a:ea typeface="+mn-lt"/>
                <a:cs typeface="+mn-lt"/>
              </a:rPr>
              <a:t>특히 </a:t>
            </a:r>
            <a:r>
              <a:rPr lang="ko-KR" altLang="en-US" sz="1100" dirty="0">
                <a:ea typeface="+mn-lt"/>
                <a:cs typeface="+mn-lt"/>
              </a:rPr>
              <a:t>외부인의 방문이 거의 없는 무슬림 공동체에서는 아이들이 예수 탄생의</a:t>
            </a:r>
            <a:r>
              <a:rPr lang="ko-KR" sz="1100" dirty="0">
                <a:ea typeface="+mn-lt"/>
                <a:cs typeface="+mn-lt"/>
              </a:rPr>
              <a:t> 소식을 처음으로 접하며</a:t>
            </a:r>
            <a:r>
              <a:rPr lang="en-US" altLang="ko-KR" sz="1100" dirty="0">
                <a:ea typeface="+mn-lt"/>
                <a:cs typeface="+mn-lt"/>
              </a:rPr>
              <a:t>,</a:t>
            </a:r>
            <a:r>
              <a:rPr lang="ko-KR" sz="1100" dirty="0">
                <a:ea typeface="+mn-lt"/>
                <a:cs typeface="+mn-lt"/>
              </a:rPr>
              <a:t> 척박한 환경 속에서 새로운 희망을 발견하는 소중한 시간이 </a:t>
            </a:r>
            <a:r>
              <a:rPr lang="ko-KR" altLang="en-US" sz="1100" dirty="0">
                <a:ea typeface="+mn-lt"/>
                <a:cs typeface="+mn-lt"/>
              </a:rPr>
              <a:t>되었습니다</a:t>
            </a:r>
            <a:r>
              <a:rPr lang="ko-KR" sz="1100" dirty="0">
                <a:ea typeface="+mn-lt"/>
                <a:cs typeface="+mn-lt"/>
              </a:rPr>
              <a:t>.</a:t>
            </a:r>
          </a:p>
          <a:p>
            <a:pPr algn="just"/>
            <a:endParaRPr lang="ko-KR" sz="1100" dirty="0">
              <a:ea typeface="+mn-lt"/>
              <a:cs typeface="+mn-lt"/>
            </a:endParaRPr>
          </a:p>
          <a:p>
            <a:pPr algn="just"/>
            <a:r>
              <a:rPr lang="ko-KR" altLang="en-US" sz="1200" b="1" dirty="0">
                <a:ea typeface="+mn-lt"/>
                <a:cs typeface="+mn-lt"/>
              </a:rPr>
              <a:t>박해 속에서도 굴하지 않는 신앙의 현장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endParaRPr lang="ko-KR" altLang="en-US" dirty="0">
              <a:ea typeface="+mn-lt"/>
              <a:cs typeface="+mn-lt"/>
            </a:endParaRPr>
          </a:p>
          <a:p>
            <a:pPr algn="just"/>
            <a:r>
              <a:rPr lang="ko-KR" altLang="en-US" sz="1100" dirty="0">
                <a:ea typeface="+mn-lt"/>
                <a:cs typeface="+mn-lt"/>
              </a:rPr>
              <a:t>특히 가정 내 폭력과 친척들의 박해를 견디며 신앙을 지키는 이들에게 이번 성탄 모임은 각별한 의미로 다가옵니다. 주변의 비난과 반대 속에서도 어머니들은 아이들의 손을 잡고 행사장을 찾아와 예수 그리스도의 사랑과 신앙의 소중함을 확인했습니다</a:t>
            </a:r>
            <a:r>
              <a:rPr lang="en-US" altLang="ko-KR" sz="1100" dirty="0">
                <a:ea typeface="+mn-lt"/>
                <a:cs typeface="+mn-lt"/>
              </a:rPr>
              <a:t>.</a:t>
            </a:r>
            <a:r>
              <a:rPr lang="ko-KR" altLang="en-US" sz="1100" dirty="0">
                <a:ea typeface="+mn-lt"/>
                <a:cs typeface="+mn-lt"/>
              </a:rPr>
              <a:t> 한 </a:t>
            </a:r>
            <a:r>
              <a:rPr lang="ko-KR" sz="1100" dirty="0">
                <a:ea typeface="+mn-lt"/>
                <a:cs typeface="+mn-lt"/>
              </a:rPr>
              <a:t>현지 </a:t>
            </a:r>
            <a:r>
              <a:rPr lang="ko-KR" altLang="en-US" sz="1100" dirty="0">
                <a:ea typeface="+mn-lt"/>
                <a:cs typeface="+mn-lt"/>
              </a:rPr>
              <a:t>관계자는 </a:t>
            </a:r>
            <a:r>
              <a:rPr lang="ko-KR" sz="1100" dirty="0">
                <a:ea typeface="+mn-lt"/>
                <a:cs typeface="+mn-lt"/>
              </a:rPr>
              <a:t>"</a:t>
            </a:r>
            <a:r>
              <a:rPr lang="ko-KR" altLang="en-US" sz="1100" dirty="0">
                <a:ea typeface="+mn-lt"/>
                <a:cs typeface="+mn-lt"/>
              </a:rPr>
              <a:t>정부조차 외면한 소외 지역 아이들이 이번 행사를 </a:t>
            </a:r>
            <a:r>
              <a:rPr lang="ko-KR" sz="1100" dirty="0">
                <a:ea typeface="+mn-lt"/>
                <a:cs typeface="+mn-lt"/>
              </a:rPr>
              <a:t>통해 자신들이 잊혀지지 않았음을 깨닫고 큰 위로를 </a:t>
            </a:r>
            <a:r>
              <a:rPr lang="ko-KR" sz="1100" dirty="0" err="1">
                <a:ea typeface="+mn-lt"/>
                <a:cs typeface="+mn-lt"/>
              </a:rPr>
              <a:t>받았다"고</a:t>
            </a:r>
            <a:r>
              <a:rPr lang="ko-KR" sz="1100" dirty="0">
                <a:ea typeface="+mn-lt"/>
                <a:cs typeface="+mn-lt"/>
              </a:rPr>
              <a:t> 전했습니다</a:t>
            </a:r>
            <a:r>
              <a:rPr lang="en-US" altLang="ko-KR" sz="1100" dirty="0">
                <a:ea typeface="+mn-lt"/>
                <a:cs typeface="+mn-lt"/>
              </a:rPr>
              <a:t>.</a:t>
            </a:r>
            <a:endParaRPr lang="ko-KR" altLang="en-US" sz="1100">
              <a:ea typeface="+mn-lt"/>
              <a:cs typeface="+mn-lt"/>
            </a:endParaRPr>
          </a:p>
          <a:p>
            <a:pPr algn="just"/>
            <a:r>
              <a:rPr lang="ko-KR" sz="1100" dirty="0">
                <a:ea typeface="+mn-lt"/>
                <a:cs typeface="+mn-lt"/>
              </a:rPr>
              <a:t>오픈도어는 "후원자들의</a:t>
            </a:r>
            <a:r>
              <a:rPr lang="ko-KR" altLang="en-US" sz="1100" dirty="0">
                <a:ea typeface="+mn-lt"/>
                <a:cs typeface="+mn-lt"/>
              </a:rPr>
              <a:t> 따뜻한 헌신 덕분에 수천 개의 성탄 선물을 전달할 수</a:t>
            </a:r>
            <a:r>
              <a:rPr lang="ko-KR" sz="1100" dirty="0">
                <a:ea typeface="+mn-lt"/>
                <a:cs typeface="+mn-lt"/>
              </a:rPr>
              <a:t> 있었다</a:t>
            </a:r>
            <a:r>
              <a:rPr lang="en-US" altLang="ko-KR" sz="1100" dirty="0">
                <a:ea typeface="+mn-lt"/>
                <a:cs typeface="+mn-lt"/>
              </a:rPr>
              <a:t>"</a:t>
            </a:r>
            <a:r>
              <a:rPr lang="ko-KR" altLang="en-US" sz="1100" dirty="0" err="1">
                <a:ea typeface="+mn-lt"/>
                <a:cs typeface="+mn-lt"/>
              </a:rPr>
              <a:t>며</a:t>
            </a:r>
            <a:r>
              <a:rPr lang="ko-KR" sz="1100" dirty="0">
                <a:ea typeface="+mn-lt"/>
                <a:cs typeface="+mn-lt"/>
              </a:rPr>
              <a:t>, </a:t>
            </a:r>
            <a:r>
              <a:rPr lang="en-US" altLang="ko-KR" sz="1100" dirty="0">
                <a:ea typeface="+mn-lt"/>
                <a:cs typeface="+mn-lt"/>
              </a:rPr>
              <a:t>"</a:t>
            </a:r>
            <a:r>
              <a:rPr lang="ko-KR" altLang="en-US" sz="1100" dirty="0">
                <a:ea typeface="+mn-lt"/>
                <a:cs typeface="+mn-lt"/>
              </a:rPr>
              <a:t>이 선물들은 중앙아시아의 척박한 땅에서 살아가는 이들에게 단순한 물건 이상의 빛과 소망이 </a:t>
            </a:r>
            <a:r>
              <a:rPr lang="ko-KR" altLang="en-US" sz="1100" dirty="0" err="1">
                <a:ea typeface="+mn-lt"/>
                <a:cs typeface="+mn-lt"/>
              </a:rPr>
              <a:t>되었다</a:t>
            </a:r>
            <a:r>
              <a:rPr lang="ko-KR" sz="1100" dirty="0" err="1">
                <a:ea typeface="+mn-lt"/>
                <a:cs typeface="+mn-lt"/>
              </a:rPr>
              <a:t>"고</a:t>
            </a:r>
            <a:r>
              <a:rPr 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감사의 뜻을</a:t>
            </a:r>
            <a:r>
              <a:rPr lang="ko-KR" sz="1100" dirty="0">
                <a:ea typeface="+mn-lt"/>
                <a:cs typeface="+mn-lt"/>
              </a:rPr>
              <a:t> 전했습니다</a:t>
            </a:r>
            <a:r>
              <a:rPr lang="en-US" altLang="ko-KR" sz="1100" dirty="0">
                <a:ea typeface="+mn-lt"/>
                <a:cs typeface="+mn-lt"/>
              </a:rPr>
              <a:t>.</a:t>
            </a:r>
            <a:endParaRPr lang="ko-KR" altLang="en-US" sz="1100">
              <a:ea typeface="+mn-lt"/>
              <a:cs typeface="+mn-lt"/>
            </a:endParaRPr>
          </a:p>
        </p:txBody>
      </p:sp>
      <p:pic>
        <p:nvPicPr>
          <p:cNvPr id="2" name="그림 1" descr="하늘, 야외, 의류, 사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684876B-5A05-C324-E15F-EA11B6E978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1037" y="2352854"/>
            <a:ext cx="3843701" cy="287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94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4087F-11C8-5324-7CDB-BE113026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107F259A-5B95-7DC3-928C-7DB6A2E611B6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D36C581E-BE99-90A8-39CB-4A63C115E46D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3D891AFC-4956-B1D9-2D96-F469E2FA046B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43DC966-A601-F1DA-8F03-2B3707BB25C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7E112FD6-5A16-5359-AFDD-97195A1ABCC6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10336903-4961-46DE-097C-06CDE4AB9E59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87C98CB-FEB3-13FA-3CB8-10B765DD0B8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347A181-6423-4C96-4132-CB8634428CE6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#중앙아시아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en-US" altLang="ko-KR" err="1">
                <a:ea typeface="+mn-lt"/>
                <a:cs typeface="+mn-lt"/>
              </a:rPr>
              <a:t>성탄절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en-US" altLang="ko-KR" err="1">
                <a:ea typeface="+mn-lt"/>
                <a:cs typeface="+mn-lt"/>
              </a:rPr>
              <a:t>사역이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en-US" altLang="ko-KR" err="1">
                <a:ea typeface="+mn-lt"/>
                <a:cs typeface="+mn-lt"/>
              </a:rPr>
              <a:t>안전하게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en-US" altLang="ko-KR" err="1">
                <a:ea typeface="+mn-lt"/>
                <a:cs typeface="+mn-lt"/>
              </a:rPr>
              <a:t>진행되게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en-US" altLang="ko-KR" err="1">
                <a:ea typeface="+mn-lt"/>
                <a:cs typeface="+mn-lt"/>
              </a:rPr>
              <a:t>하심을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en-US" altLang="ko-KR" err="1">
                <a:ea typeface="+mn-lt"/>
                <a:cs typeface="+mn-lt"/>
              </a:rPr>
              <a:t>감사드립니다</a:t>
            </a:r>
            <a:r>
              <a:rPr lang="en-US" altLang="ko-KR" dirty="0">
                <a:ea typeface="+mn-lt"/>
                <a:cs typeface="+mn-lt"/>
              </a:rPr>
              <a:t>.</a:t>
            </a:r>
            <a:endParaRPr lang="en-US" altLang="ko-KR" sz="1800">
              <a:ea typeface="맑은 고딕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A8204F-6CB5-4DD3-F063-1322DD6FD522}"/>
              </a:ext>
            </a:extLst>
          </p:cNvPr>
          <p:cNvSpPr txBox="1"/>
          <p:nvPr/>
        </p:nvSpPr>
        <p:spPr>
          <a:xfrm>
            <a:off x="1213162" y="1909081"/>
            <a:ext cx="6354055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200" b="1" dirty="0">
                <a:ea typeface="맑은 고딕"/>
              </a:rPr>
              <a:t>1</a:t>
            </a:r>
            <a:r>
              <a:rPr lang="ko-KR" sz="1200" b="1" dirty="0">
                <a:ea typeface="맑은 고딕"/>
              </a:rPr>
              <a:t>. 성탄 사역의 안전한 진행과 결실에 대한 감사</a:t>
            </a:r>
            <a:endParaRPr lang="ko-KR" sz="1200" dirty="0">
              <a:ea typeface="맑은 고딕"/>
              <a:cs typeface="+mn-lt"/>
            </a:endParaRPr>
          </a:p>
          <a:p>
            <a:pPr algn="just"/>
            <a:r>
              <a:rPr lang="ko-KR" sz="1200" dirty="0">
                <a:ea typeface="+mn-lt"/>
                <a:cs typeface="+mn-lt"/>
              </a:rPr>
              <a:t>카자흐스탄을 비롯한 중앙아시아 전역에서 성탄 모임이 사고 없이 안전하게 </a:t>
            </a:r>
            <a:r>
              <a:rPr lang="ko-KR" altLang="en-US" sz="1200" dirty="0">
                <a:ea typeface="+mn-lt"/>
                <a:cs typeface="+mn-lt"/>
              </a:rPr>
              <a:t>진행되었음에 감사드립니다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altLang="en-US" sz="1200" dirty="0">
                <a:ea typeface="+mn-lt"/>
                <a:cs typeface="+mn-lt"/>
              </a:rPr>
              <a:t> 매서운 추위와 열악한 환경 </a:t>
            </a:r>
            <a:r>
              <a:rPr lang="ko-KR" sz="1200" dirty="0">
                <a:ea typeface="+mn-lt"/>
                <a:cs typeface="+mn-lt"/>
              </a:rPr>
              <a:t>속에서도 야외에서 진행된 행사에 참석한 수천 명의 아이들이 평생 처음 받아본 선물과 성탄 프로그램을 통해 하나님의 사랑과 관심을 깊이 경험하게 하소서</a:t>
            </a:r>
            <a:r>
              <a:rPr lang="en-US" altLang="ko-KR" sz="1200" dirty="0">
                <a:ea typeface="+mn-lt"/>
                <a:cs typeface="+mn-lt"/>
              </a:rPr>
              <a:t>!</a:t>
            </a:r>
            <a:endParaRPr lang="ko-KR" dirty="0">
              <a:ea typeface="+mn-lt"/>
              <a:cs typeface="+mn-lt"/>
            </a:endParaRPr>
          </a:p>
          <a:p>
            <a:pPr algn="just"/>
            <a:endParaRPr lang="ko-KR" altLang="en-US" sz="1200" dirty="0">
              <a:ea typeface="맑은 고딕"/>
            </a:endParaRPr>
          </a:p>
          <a:p>
            <a:pPr algn="just"/>
            <a:r>
              <a:rPr lang="ko-KR" sz="1200" b="1" dirty="0">
                <a:ea typeface="맑은 고딕"/>
              </a:rPr>
              <a:t>2. 복음을 처음 접한 소외된 영혼들을 위하여</a:t>
            </a:r>
            <a:endParaRPr lang="ko-KR" sz="1200">
              <a:ea typeface="맑은 고딕"/>
            </a:endParaRPr>
          </a:p>
          <a:p>
            <a:pPr algn="just"/>
            <a:r>
              <a:rPr lang="ko-KR" sz="1200" dirty="0">
                <a:ea typeface="+mn-lt"/>
                <a:cs typeface="+mn-lt"/>
              </a:rPr>
              <a:t>외부인의 방문이 거의 없는 무슬림 공동체와 가난한 가정, 고아원과 병원에 전달된 성탄의 기쁜 소식이 일시적인 기쁨을 넘어 구원의 열매로 이어지기를 </a:t>
            </a:r>
            <a:r>
              <a:rPr lang="ko-KR" altLang="en-US" sz="1200" dirty="0">
                <a:ea typeface="+mn-lt"/>
                <a:cs typeface="+mn-lt"/>
              </a:rPr>
              <a:t>기도합니다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척박하고 소외된 지역의 아이들이 이번에 들은 예수 탄생의 소망을 마음에 품고, </a:t>
            </a:r>
            <a:r>
              <a:rPr lang="ko-KR" altLang="en-US" sz="1200" dirty="0">
                <a:ea typeface="+mn-lt"/>
                <a:cs typeface="+mn-lt"/>
              </a:rPr>
              <a:t>어두운 현실 속에서도 빛을 따라 살아가는 믿음의 자녀들로 자라나게 하소서!</a:t>
            </a:r>
            <a:endParaRPr lang="en-US" altLang="ko-KR" sz="1200" dirty="0">
              <a:ea typeface="맑은 고딕"/>
            </a:endParaRPr>
          </a:p>
          <a:p>
            <a:pPr algn="just"/>
            <a:endParaRPr lang="en-US" altLang="ko-KR" sz="1200" dirty="0">
              <a:ea typeface="맑은 고딕"/>
            </a:endParaRPr>
          </a:p>
          <a:p>
            <a:pPr algn="just"/>
            <a:r>
              <a:rPr lang="en-US" altLang="ko-KR" sz="1200" b="1" dirty="0">
                <a:ea typeface="맑은 고딕"/>
              </a:rPr>
              <a:t>3.</a:t>
            </a:r>
            <a:r>
              <a:rPr lang="ko-KR" altLang="en-US" sz="1200" b="1" dirty="0">
                <a:ea typeface="맑은 고딕"/>
              </a:rPr>
              <a:t> 박해 속에서 신앙을 지키는 성도들과 가족들을 위하여</a:t>
            </a:r>
            <a:endParaRPr lang="ko-KR" sz="1200">
              <a:ea typeface="맑은 고딕"/>
            </a:endParaRPr>
          </a:p>
          <a:p>
            <a:pPr algn="just"/>
            <a:r>
              <a:rPr lang="ko-KR" sz="1200" dirty="0">
                <a:ea typeface="+mn-lt"/>
                <a:cs typeface="+mn-lt"/>
              </a:rPr>
              <a:t>단순히 예수 그리스도를 따른다는 이유로 가정과 친척들로부터 폭력과 조롱을 당하는 </a:t>
            </a:r>
            <a:r>
              <a:rPr lang="ko-KR" altLang="en-US" sz="1200" dirty="0">
                <a:ea typeface="+mn-lt"/>
                <a:cs typeface="+mn-lt"/>
              </a:rPr>
              <a:t>중앙아시아 </a:t>
            </a:r>
            <a:r>
              <a:rPr lang="ko-KR" sz="1200" dirty="0">
                <a:ea typeface="+mn-lt"/>
                <a:cs typeface="+mn-lt"/>
              </a:rPr>
              <a:t>성도들을 보호하여 주시기를 기도합니다.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박해의 위협 속에서도 자녀들을 데리고 성탄 모임을 찾은 어머니들에게 </a:t>
            </a:r>
            <a:r>
              <a:rPr lang="ko-KR" altLang="en-US" sz="1200" dirty="0">
                <a:ea typeface="+mn-lt"/>
                <a:cs typeface="+mn-lt"/>
              </a:rPr>
              <a:t>하늘의 용기를 </a:t>
            </a:r>
            <a:r>
              <a:rPr lang="ko-KR" sz="1200" dirty="0">
                <a:ea typeface="+mn-lt"/>
                <a:cs typeface="+mn-lt"/>
              </a:rPr>
              <a:t>더하시고,</a:t>
            </a:r>
            <a:r>
              <a:rPr lang="ko-KR" altLang="en-US" sz="1200" dirty="0">
                <a:ea typeface="+mn-lt"/>
                <a:cs typeface="+mn-lt"/>
              </a:rPr>
              <a:t> 이번 모임을 통해 얻은 </a:t>
            </a:r>
            <a:r>
              <a:rPr lang="ko-KR" sz="1200" dirty="0">
                <a:ea typeface="+mn-lt"/>
                <a:cs typeface="+mn-lt"/>
              </a:rPr>
              <a:t>위로와 </a:t>
            </a:r>
            <a:r>
              <a:rPr lang="ko-KR" altLang="en-US" sz="1200" dirty="0">
                <a:ea typeface="+mn-lt"/>
                <a:cs typeface="+mn-lt"/>
              </a:rPr>
              <a:t>소망이 그들의 삶을 지탱하는</a:t>
            </a:r>
            <a:r>
              <a:rPr lang="ko-KR" sz="1200" dirty="0">
                <a:ea typeface="+mn-lt"/>
                <a:cs typeface="+mn-lt"/>
              </a:rPr>
              <a:t> 강력한</a:t>
            </a:r>
            <a:r>
              <a:rPr lang="ko-KR" altLang="en-US" sz="1200" dirty="0">
                <a:ea typeface="+mn-lt"/>
                <a:cs typeface="+mn-lt"/>
              </a:rPr>
              <a:t> 힘이 되게 하소서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endParaRPr lang="en-US" dirty="0">
              <a:ea typeface="맑은 고딕"/>
            </a:endParaRPr>
          </a:p>
          <a:p>
            <a:pPr algn="just"/>
            <a:endParaRPr lang="ko-KR" altLang="en-US" sz="1200" dirty="0">
              <a:ea typeface="+mn-lt"/>
              <a:cs typeface="+mn-lt"/>
            </a:endParaRPr>
          </a:p>
        </p:txBody>
      </p:sp>
      <p:pic>
        <p:nvPicPr>
          <p:cNvPr id="2" name="그림 1" descr="하늘, 야외, 의류, 사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0D7B840-ADA7-6B8C-80FE-F6819BE640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7151" y="2135497"/>
            <a:ext cx="3752015" cy="28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47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E57D84-DE2F-1519-CC30-7EF62FE9C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그림 3" descr="야외, 육상 차량, 차량, 건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1E35107-D501-6FFB-5EEB-0E05037604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6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72F944-0240-740C-23C7-D0D87F2A9D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3822189" cy="1854009"/>
          </a:xfrm>
        </p:spPr>
        <p:txBody>
          <a:bodyPr vert="horz" lIns="91440" tIns="45720" rIns="91440" bIns="45720" numCol="1" rtlCol="0" anchor="ctr">
            <a:prstTxWarp prst="textNoShape">
              <a:avLst/>
            </a:prstTxWarp>
            <a:normAutofit/>
          </a:bodyPr>
          <a:lstStyle/>
          <a:p>
            <a:pPr latinLnBrk="0">
              <a:defRPr/>
            </a:pPr>
            <a:r>
              <a:rPr lang="ko-KR" altLang="en-US" sz="2800" dirty="0">
                <a:solidFill>
                  <a:schemeClr val="tx1"/>
                </a:solidFill>
                <a:ea typeface="맑은 고딕"/>
              </a:rPr>
              <a:t>라틴 아메리카 교회를 위한 기도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43240078-AB5C-80EF-66A1-C51B846BC202}"/>
              </a:ext>
            </a:extLst>
          </p:cNvPr>
          <p:cNvSpPr txBox="1"/>
          <p:nvPr/>
        </p:nvSpPr>
        <p:spPr>
          <a:xfrm>
            <a:off x="838200" y="180073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indent="-228600" latinLnBrk="0">
              <a:lnSpc>
                <a:spcPct val="90000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defRPr/>
            </a:pPr>
            <a:endParaRPr lang="en-US" altLang="ko-KR" sz="1000">
              <a:latin typeface="+mn-lt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en-US" altLang="ko-KR" sz="1100" b="1" dirty="0">
                <a:latin typeface="+mn-lt"/>
                <a:ea typeface="맑은 고딕"/>
              </a:rPr>
              <a:t>1. </a:t>
            </a:r>
            <a:r>
              <a:rPr lang="ko-KR" altLang="en-US" sz="1100" b="1" dirty="0">
                <a:latin typeface="+mn-lt"/>
                <a:ea typeface="맑은 고딕"/>
              </a:rPr>
              <a:t>보호와 위로 </a:t>
            </a:r>
            <a:r>
              <a:rPr lang="en-US" altLang="ko-KR" sz="1100" b="1" dirty="0">
                <a:latin typeface="+mn-lt"/>
                <a:ea typeface="맑은 고딕"/>
              </a:rPr>
              <a:t>(</a:t>
            </a:r>
            <a:r>
              <a:rPr lang="ko-KR" altLang="en-US" sz="1100" b="1" dirty="0">
                <a:latin typeface="+mn-lt"/>
                <a:ea typeface="맑은 고딕"/>
              </a:rPr>
              <a:t>사역자와 성도의 안전</a:t>
            </a:r>
            <a:r>
              <a:rPr lang="en-US" altLang="ko-KR" sz="1100" b="1" dirty="0">
                <a:latin typeface="+mn-lt"/>
                <a:ea typeface="맑은 고딕"/>
              </a:rPr>
              <a:t>)</a:t>
            </a:r>
            <a:endParaRPr lang="en-US" altLang="ko-KR" sz="1100" dirty="0">
              <a:latin typeface="+mn-lt"/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ko-KR" altLang="en-US" sz="1100" dirty="0">
                <a:latin typeface="+mn-lt"/>
                <a:ea typeface="맑은 고딕"/>
              </a:rPr>
              <a:t>범죄 조직과 박해의 위협 속에 있는 목회자 가족</a:t>
            </a:r>
            <a:r>
              <a:rPr lang="en-US" altLang="ko-KR" sz="1100" dirty="0">
                <a:latin typeface="+mn-lt"/>
                <a:ea typeface="맑은 고딕"/>
              </a:rPr>
              <a:t>, </a:t>
            </a:r>
            <a:r>
              <a:rPr lang="ko-KR" altLang="en-US" sz="1100" dirty="0">
                <a:latin typeface="+mn-lt"/>
                <a:ea typeface="맑은 고딕"/>
              </a:rPr>
              <a:t>현장 사역자들의 안전을 주님께서 온전히 지켜 주시기를 기도합니다</a:t>
            </a:r>
            <a:r>
              <a:rPr lang="en-US" altLang="ko-KR" sz="1100" dirty="0">
                <a:latin typeface="+mn-lt"/>
                <a:ea typeface="맑은 고딕"/>
              </a:rPr>
              <a:t>. </a:t>
            </a:r>
            <a:r>
              <a:rPr lang="ko-KR" altLang="en-US" sz="1100" dirty="0">
                <a:latin typeface="+mn-lt"/>
                <a:ea typeface="맑은 고딕"/>
              </a:rPr>
              <a:t>또한 공동체에서 소외당하고 </a:t>
            </a:r>
            <a:r>
              <a:rPr lang="ko-KR" altLang="en-US" sz="1100" err="1">
                <a:latin typeface="+mn-lt"/>
                <a:ea typeface="맑은 고딕"/>
              </a:rPr>
              <a:t>멸시받는</a:t>
            </a:r>
            <a:r>
              <a:rPr lang="en-US" altLang="ko-KR" sz="1100" dirty="0">
                <a:latin typeface="+mn-lt"/>
                <a:ea typeface="맑은 고딕"/>
              </a:rPr>
              <a:t> </a:t>
            </a:r>
            <a:r>
              <a:rPr lang="ko-KR" altLang="en-US" sz="1100" dirty="0">
                <a:latin typeface="+mn-lt"/>
                <a:ea typeface="맑은 고딕"/>
              </a:rPr>
              <a:t>지체들이 하나님 아버지의 깊은 사랑 안에서 참된 위로를 경험하게 하소서</a:t>
            </a:r>
            <a:r>
              <a:rPr lang="en-US" altLang="ko-KR" sz="1100" dirty="0">
                <a:latin typeface="+mn-lt"/>
                <a:ea typeface="맑은 고딕"/>
              </a:rPr>
              <a:t>.</a:t>
            </a:r>
            <a:endParaRPr lang="en-US" sz="1100">
              <a:latin typeface="+mn-lt"/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endParaRPr lang="en-US" altLang="ko-KR" sz="1100" dirty="0">
              <a:latin typeface="+mn-lt"/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en-US" altLang="ko-KR" sz="1100" b="1" dirty="0">
                <a:latin typeface="+mn-lt"/>
                <a:ea typeface="맑은 고딕"/>
              </a:rPr>
              <a:t>2. </a:t>
            </a:r>
            <a:r>
              <a:rPr lang="ko-KR" altLang="en-US" sz="1100" b="1" dirty="0">
                <a:latin typeface="+mn-lt"/>
                <a:ea typeface="맑은 고딕"/>
              </a:rPr>
              <a:t>변화와 영향력 </a:t>
            </a:r>
            <a:r>
              <a:rPr lang="en-US" altLang="ko-KR" sz="1100" b="1" dirty="0">
                <a:latin typeface="+mn-lt"/>
                <a:ea typeface="맑은 고딕"/>
              </a:rPr>
              <a:t>(</a:t>
            </a:r>
            <a:r>
              <a:rPr lang="ko-KR" altLang="en-US" sz="1100" b="1" dirty="0">
                <a:latin typeface="+mn-lt"/>
                <a:ea typeface="맑은 고딕"/>
              </a:rPr>
              <a:t>교회의 역할과 지도자의 회심</a:t>
            </a:r>
            <a:r>
              <a:rPr lang="en-US" altLang="ko-KR" sz="1100" b="1" dirty="0">
                <a:latin typeface="+mn-lt"/>
                <a:ea typeface="맑은 고딕"/>
              </a:rPr>
              <a:t>)</a:t>
            </a:r>
            <a:endParaRPr lang="en-US" sz="1100">
              <a:latin typeface="+mn-lt"/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ko-KR" altLang="en-US" sz="1100" dirty="0">
                <a:latin typeface="+mn-lt"/>
                <a:ea typeface="맑은 고딕"/>
              </a:rPr>
              <a:t>적대적인 환경에서도 교회가 세상의 빛과 소금으로서 그 사명을 잃지 않게 하소서</a:t>
            </a:r>
            <a:r>
              <a:rPr lang="en-US" altLang="ko-KR" sz="1100" dirty="0">
                <a:latin typeface="+mn-lt"/>
                <a:ea typeface="맑은 고딕"/>
              </a:rPr>
              <a:t>. </a:t>
            </a:r>
            <a:r>
              <a:rPr lang="ko-KR" altLang="en-US" sz="1100" dirty="0">
                <a:latin typeface="+mn-lt"/>
                <a:ea typeface="맑은 고딕"/>
              </a:rPr>
              <a:t>특히 복음을 거부하는 지역 지도자들의 마음을 주님께서 기적적으로 만지셔서</a:t>
            </a:r>
            <a:r>
              <a:rPr lang="en-US" altLang="ko-KR" sz="1100" dirty="0">
                <a:latin typeface="+mn-lt"/>
                <a:ea typeface="맑은 고딕"/>
              </a:rPr>
              <a:t>, </a:t>
            </a:r>
            <a:r>
              <a:rPr lang="ko-KR" altLang="en-US" sz="1100" dirty="0">
                <a:latin typeface="+mn-lt"/>
                <a:ea typeface="맑은 고딕"/>
              </a:rPr>
              <a:t>그들이 교만함을 버리고 겸손히 변화되는 역사가 일어나게 하소서</a:t>
            </a:r>
            <a:r>
              <a:rPr lang="en-US" altLang="ko-KR" sz="1100" dirty="0">
                <a:latin typeface="+mn-lt"/>
                <a:ea typeface="맑은 고딕"/>
              </a:rPr>
              <a:t>.</a:t>
            </a:r>
            <a:endParaRPr lang="en-US" sz="1100">
              <a:latin typeface="+mn-lt"/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endParaRPr lang="en-US" altLang="ko-KR" sz="1100" dirty="0">
              <a:latin typeface="+mn-lt"/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en-US" altLang="ko-KR" sz="1100" b="1" dirty="0">
                <a:latin typeface="+mn-lt"/>
                <a:ea typeface="맑은 고딕"/>
              </a:rPr>
              <a:t>3. </a:t>
            </a:r>
            <a:r>
              <a:rPr lang="ko-KR" altLang="en-US" sz="1100" b="1" err="1">
                <a:latin typeface="+mn-lt"/>
                <a:ea typeface="맑은 고딕"/>
              </a:rPr>
              <a:t>동역과</a:t>
            </a:r>
            <a:r>
              <a:rPr lang="en-US" altLang="ko-KR" sz="1100" b="1" dirty="0">
                <a:latin typeface="+mn-lt"/>
                <a:ea typeface="맑은 고딕"/>
              </a:rPr>
              <a:t> </a:t>
            </a:r>
            <a:r>
              <a:rPr lang="ko-KR" altLang="en-US" sz="1100" b="1" dirty="0">
                <a:latin typeface="+mn-lt"/>
                <a:ea typeface="맑은 고딕"/>
              </a:rPr>
              <a:t>소명 </a:t>
            </a:r>
            <a:r>
              <a:rPr lang="en-US" altLang="ko-KR" sz="1100" b="1" dirty="0">
                <a:latin typeface="+mn-lt"/>
                <a:ea typeface="맑은 고딕"/>
              </a:rPr>
              <a:t>(</a:t>
            </a:r>
            <a:r>
              <a:rPr lang="ko-KR" altLang="en-US" sz="1100" b="1" dirty="0">
                <a:latin typeface="+mn-lt"/>
                <a:ea typeface="맑은 고딕"/>
              </a:rPr>
              <a:t>사역의 확장과</a:t>
            </a:r>
            <a:r>
              <a:rPr lang="en-US" altLang="ko-KR" sz="1100" b="1" dirty="0">
                <a:latin typeface="+mn-lt"/>
                <a:ea typeface="맑은 고딕"/>
              </a:rPr>
              <a:t> </a:t>
            </a:r>
            <a:r>
              <a:rPr lang="ko-KR" altLang="en-US" sz="1100" b="1" dirty="0">
                <a:latin typeface="+mn-lt"/>
                <a:ea typeface="맑은 고딕"/>
              </a:rPr>
              <a:t>동역자</a:t>
            </a:r>
            <a:r>
              <a:rPr lang="en-US" altLang="ko-KR" sz="1100" b="1" dirty="0">
                <a:latin typeface="+mn-lt"/>
                <a:ea typeface="맑은 고딕"/>
              </a:rPr>
              <a:t> </a:t>
            </a:r>
            <a:r>
              <a:rPr lang="ko-KR" altLang="en-US" sz="1100" b="1" dirty="0">
                <a:latin typeface="+mn-lt"/>
                <a:ea typeface="맑은 고딕"/>
              </a:rPr>
              <a:t>공급</a:t>
            </a:r>
            <a:r>
              <a:rPr lang="en-US" altLang="ko-KR" sz="1100" b="1" dirty="0">
                <a:latin typeface="+mn-lt"/>
                <a:ea typeface="맑은 고딕"/>
              </a:rPr>
              <a:t>)</a:t>
            </a:r>
            <a:endParaRPr lang="en-US" sz="1100">
              <a:latin typeface="+mn-lt"/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ko-KR" altLang="en-US" sz="1100" dirty="0">
                <a:latin typeface="+mn-lt"/>
                <a:ea typeface="맑은 고딕"/>
              </a:rPr>
              <a:t>위험한 현장 사역이 흔들리지 않고 견고히 세워질 수 있도록 주님의 능력과 소명을 더하여 주소서</a:t>
            </a:r>
            <a:r>
              <a:rPr lang="en-US" altLang="ko-KR" sz="1100" dirty="0">
                <a:latin typeface="+mn-lt"/>
                <a:ea typeface="맑은 고딕"/>
              </a:rPr>
              <a:t>. </a:t>
            </a:r>
            <a:r>
              <a:rPr lang="ko-KR" altLang="en-US" sz="1100" dirty="0">
                <a:latin typeface="+mn-lt"/>
                <a:ea typeface="맑은 고딕"/>
              </a:rPr>
              <a:t>사역의 짐을 함께 짊어질 준비된 동역자들을 적재적소에 보내주셔서</a:t>
            </a:r>
            <a:r>
              <a:rPr lang="en-US" altLang="ko-KR" sz="1100" dirty="0">
                <a:latin typeface="+mn-lt"/>
                <a:ea typeface="맑은 고딕"/>
              </a:rPr>
              <a:t>, </a:t>
            </a:r>
            <a:r>
              <a:rPr lang="ko-KR" altLang="en-US" sz="1100" dirty="0">
                <a:latin typeface="+mn-lt"/>
                <a:ea typeface="맑은 고딕"/>
              </a:rPr>
              <a:t>하나님의 나라가 이 땅에 더욱 힘 있게 확장되게 하소서</a:t>
            </a:r>
            <a:r>
              <a:rPr lang="en-US" altLang="ko-KR" sz="1100" dirty="0">
                <a:latin typeface="+mn-lt"/>
                <a:ea typeface="맑은 고딕"/>
              </a:rPr>
              <a:t>.</a:t>
            </a:r>
            <a:endParaRPr lang="en-US" sz="1100">
              <a:latin typeface="+mn-lt"/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endParaRPr lang="en-US" altLang="ko-KR" sz="1100" dirty="0">
              <a:latin typeface="+mn-lt"/>
              <a:ea typeface="맑은 고딕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342EF8A9-0F0D-00AF-2432-C95E640DC5E6}"/>
              </a:ext>
            </a:extLst>
          </p:cNvPr>
          <p:cNvCxnSpPr/>
          <p:nvPr/>
        </p:nvCxnSpPr>
        <p:spPr>
          <a:xfrm>
            <a:off x="837259" y="1758712"/>
            <a:ext cx="3502444" cy="1690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2750128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그림 3" descr="인간의 얼굴, 어둠, 인물사진, 빛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6CC9752-78E5-48CB-689A-BDF4A29F13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884" r="-1" b="-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FCB206-D105-8C02-9CD2-A4FE8ED6D0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numCol="1" rtlCol="0" anchor="ctr">
            <a:prstTxWarp prst="textNoShape">
              <a:avLst/>
            </a:prstTxWarp>
            <a:normAutofit/>
          </a:bodyPr>
          <a:lstStyle/>
          <a:p>
            <a:pPr latinLnBrk="0">
              <a:defRPr/>
            </a:pPr>
            <a:r>
              <a:rPr lang="ko-KR" altLang="en-US" sz="2800" dirty="0">
                <a:solidFill>
                  <a:schemeClr val="tx1"/>
                </a:solidFill>
                <a:ea typeface="맑은 고딕"/>
              </a:rPr>
              <a:t>이슬람권 비밀신자들을 위한 기도</a:t>
            </a:r>
            <a:endParaRPr lang="en-US" altLang="ko-KR" sz="2800" dirty="0">
              <a:solidFill>
                <a:schemeClr val="tx1"/>
              </a:solidFill>
              <a:ea typeface="맑은 고딕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8584DC46-CA32-6DD9-92AA-649377D72EC7}"/>
              </a:ext>
            </a:extLst>
          </p:cNvPr>
          <p:cNvSpPr txBox="1"/>
          <p:nvPr/>
        </p:nvSpPr>
        <p:spPr>
          <a:xfrm>
            <a:off x="939188" y="1883358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en-US" altLang="ko-KR" sz="1100" b="1" dirty="0">
                <a:latin typeface="+mn-lt"/>
                <a:ea typeface="맑은 고딕"/>
              </a:rPr>
              <a:t>1. </a:t>
            </a:r>
            <a:r>
              <a:rPr lang="ko-KR" altLang="en-US" sz="1100" b="1" dirty="0">
                <a:latin typeface="+mn-lt"/>
                <a:ea typeface="맑은 고딕"/>
              </a:rPr>
              <a:t>흔들리지 않는 믿음과 </a:t>
            </a:r>
            <a:r>
              <a:rPr lang="en-US" sz="1100" b="1" err="1">
                <a:latin typeface="+mn-lt"/>
              </a:rPr>
              <a:t>분별력</a:t>
            </a:r>
            <a:r>
              <a:rPr lang="en-US" altLang="ko-KR" sz="1100" b="1" dirty="0">
                <a:latin typeface="+mn-lt"/>
                <a:ea typeface="맑은 고딕"/>
              </a:rPr>
              <a:t> (</a:t>
            </a:r>
            <a:r>
              <a:rPr lang="ko-KR" altLang="en-US" sz="1100" b="1" dirty="0">
                <a:latin typeface="+mn-lt"/>
                <a:ea typeface="맑은 고딕"/>
              </a:rPr>
              <a:t>영적 중심</a:t>
            </a:r>
            <a:r>
              <a:rPr lang="en-US" altLang="ko-KR" sz="1100" b="1" dirty="0">
                <a:latin typeface="+mn-lt"/>
                <a:ea typeface="맑은 고딕"/>
              </a:rPr>
              <a:t>)</a:t>
            </a:r>
            <a:endParaRPr lang="ko-KR" altLang="en-US" sz="1100"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ko-KR" altLang="en-US" sz="1100" dirty="0">
                <a:latin typeface="+mn-lt"/>
                <a:ea typeface="맑은 고딕"/>
              </a:rPr>
              <a:t>두려움과 생명의 위협 속에서도 믿음의 중심을 지키며</a:t>
            </a:r>
            <a:r>
              <a:rPr lang="en-US" altLang="ko-KR" sz="1100" dirty="0">
                <a:latin typeface="+mn-lt"/>
                <a:ea typeface="맑은 고딕"/>
              </a:rPr>
              <a:t>, </a:t>
            </a:r>
            <a:r>
              <a:rPr lang="ko-KR" altLang="en-US" sz="1100" dirty="0">
                <a:latin typeface="+mn-lt"/>
                <a:ea typeface="맑은 고딕"/>
              </a:rPr>
              <a:t>그리스도 안에 굳게 서게 되기를 기도합니다</a:t>
            </a:r>
            <a:r>
              <a:rPr lang="en-US" altLang="ko-KR" sz="1100" dirty="0">
                <a:latin typeface="+mn-lt"/>
                <a:ea typeface="맑은 고딕"/>
              </a:rPr>
              <a:t>.  </a:t>
            </a:r>
            <a:r>
              <a:rPr lang="ko-KR" altLang="en-US" sz="1100" dirty="0">
                <a:latin typeface="+mn-lt"/>
                <a:ea typeface="맑은 고딕"/>
              </a:rPr>
              <a:t>특히 언제 담대히 복음을 전하고</a:t>
            </a:r>
            <a:r>
              <a:rPr lang="en-US" altLang="ko-KR" sz="1100" dirty="0">
                <a:latin typeface="+mn-lt"/>
                <a:ea typeface="맑은 고딕"/>
              </a:rPr>
              <a:t> </a:t>
            </a:r>
            <a:r>
              <a:rPr lang="ko-KR" altLang="en-US" sz="1100" dirty="0">
                <a:latin typeface="+mn-lt"/>
                <a:ea typeface="맑은 고딕"/>
              </a:rPr>
              <a:t>언제 지혜롭게 침묵해야 할지를 분별하는 지혜를 주시고</a:t>
            </a:r>
            <a:r>
              <a:rPr lang="en-US" altLang="ko-KR" sz="1100" dirty="0">
                <a:latin typeface="+mn-lt"/>
                <a:ea typeface="맑은 고딕"/>
              </a:rPr>
              <a:t>, </a:t>
            </a:r>
            <a:r>
              <a:rPr lang="ko-KR" altLang="en-US" sz="1100" dirty="0">
                <a:latin typeface="+mn-lt"/>
                <a:ea typeface="맑은 고딕"/>
              </a:rPr>
              <a:t>박해하는 자들까지도 그리스도의 사랑으로 품을 수 있는 넉넉한 마음을 </a:t>
            </a:r>
            <a:r>
              <a:rPr lang="ko-KR" altLang="en-US" sz="1100" err="1">
                <a:latin typeface="+mn-lt"/>
                <a:ea typeface="맑은 고딕"/>
              </a:rPr>
              <a:t>허락하옵소서</a:t>
            </a:r>
            <a:r>
              <a:rPr lang="en-US" altLang="ko-KR" sz="1100" dirty="0">
                <a:latin typeface="+mn-lt"/>
                <a:ea typeface="맑은 고딕"/>
              </a:rPr>
              <a:t>!</a:t>
            </a: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endParaRPr lang="en-US" altLang="ko-KR" sz="1100" dirty="0">
              <a:latin typeface="+mn-lt"/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en-US" sz="1100" b="1" dirty="0">
                <a:latin typeface="+mn-lt"/>
              </a:rPr>
              <a:t>2. </a:t>
            </a:r>
            <a:r>
              <a:rPr lang="en-US" sz="1100" b="1" err="1">
                <a:latin typeface="+mn-lt"/>
              </a:rPr>
              <a:t>강력한</a:t>
            </a:r>
            <a:r>
              <a:rPr lang="en-US" sz="1100" b="1" dirty="0">
                <a:latin typeface="+mn-lt"/>
              </a:rPr>
              <a:t> </a:t>
            </a:r>
            <a:r>
              <a:rPr lang="en-US" sz="1100" b="1" err="1">
                <a:latin typeface="+mn-lt"/>
              </a:rPr>
              <a:t>보호와</a:t>
            </a:r>
            <a:r>
              <a:rPr lang="en-US" sz="1100" b="1" dirty="0">
                <a:latin typeface="+mn-lt"/>
              </a:rPr>
              <a:t> </a:t>
            </a:r>
            <a:r>
              <a:rPr lang="en-US" sz="1100" b="1" err="1">
                <a:latin typeface="+mn-lt"/>
              </a:rPr>
              <a:t>말씀의</a:t>
            </a:r>
            <a:r>
              <a:rPr lang="en-US" sz="1100" b="1" dirty="0">
                <a:latin typeface="+mn-lt"/>
              </a:rPr>
              <a:t> </a:t>
            </a:r>
            <a:r>
              <a:rPr lang="en-US" sz="1100" b="1" err="1">
                <a:latin typeface="+mn-lt"/>
              </a:rPr>
              <a:t>임재</a:t>
            </a:r>
            <a:r>
              <a:rPr lang="en-US" sz="1100" b="1" dirty="0">
                <a:latin typeface="+mn-lt"/>
              </a:rPr>
              <a:t> (</a:t>
            </a:r>
            <a:r>
              <a:rPr lang="ko-KR" altLang="en-US" sz="1100" b="1" dirty="0">
                <a:latin typeface="+mn-lt"/>
                <a:ea typeface="맑은 고딕"/>
              </a:rPr>
              <a:t>현실적 필요</a:t>
            </a:r>
            <a:r>
              <a:rPr lang="en-US" sz="1100" b="1" dirty="0">
                <a:latin typeface="+mn-lt"/>
              </a:rPr>
              <a:t>)</a:t>
            </a:r>
            <a:endParaRPr lang="en-US" sz="1100">
              <a:latin typeface="+mn-lt"/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ko-KR" altLang="en-US" sz="1100" dirty="0">
                <a:latin typeface="+mn-lt"/>
                <a:ea typeface="맑은 고딕"/>
              </a:rPr>
              <a:t>정부 당국과 가족의 위협으로부터 성도들의 생명과 안전을 주님의 강력한 손길로 보호하여 주시기를 기도합니다</a:t>
            </a:r>
            <a:r>
              <a:rPr lang="en-US" altLang="ko-KR" sz="1100" dirty="0">
                <a:latin typeface="+mn-lt"/>
                <a:ea typeface="맑은 고딕"/>
              </a:rPr>
              <a:t>. </a:t>
            </a:r>
            <a:r>
              <a:rPr lang="ko-KR" altLang="en-US" sz="1100" dirty="0">
                <a:latin typeface="+mn-lt"/>
                <a:ea typeface="맑은 고딕"/>
              </a:rPr>
              <a:t>비록 숨어서 성경을 읽어야 하는 상황일지라도</a:t>
            </a:r>
            <a:r>
              <a:rPr lang="en-US" altLang="ko-KR" sz="1100" dirty="0">
                <a:latin typeface="+mn-lt"/>
                <a:ea typeface="맑은 고딕"/>
              </a:rPr>
              <a:t>, </a:t>
            </a:r>
            <a:r>
              <a:rPr lang="ko-KR" altLang="en-US" sz="1100" dirty="0">
                <a:latin typeface="+mn-lt"/>
                <a:ea typeface="맑은 고딕"/>
              </a:rPr>
              <a:t>하나님의 말씀이 그들의 삶에서 살아 움직이는 실재가 되어 절망을 이길 구체적인 능력이 되게 </a:t>
            </a:r>
            <a:r>
              <a:rPr lang="ko-KR" altLang="en-US" sz="1100" dirty="0" err="1">
                <a:latin typeface="+mn-lt"/>
                <a:ea typeface="맑은 고딕"/>
              </a:rPr>
              <a:t>하옵소서</a:t>
            </a:r>
            <a:r>
              <a:rPr lang="en-US" altLang="ko-KR" sz="1100" dirty="0">
                <a:latin typeface="+mn-lt"/>
                <a:ea typeface="맑은 고딕"/>
              </a:rPr>
              <a:t>!</a:t>
            </a: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endParaRPr lang="en-US" altLang="ko-KR" sz="1100" dirty="0">
              <a:latin typeface="+mn-lt"/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en-US" sz="1100" b="1" dirty="0">
                <a:latin typeface="+mn-lt"/>
              </a:rPr>
              <a:t>3. </a:t>
            </a:r>
            <a:r>
              <a:rPr lang="en-US" sz="1100" b="1" dirty="0" err="1">
                <a:latin typeface="+mn-lt"/>
              </a:rPr>
              <a:t>새로운</a:t>
            </a:r>
            <a:r>
              <a:rPr lang="en-US" sz="1100" b="1" dirty="0">
                <a:latin typeface="+mn-lt"/>
              </a:rPr>
              <a:t> </a:t>
            </a:r>
            <a:r>
              <a:rPr lang="en-US" sz="1100" b="1" dirty="0" err="1">
                <a:latin typeface="+mn-lt"/>
              </a:rPr>
              <a:t>공동체와</a:t>
            </a:r>
            <a:r>
              <a:rPr lang="en-US" sz="1100" b="1" dirty="0">
                <a:latin typeface="+mn-lt"/>
              </a:rPr>
              <a:t> </a:t>
            </a:r>
            <a:r>
              <a:rPr lang="en-US" sz="1100" b="1" dirty="0" err="1">
                <a:latin typeface="+mn-lt"/>
              </a:rPr>
              <a:t>거룩한</a:t>
            </a:r>
            <a:r>
              <a:rPr lang="en-US" sz="1100" b="1" dirty="0">
                <a:latin typeface="+mn-lt"/>
              </a:rPr>
              <a:t> </a:t>
            </a:r>
            <a:r>
              <a:rPr lang="en-US" sz="1100" b="1" dirty="0" err="1">
                <a:latin typeface="+mn-lt"/>
              </a:rPr>
              <a:t>담대함</a:t>
            </a:r>
            <a:r>
              <a:rPr lang="en-US" sz="1100" b="1" dirty="0">
                <a:latin typeface="+mn-lt"/>
              </a:rPr>
              <a:t> (</a:t>
            </a:r>
            <a:r>
              <a:rPr lang="en-US" sz="1100" b="1" dirty="0" err="1">
                <a:latin typeface="+mn-lt"/>
              </a:rPr>
              <a:t>사회적</a:t>
            </a:r>
            <a:r>
              <a:rPr lang="en-US" sz="1100" b="1" dirty="0">
                <a:latin typeface="+mn-lt"/>
              </a:rPr>
              <a:t> </a:t>
            </a:r>
            <a:r>
              <a:rPr lang="en-US" sz="1100" b="1" dirty="0" err="1">
                <a:latin typeface="+mn-lt"/>
              </a:rPr>
              <a:t>회복</a:t>
            </a:r>
            <a:r>
              <a:rPr lang="en-US" sz="1100" b="1" dirty="0">
                <a:latin typeface="+mn-lt"/>
              </a:rPr>
              <a:t>)</a:t>
            </a:r>
            <a:endParaRPr lang="en-US" sz="1100">
              <a:latin typeface="+mn-lt"/>
              <a:ea typeface="맑은 고딕"/>
            </a:endParaRPr>
          </a:p>
          <a:p>
            <a:pPr marL="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r>
              <a:rPr lang="ko-KR" altLang="en-US" sz="1100" dirty="0">
                <a:latin typeface="+mn-lt"/>
                <a:ea typeface="맑은 고딕"/>
              </a:rPr>
              <a:t>개종으로 인해 가족과 사회로부터 버림받은 </a:t>
            </a:r>
            <a:r>
              <a:rPr lang="en-US" altLang="ko-KR" sz="1100" dirty="0">
                <a:latin typeface="+mn-lt"/>
                <a:ea typeface="맑은 고딕"/>
              </a:rPr>
              <a:t>MBB(</a:t>
            </a:r>
            <a:r>
              <a:rPr lang="ko-KR" altLang="en-US" sz="1100" dirty="0">
                <a:latin typeface="+mn-lt"/>
                <a:ea typeface="맑은 고딕"/>
              </a:rPr>
              <a:t>무슬림 배경 신자</a:t>
            </a:r>
            <a:r>
              <a:rPr lang="en-US" altLang="ko-KR" sz="1100" dirty="0">
                <a:latin typeface="+mn-lt"/>
                <a:ea typeface="맑은 고딕"/>
              </a:rPr>
              <a:t>)</a:t>
            </a:r>
            <a:r>
              <a:rPr lang="ko-KR" altLang="en-US" sz="1100" dirty="0">
                <a:latin typeface="+mn-lt"/>
                <a:ea typeface="맑은 고딕"/>
              </a:rPr>
              <a:t>들이 서로를 지켜주는 헌신적인 영적 가족을 만나기를 기도합니다</a:t>
            </a:r>
            <a:r>
              <a:rPr lang="en-US" altLang="ko-KR" sz="1100" dirty="0">
                <a:latin typeface="+mn-lt"/>
                <a:ea typeface="맑은 고딕"/>
              </a:rPr>
              <a:t>. </a:t>
            </a:r>
            <a:r>
              <a:rPr lang="ko-KR" altLang="en-US" sz="1100" dirty="0">
                <a:latin typeface="+mn-lt"/>
                <a:ea typeface="맑은 고딕"/>
              </a:rPr>
              <a:t>고립감을 이겨낼 안전한 공동체 안에서 새 힘을 얻고</a:t>
            </a:r>
            <a:r>
              <a:rPr lang="en-US" altLang="ko-KR" sz="1100" dirty="0">
                <a:latin typeface="+mn-lt"/>
                <a:ea typeface="맑은 고딕"/>
              </a:rPr>
              <a:t>, </a:t>
            </a:r>
            <a:r>
              <a:rPr lang="ko-KR" altLang="en-US" sz="1100" dirty="0">
                <a:latin typeface="+mn-lt"/>
                <a:ea typeface="맑은 고딕"/>
              </a:rPr>
              <a:t>성령께서 문을 여실 때</a:t>
            </a:r>
            <a:r>
              <a:rPr lang="en-US" altLang="ko-KR" sz="1100" dirty="0">
                <a:latin typeface="+mn-lt"/>
                <a:ea typeface="맑은 고딕"/>
              </a:rPr>
              <a:t> </a:t>
            </a:r>
            <a:r>
              <a:rPr lang="ko-KR" altLang="en-US" sz="1100" dirty="0">
                <a:latin typeface="+mn-lt"/>
                <a:ea typeface="맑은 고딕"/>
              </a:rPr>
              <a:t>두려움 없이 복음을 전하는 거룩한 담대함을 부어 </a:t>
            </a:r>
            <a:r>
              <a:rPr lang="ko-KR" altLang="en-US" sz="1100" dirty="0" err="1">
                <a:latin typeface="+mn-lt"/>
                <a:ea typeface="맑은 고딕"/>
              </a:rPr>
              <a:t>주시옵소서</a:t>
            </a:r>
            <a:r>
              <a:rPr lang="en-US" altLang="en-US" sz="1100" dirty="0">
                <a:latin typeface="+mn-lt"/>
              </a:rPr>
              <a:t>!</a:t>
            </a:r>
            <a:endParaRPr lang="en-US" altLang="ko-KR" sz="1100" dirty="0">
              <a:latin typeface="+mn-lt"/>
              <a:ea typeface="맑은 고딕"/>
            </a:endParaRPr>
          </a:p>
          <a:p>
            <a:pPr marL="57150" indent="0" algn="just" latinLnBrk="0">
              <a:lnSpc>
                <a:spcPct val="90000"/>
              </a:lnSpc>
              <a:spcAft>
                <a:spcPts val="600"/>
              </a:spcAft>
              <a:buSzPct val="100000"/>
              <a:defRPr/>
            </a:pPr>
            <a:endParaRPr lang="en-US" altLang="ko-KR" sz="1100" b="1" dirty="0">
              <a:latin typeface="+mn-lt"/>
              <a:ea typeface="맑은 고딕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2B613D94-CD5B-EFF4-4221-9E43D5299F79}"/>
              </a:ext>
            </a:extLst>
          </p:cNvPr>
          <p:cNvCxnSpPr/>
          <p:nvPr/>
        </p:nvCxnSpPr>
        <p:spPr>
          <a:xfrm flipV="1">
            <a:off x="935709" y="1758350"/>
            <a:ext cx="3346251" cy="15825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0143067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/>
              <a:t>오픈도어 </a:t>
            </a:r>
            <a:r>
              <a:rPr lang="en-US" altLang="ko-KR" sz="1000"/>
              <a:t>1,300</a:t>
            </a:r>
            <a:r>
              <a:rPr lang="ko-KR" altLang="en-US" sz="1000"/>
              <a:t>여 명의 사역자들이 </a:t>
            </a:r>
            <a:r>
              <a:rPr lang="ko-KR" altLang="en-US" sz="1000" err="1"/>
              <a:t>브라더</a:t>
            </a:r>
            <a:r>
              <a:rPr lang="ko-KR" altLang="en-US" sz="1000"/>
              <a:t> </a:t>
            </a:r>
            <a:r>
              <a:rPr lang="ko-KR" altLang="en-US" sz="1000" err="1"/>
              <a:t>앤드류의</a:t>
            </a:r>
            <a:r>
              <a:rPr lang="ko-KR" altLang="en-US" sz="1000"/>
              <a:t> 길을 따라 믿음과 용기를 잃지 않고</a:t>
            </a:r>
            <a:r>
              <a:rPr lang="en-US" altLang="ko-KR" sz="1000"/>
              <a:t>, </a:t>
            </a:r>
            <a:r>
              <a:rPr lang="ko-KR" altLang="en-US" sz="1000"/>
              <a:t>겸손하게 박해 받는 교회를 잘 섬길 수 있게 </a:t>
            </a:r>
            <a:r>
              <a:rPr lang="ko-KR" altLang="en-US" sz="1000" err="1"/>
              <a:t>하옵소서</a:t>
            </a:r>
            <a:r>
              <a:rPr lang="en-US" altLang="ko-KR" sz="1000"/>
              <a:t>! </a:t>
            </a:r>
            <a:r>
              <a:rPr lang="ko-KR" altLang="en-US" sz="1000"/>
              <a:t>예수의 제자의 길을 끝까지 걸어가게 </a:t>
            </a:r>
            <a:r>
              <a:rPr lang="ko-KR" altLang="en-US" sz="1000" err="1"/>
              <a:t>하옵소서</a:t>
            </a:r>
            <a:r>
              <a:rPr lang="en-US" altLang="ko-KR" sz="1000"/>
              <a:t>!</a:t>
            </a:r>
          </a:p>
          <a:p>
            <a:pPr marL="0" indent="0" algn="just">
              <a:buNone/>
            </a:pPr>
            <a:r>
              <a:rPr lang="ko-KR" altLang="en-US" sz="1000" err="1"/>
              <a:t>화요기도모임을</a:t>
            </a:r>
            <a:r>
              <a:rPr lang="ko-KR" altLang="en-US" sz="1000"/>
              <a:t> 지키는 기도용사들을 축복하시고</a:t>
            </a:r>
            <a:r>
              <a:rPr lang="en-US" altLang="ko-KR" sz="1000"/>
              <a:t>, </a:t>
            </a:r>
            <a:r>
              <a:rPr lang="ko-KR" altLang="en-US" sz="1000"/>
              <a:t>각 가정마다</a:t>
            </a:r>
            <a:r>
              <a:rPr lang="en-US" altLang="ko-KR" sz="1000"/>
              <a:t> </a:t>
            </a:r>
            <a:r>
              <a:rPr lang="ko-KR" altLang="en-US" sz="1000"/>
              <a:t>하나님의 부르심의 소망이 밝게 빛나게 하시고</a:t>
            </a:r>
            <a:r>
              <a:rPr lang="en-US" altLang="ko-KR" sz="1000"/>
              <a:t>, </a:t>
            </a:r>
            <a:r>
              <a:rPr lang="ko-KR" altLang="en-US" sz="1000"/>
              <a:t>부르짖는 간구를 들으시며</a:t>
            </a:r>
            <a:r>
              <a:rPr lang="en-US" altLang="ko-KR" sz="1000"/>
              <a:t>, </a:t>
            </a:r>
            <a:r>
              <a:rPr lang="ko-KR" altLang="en-US" sz="1000"/>
              <a:t>일평생 주님을 영화롭게 하는 거룩한 삶이 되게 </a:t>
            </a:r>
            <a:r>
              <a:rPr lang="ko-KR" altLang="en-US" sz="1000" err="1"/>
              <a:t>하옵소서</a:t>
            </a:r>
            <a:endParaRPr lang="en-US" altLang="ko-KR" sz="100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 sz="1050" i="1" err="1">
                <a:solidFill>
                  <a:schemeClr val="tx1"/>
                </a:solidFill>
                <a:latin typeface="+mj-lt"/>
                <a:ea typeface="맑은 고딕"/>
              </a:rPr>
              <a:t>어라이즈</a:t>
            </a:r>
            <a:r>
              <a:rPr lang="ko-KR" altLang="en-US" sz="1050" i="1">
                <a:solidFill>
                  <a:schemeClr val="tx1"/>
                </a:solidFill>
                <a:latin typeface="+mj-lt"/>
                <a:ea typeface="맑은 고딕"/>
              </a:rPr>
              <a:t> 아프리카 100만 청원을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2026년까지 전세계적으로 SSA 교회와 성도들을 위한 100만명 청원운동이 진행되고 있습니다. 한국오픈도어는 2만명 참여를 목표로 교회와 성도들의 참여를 독려하고 있습니다. 교회의 문을 열어 주시고, 긍휼을 베풀어 </a:t>
            </a:r>
            <a:r>
              <a:rPr lang="ko-KR" altLang="en-US" sz="1000" err="1">
                <a:latin typeface="맑은 고딕"/>
                <a:ea typeface="맑은 고딕"/>
              </a:rPr>
              <a:t>주옵소서</a:t>
            </a:r>
            <a:r>
              <a:rPr lang="ko-KR" altLang="en-US" sz="1000" dirty="0">
                <a:latin typeface="맑은 고딕"/>
                <a:ea typeface="맑은 고딕"/>
              </a:rPr>
              <a:t>!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최근 나이지리아가 미국의 특별우려국가(CPC)로 다시 지정되었습니다. 이후로 교회 공격과 납치사건이 급증하고 있습니다. 국제사회의 지혜가 모아지기를 기도합니다. </a:t>
            </a:r>
            <a:endParaRPr lang="ko-KR" altLang="en-US" sz="1000" dirty="0"/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050" dirty="0">
                <a:solidFill>
                  <a:schemeClr val="tx1"/>
                </a:solidFill>
                <a:latin typeface="맑은 고딕"/>
                <a:ea typeface="맑은 고딕"/>
              </a:rPr>
              <a:t>오픈도어 대사들을 위하여</a:t>
            </a:r>
          </a:p>
          <a:p>
            <a:pPr rtl="0"/>
            <a:endParaRPr lang="ko-KR" altLang="en-US" sz="1050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 dirty="0">
                <a:latin typeface="roboto"/>
                <a:ea typeface="맑은 고딕"/>
                <a:cs typeface="roboto"/>
              </a:rPr>
              <a:t>총 15분이 오픈도어 기도학교를 수료하여 오픈도어 대사로 위촉되었습니다.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브라더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앤드류와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 개척자들이 가졌던 신앙의 유산을 마음에 새기고</a:t>
            </a:r>
            <a:r>
              <a:rPr lang="en-US" altLang="ko-KR" sz="1000" dirty="0">
                <a:latin typeface="roboto"/>
                <a:ea typeface="맑은 고딕"/>
                <a:cs typeface="roboto"/>
              </a:rPr>
              <a:t>, 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오픈도어 기도용사로서 그리고 교회와 성도들을 일깨우는 오픈도어 대사로서 사명을 잘 감당하게 하시기를 기도합니다.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roboto"/>
                <a:ea typeface="맑은 고딕"/>
                <a:cs typeface="roboto"/>
              </a:rPr>
              <a:t>또한, 이 세상에 보냄을 받은 빛의 전사로서 영적전쟁에서 날마다 승리하게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! 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29/4/2025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ShojiVTI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와이드스크린</PresentationFormat>
  <Slides>14</Slides>
  <Notes>12</Notes>
  <HiddenSlides>0</HiddenSlide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14</vt:i4>
      </vt:variant>
    </vt:vector>
  </HeadingPairs>
  <TitlesOfParts>
    <vt:vector size="17" baseType="lpstr">
      <vt:lpstr>Office 테마</vt:lpstr>
      <vt:lpstr>Office 테마</vt:lpstr>
      <vt:lpstr>ShojiVTI</vt:lpstr>
      <vt:lpstr>Prayer Meeting  for Persecuted Church Worldwide 박해받는 교회를 위한 화요기도모임</vt:lpstr>
      <vt:lpstr>잠6:6-8</vt:lpstr>
      <vt:lpstr>OPEN DOORS CORE VALUE/핵심가치</vt:lpstr>
      <vt:lpstr>PowerPoint 프레젠테이션</vt:lpstr>
      <vt:lpstr>기도영상 : 중앙아시아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라틴 아메리카 교회를 위한 기도</vt:lpstr>
      <vt:lpstr>이슬람권 비밀신자들을 위한 기도</vt:lpstr>
      <vt:lpstr>박해 받는 교회를 위한 기도가 이 땅에 요원의 불길처럼 뜨겁게 일어나기를 기도합니다.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revision>3181</cp:revision>
  <dcterms:created xsi:type="dcterms:W3CDTF">2024-07-08T04:53:18Z</dcterms:created>
  <dcterms:modified xsi:type="dcterms:W3CDTF">2026-01-06T10:19:28Z</dcterms:modified>
</cp:coreProperties>
</file>