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716" r:id="rId2"/>
    <p:sldMasterId id="2147483648" r:id="rId3"/>
  </p:sldMasterIdLst>
  <p:notesMasterIdLst>
    <p:notesMasterId r:id="rId25"/>
  </p:notesMasterIdLst>
  <p:sldIdLst>
    <p:sldId id="257" r:id="rId4"/>
    <p:sldId id="2550" r:id="rId5"/>
    <p:sldId id="2568" r:id="rId6"/>
    <p:sldId id="373" r:id="rId7"/>
    <p:sldId id="2572" r:id="rId8"/>
    <p:sldId id="2573" r:id="rId9"/>
    <p:sldId id="2574" r:id="rId10"/>
    <p:sldId id="2575" r:id="rId11"/>
    <p:sldId id="2576" r:id="rId12"/>
    <p:sldId id="2577" r:id="rId13"/>
    <p:sldId id="2578" r:id="rId14"/>
    <p:sldId id="2528" r:id="rId15"/>
    <p:sldId id="2557" r:id="rId16"/>
    <p:sldId id="2570" r:id="rId17"/>
    <p:sldId id="2569" r:id="rId18"/>
    <p:sldId id="2558" r:id="rId19"/>
    <p:sldId id="2559" r:id="rId20"/>
    <p:sldId id="2560" r:id="rId21"/>
    <p:sldId id="2565" r:id="rId22"/>
    <p:sldId id="2566" r:id="rId23"/>
    <p:sldId id="2462" r:id="rId2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  <a:srgbClr val="660066"/>
    <a:srgbClr val="990000"/>
    <a:srgbClr val="CC0066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7936E6-B786-2F7A-D8ED-ACB381619928}" v="2580" dt="2026-01-20T09:00:56.4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https://www.youtube.com/watch?v=fqyBin-D4Qo</a:t>
            </a:r>
            <a:endParaRPr lang="ko-KR"/>
          </a:p>
          <a:p>
            <a:r>
              <a:rPr lang="en-US" altLang="ko-KR" err="1">
                <a:latin typeface="Calibri"/>
                <a:ea typeface="Calibri"/>
                <a:cs typeface="Calibri"/>
              </a:rPr>
              <a:t>링크로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자동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연결이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되지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않으면</a:t>
            </a:r>
            <a:r>
              <a:rPr lang="en-US" altLang="ko-KR">
                <a:latin typeface="Calibri"/>
                <a:ea typeface="Calibri"/>
                <a:cs typeface="Calibri"/>
              </a:rPr>
              <a:t>, 위 </a:t>
            </a:r>
            <a:r>
              <a:rPr lang="en-US" altLang="ko-KR" err="1">
                <a:latin typeface="Calibri"/>
                <a:ea typeface="Calibri"/>
                <a:cs typeface="Calibri"/>
              </a:rPr>
              <a:t>주소로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바로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접속하시면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됩니다</a:t>
            </a:r>
            <a:r>
              <a:rPr lang="en-US" altLang="ko-KR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6303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2026-01-20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15373-0B23-C97D-DCC3-76EE1B647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6E43206-5EFF-ECA5-1387-567C9C21A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37D8660-2DEC-7696-7CEE-AFA6E4E0F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buFont typeface="Arial,Sans-Serif"/>
              <a:buChar char="•"/>
            </a:pPr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5ACB985-927D-D936-3D08-D684FFD45C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704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70F38-39DA-8F25-8382-AC8744FFF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47C154E-9AC7-804E-1F10-D1443D172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E42B448-B390-76E2-AD41-1A46C1110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A116B23-0F74-3992-7B1E-9379A85D4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994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7D7D2-9A69-7717-6278-3FF4515E2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2D35CA3-3333-9BDA-B7CD-84D90F3B4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A91778B-D358-1A87-B40E-E24EF371A9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buFont typeface="Arial,Sans-Serif"/>
              <a:buChar char="•"/>
            </a:pPr>
            <a:r>
              <a:rPr lang="ko-KR">
                <a:ea typeface="맑은 고딕"/>
              </a:rPr>
              <a:t>경제난 항의 시위 여파로 이란 당국의 감시와 탄압이 더욱 엄중해지고  있습니다. 불안한 정세 속에서 긴장이 완화되게 하시고</a:t>
            </a:r>
            <a:r>
              <a:rPr lang="en-US" altLang="ko-KR">
                <a:ea typeface="맑은 고딕"/>
              </a:rPr>
              <a:t>,</a:t>
            </a:r>
            <a:r>
              <a:rPr lang="ko-KR">
                <a:ea typeface="맑은 고딕"/>
              </a:rPr>
              <a:t> 위태로운 상황에 놓인 이란 성도들을 하나님께서 안전하게 지켜 주시도록 기도합니다</a:t>
            </a:r>
            <a:r>
              <a:rPr lang="en-US" altLang="ko-KR">
                <a:ea typeface="맑은 고딕"/>
              </a:rPr>
              <a:t>.</a:t>
            </a:r>
            <a:endParaRPr lang="ko-KR">
              <a:ea typeface="맑은 고딕"/>
            </a:endParaRPr>
          </a:p>
          <a:p>
            <a:pPr algn="just"/>
            <a:endParaRPr lang="en-US" altLang="ko-KR"/>
          </a:p>
          <a:p>
            <a:pPr marL="285750" indent="-285750" algn="just">
              <a:buFont typeface="Arial,Sans-Serif"/>
              <a:buChar char="•"/>
            </a:pPr>
            <a:r>
              <a:rPr lang="ko-KR">
                <a:ea typeface="맑은 고딕"/>
              </a:rPr>
              <a:t>정부의 눈을 피해 모이는 지하 교회들이 놀랍게 성장하고 있습니다</a:t>
            </a:r>
            <a:r>
              <a:rPr lang="en-US" altLang="ko-KR">
                <a:ea typeface="맑은 고딕"/>
              </a:rPr>
              <a:t>.</a:t>
            </a:r>
            <a:r>
              <a:rPr lang="ko-KR">
                <a:ea typeface="맑은 고딕"/>
              </a:rPr>
              <a:t> 예배를 위해 모든 위험을 감수하며 생명을 걸고 모이는 신자들을 기억해 주시고</a:t>
            </a:r>
            <a:r>
              <a:rPr lang="en-US" altLang="ko-KR">
                <a:ea typeface="맑은 고딕"/>
              </a:rPr>
              <a:t>,</a:t>
            </a:r>
            <a:r>
              <a:rPr lang="ko-KR">
                <a:ea typeface="맑은 고딕"/>
              </a:rPr>
              <a:t> 그들의 모임 가운데 하나님의 강력한 임재와 보호가 함께하기를 기도합니다.</a:t>
            </a:r>
          </a:p>
          <a:p>
            <a:pPr marL="285750" indent="-285750" algn="just">
              <a:buFont typeface="Arial,Sans-Serif"/>
              <a:buChar char="•"/>
            </a:pPr>
            <a:endParaRPr lang="ko-KR"/>
          </a:p>
          <a:p>
            <a:pPr marL="285750" indent="-285750" algn="just">
              <a:buFont typeface="Arial,Sans-Serif"/>
              <a:buChar char="•"/>
            </a:pPr>
            <a:r>
              <a:rPr lang="ko-KR">
                <a:ea typeface="맑은 고딕"/>
              </a:rPr>
              <a:t>올해 이란 내에서 체포되어 투옥된 교회 지도자 수가 급격히 늘어났습니다</a:t>
            </a:r>
            <a:r>
              <a:rPr lang="en-US" altLang="ko-KR">
                <a:ea typeface="맑은 고딕"/>
              </a:rPr>
              <a:t>.</a:t>
            </a:r>
            <a:r>
              <a:rPr lang="ko-KR">
                <a:ea typeface="맑은 고딕"/>
              </a:rPr>
              <a:t> 갇혀 있는 지도자들이 속히 석방되게 하시고</a:t>
            </a:r>
            <a:r>
              <a:rPr lang="en-US" altLang="ko-KR">
                <a:ea typeface="맑은 고딕"/>
              </a:rPr>
              <a:t>,</a:t>
            </a:r>
            <a:r>
              <a:rPr lang="ko-KR">
                <a:ea typeface="맑은 고딕"/>
              </a:rPr>
              <a:t> 감옥 안에서도 성령의 위로를 경험하며 믿음으로 승리할 수 있도록 기도합니다.</a:t>
            </a:r>
          </a:p>
          <a:p>
            <a:pPr marL="285750" indent="-285750" algn="just">
              <a:buFont typeface="Arial,Sans-Serif"/>
              <a:buChar char="•"/>
            </a:pPr>
            <a:endParaRPr lang="ko-KR"/>
          </a:p>
          <a:p>
            <a:pPr marL="285750" indent="-285750" algn="just">
              <a:buFont typeface="Arial,Sans-Serif"/>
              <a:buChar char="•"/>
            </a:pPr>
            <a:r>
              <a:rPr lang="ko-KR"/>
              <a:t>수년간 계속된 정권의 억압과 깨어진 약속에 실망한 이란의 젊은이들을 위해 기도합니다</a:t>
            </a:r>
            <a:r>
              <a:rPr lang="en-US" altLang="ko-KR"/>
              <a:t>.</a:t>
            </a:r>
            <a:r>
              <a:rPr lang="ko-KR"/>
              <a:t> 복음안에서 진정한 자유와 미래에 대한 소망을 누리게 </a:t>
            </a:r>
            <a:r>
              <a:rPr lang="ko-KR" err="1"/>
              <a:t>하옵소서</a:t>
            </a:r>
            <a:r>
              <a:rPr lang="ko-KR"/>
              <a:t>!</a:t>
            </a:r>
            <a:endParaRPr lang="en-US" altLang="ko-KR"/>
          </a:p>
          <a:p>
            <a:pPr marL="285750" indent="-285750" algn="just">
              <a:buFont typeface="Arial,Sans-Serif"/>
              <a:buChar char="•"/>
            </a:pPr>
            <a:endParaRPr lang="ko-KR"/>
          </a:p>
          <a:p>
            <a:pPr marL="285750" indent="-285750" algn="just">
              <a:buFont typeface="Arial,Sans-Serif"/>
              <a:buChar char="•"/>
            </a:pPr>
            <a:r>
              <a:rPr lang="ko-KR"/>
              <a:t>상처 입은 그들에게 하나님께서 꿈과 환상으로 직접 찾아가 주시고, 신실한 성도들의 증언을 통해 참된 소망인 예수 그리스도를 만나게 </a:t>
            </a:r>
            <a:r>
              <a:rPr lang="ko-KR" err="1"/>
              <a:t>하옵소서</a:t>
            </a:r>
            <a:r>
              <a:rPr lang="ko-KR"/>
              <a:t>!</a:t>
            </a:r>
          </a:p>
          <a:p>
            <a:endParaRPr lang="ko-KR" altLang="en-US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E133CE2-8B55-B6BC-55EC-93E95CC4E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508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FEAEB-171B-5952-7164-096B4A63A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9F2695F-74B1-6133-B230-9AB07A401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FA85DDF-4C14-08CF-8ED0-1CE90D69F1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BFDE28-EEE5-99F6-34BD-34EBD6F76D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1240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2CC93-EEB9-EBB9-77DB-8ACC40519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44EA60C-A4A3-D2E0-95A8-B73FC0684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741EB60-65B3-4488-B80B-06120BD808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D68E456-A718-5CCA-74B4-B0C456C09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309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98C95-382D-6D04-84DB-389FE3922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43C0A68-8132-5E58-A3CB-6594E5CFA2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929ADFB-9E81-0D87-0ED2-24D1828F4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  <a:p>
            <a:endParaRPr lang="en-US" altLang="ko-KR">
              <a:ea typeface="맑은 고딕" panose="020B0503020000020004" pitchFamily="34" charset="-127"/>
            </a:endParaRPr>
          </a:p>
          <a:p>
            <a:endParaRPr lang="ko-KR" altLang="en-US">
              <a:ea typeface="맑은 고딕" panose="020B0503020000020004" pitchFamily="34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8AE470-FB8C-E17C-F35C-DBB0D21FD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218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3794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86338723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2026-01-20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2026-01-20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2026-01-20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2026-01-20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2026-01-20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2026-01-20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2026-01-20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2026-01-20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2026-01-20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2026-01-20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2026-01-20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>
            <a:extLst>
              <a:ext uri="{FF2B5EF4-FFF2-40B4-BE49-F238E27FC236}">
                <a16:creationId xmlns:a16="http://schemas.microsoft.com/office/drawing/2014/main" id="{CBD561FD-137B-70E1-12B9-AA9B4AFEF6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52">
            <a:extLst>
              <a:ext uri="{FF2B5EF4-FFF2-40B4-BE49-F238E27FC236}">
                <a16:creationId xmlns:a16="http://schemas.microsoft.com/office/drawing/2014/main" id="{EECA4260-7966-7787-C69B-837B22EB9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5500"/>
            <a:ext cx="6796088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C9348B75-B0AB-3303-6610-A56E5862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9000"/>
            <a:ext cx="1071563" cy="246697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56">
            <a:extLst>
              <a:ext uri="{FF2B5EF4-FFF2-40B4-BE49-F238E27FC236}">
                <a16:creationId xmlns:a16="http://schemas.microsoft.com/office/drawing/2014/main" id="{D4842CC1-0039-B6BA-7DA3-06D7EF238874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6537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58">
            <a:extLst>
              <a:ext uri="{FF2B5EF4-FFF2-40B4-BE49-F238E27FC236}">
                <a16:creationId xmlns:a16="http://schemas.microsoft.com/office/drawing/2014/main" id="{1451B061-0195-9F16-0C77-D69350CC5FB0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628171" y="1057521"/>
            <a:ext cx="5003541" cy="217343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400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646642" y="3751115"/>
            <a:ext cx="4985061" cy="1606161"/>
          </a:xfrm>
        </p:spPr>
        <p:txBody>
          <a:bodyPr anchor="t">
            <a:noAutofit/>
          </a:bodyPr>
          <a:lstStyle>
            <a:lvl1pPr>
              <a:defRPr sz="2400" b="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64"/>
          <p:cNvSpPr txBox="1">
            <a:spLocks noGrp="1"/>
          </p:cNvSpPr>
          <p:nvPr>
            <p:ph type="pic" idx="4294967295"/>
          </p:nvPr>
        </p:nvSpPr>
        <p:spPr>
          <a:xfrm>
            <a:off x="6859938" y="0"/>
            <a:ext cx="5332067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2196E96-8225-9E0C-5879-C8A8BA6E7642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635125" y="6308725"/>
            <a:ext cx="47974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0" name="Date Placeholder 35">
            <a:extLst>
              <a:ext uri="{FF2B5EF4-FFF2-40B4-BE49-F238E27FC236}">
                <a16:creationId xmlns:a16="http://schemas.microsoft.com/office/drawing/2014/main" id="{0715EE9F-FD32-6DDD-16E9-FD88CBDF7E94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1" name="Slide Number Placeholder 36">
            <a:extLst>
              <a:ext uri="{FF2B5EF4-FFF2-40B4-BE49-F238E27FC236}">
                <a16:creationId xmlns:a16="http://schemas.microsoft.com/office/drawing/2014/main" id="{019DC12A-C936-667B-EACE-0698A61E391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F6E4269-DD05-420F-9D10-D88D9B6FCCA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59448417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descr="&quot;&quot;">
            <a:extLst>
              <a:ext uri="{FF2B5EF4-FFF2-40B4-BE49-F238E27FC236}">
                <a16:creationId xmlns:a16="http://schemas.microsoft.com/office/drawing/2014/main" id="{2ECAAF81-1E61-C4C8-E704-76984649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7" descr="&quot;&quot;">
            <a:extLst>
              <a:ext uri="{FF2B5EF4-FFF2-40B4-BE49-F238E27FC236}">
                <a16:creationId xmlns:a16="http://schemas.microsoft.com/office/drawing/2014/main" id="{1A504A59-C37C-EDCB-B502-9F08025CD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25" y="0"/>
            <a:ext cx="4016375" cy="10572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9" descr="&quot;&quot;">
            <a:extLst>
              <a:ext uri="{FF2B5EF4-FFF2-40B4-BE49-F238E27FC236}">
                <a16:creationId xmlns:a16="http://schemas.microsoft.com/office/drawing/2014/main" id="{690A3CDD-8C51-F607-7DE2-AE1905EA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EF2D05D1-5971-F0A1-F94D-FE682CB1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095375"/>
            <a:ext cx="8202613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3" descr="&quot;&quot;">
            <a:extLst>
              <a:ext uri="{FF2B5EF4-FFF2-40B4-BE49-F238E27FC236}">
                <a16:creationId xmlns:a16="http://schemas.microsoft.com/office/drawing/2014/main" id="{4DA23051-20DE-C339-2955-E3939837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815022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4" descr="&quot;&quot;">
            <a:extLst>
              <a:ext uri="{FF2B5EF4-FFF2-40B4-BE49-F238E27FC236}">
                <a16:creationId xmlns:a16="http://schemas.microsoft.com/office/drawing/2014/main" id="{FA86EC23-1EF1-39C9-772F-93240FB62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788" y="6167438"/>
            <a:ext cx="3983037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5" descr="&quot;&quot;">
            <a:extLst>
              <a:ext uri="{FF2B5EF4-FFF2-40B4-BE49-F238E27FC236}">
                <a16:creationId xmlns:a16="http://schemas.microsoft.com/office/drawing/2014/main" id="{E2563941-28A2-43E2-D241-0BA32D64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7" descr="&quot;&quot;">
            <a:extLst>
              <a:ext uri="{FF2B5EF4-FFF2-40B4-BE49-F238E27FC236}">
                <a16:creationId xmlns:a16="http://schemas.microsoft.com/office/drawing/2014/main" id="{83560A5F-7236-1A13-CB66-FD42B7BC9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87179" y="1475402"/>
            <a:ext cx="6623035" cy="7918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787179" y="2502045"/>
            <a:ext cx="6623035" cy="3030595"/>
          </a:xfrm>
        </p:spPr>
        <p:txBody>
          <a:bodyPr anchor="t"/>
          <a:lstStyle>
            <a:lvl1pPr>
              <a:defRPr sz="20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8" name="Picture Placeholder 22"/>
          <p:cNvSpPr txBox="1">
            <a:spLocks noGrp="1"/>
          </p:cNvSpPr>
          <p:nvPr>
            <p:ph type="pic" idx="4294967295"/>
          </p:nvPr>
        </p:nvSpPr>
        <p:spPr>
          <a:xfrm>
            <a:off x="8194349" y="1085429"/>
            <a:ext cx="3997656" cy="5037859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5514CB52-99A4-E792-B774-1B9D46EEF18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787400" y="6308725"/>
            <a:ext cx="66230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A415534F-ED55-43A2-3CDE-9C06F782C72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378825" y="6308725"/>
            <a:ext cx="18859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D5E4A789-5585-1E24-EA2F-50E886C6B84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B0723-3351-4BA5-81D3-45E73BBF1AE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41129529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 descr="&quot;&quot;">
            <a:extLst>
              <a:ext uri="{FF2B5EF4-FFF2-40B4-BE49-F238E27FC236}">
                <a16:creationId xmlns:a16="http://schemas.microsoft.com/office/drawing/2014/main" id="{12E163FD-E22D-E2E5-9246-A576980D48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 descr="&quot;&quot;">
            <a:extLst>
              <a:ext uri="{FF2B5EF4-FFF2-40B4-BE49-F238E27FC236}">
                <a16:creationId xmlns:a16="http://schemas.microsoft.com/office/drawing/2014/main" id="{F3D755DA-A3A6-D305-FE5A-0509A820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3" descr="&quot;&quot;">
            <a:extLst>
              <a:ext uri="{FF2B5EF4-FFF2-40B4-BE49-F238E27FC236}">
                <a16:creationId xmlns:a16="http://schemas.microsoft.com/office/drawing/2014/main" id="{CB0AA183-9E7B-E303-F71D-52A5FCBCB50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6" descr="&quot;&quot;">
            <a:extLst>
              <a:ext uri="{FF2B5EF4-FFF2-40B4-BE49-F238E27FC236}">
                <a16:creationId xmlns:a16="http://schemas.microsoft.com/office/drawing/2014/main" id="{DCC4F7D5-92F3-6E18-5871-252350805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5205916" y="673309"/>
            <a:ext cx="6457721" cy="1580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3461004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8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5205916" y="2353583"/>
            <a:ext cx="6457721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4908345-B609-656A-F9CD-D324990FD8A1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261938" y="6308725"/>
            <a:ext cx="4097337" cy="457200"/>
          </a:xfrm>
        </p:spPr>
        <p:txBody>
          <a:bodyPr/>
          <a:lstStyle>
            <a:lvl1pPr>
              <a:defRPr>
                <a:effectLst>
                  <a:outerShdw dist="38095" dir="240238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97C5ECF-C65F-E714-A7D9-9E8E90D1390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20541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89325-B8E4-50E4-677E-DE6D90C65EF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2834-67E5-4132-B440-3492EFC45A4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993698277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A43153E1-5616-C5FF-5088-286F5CF2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CEAE4EC3-2C78-1AF7-6D94-0EA93E21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-4763"/>
            <a:ext cx="4640262" cy="1057276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7809FA71-D015-65D6-24A9-E2B26E19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4262E68-0184-2055-8FC7-2A789784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1095375"/>
            <a:ext cx="4603750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31">
            <a:extLst>
              <a:ext uri="{FF2B5EF4-FFF2-40B4-BE49-F238E27FC236}">
                <a16:creationId xmlns:a16="http://schemas.microsoft.com/office/drawing/2014/main" id="{4D252780-66B5-3605-DA75-B81D5F9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753427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32">
            <a:extLst>
              <a:ext uri="{FF2B5EF4-FFF2-40B4-BE49-F238E27FC236}">
                <a16:creationId xmlns:a16="http://schemas.microsoft.com/office/drawing/2014/main" id="{2EC0B3E6-CA53-79A4-0D1E-601142DEA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6167438"/>
            <a:ext cx="4603750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4ABE627B-7A4A-60D3-797E-9BF8FC750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5F003D97-F843-6A78-4C16-9BA3B4C8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575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973503" y="1709525"/>
            <a:ext cx="3754672" cy="2528517"/>
          </a:xfrm>
        </p:spPr>
        <p:txBody>
          <a:bodyPr anchor="b"/>
          <a:lstStyle>
            <a:lvl1pPr>
              <a:lnSpc>
                <a:spcPct val="100000"/>
              </a:lnSpc>
              <a:defRPr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7976914" y="4238042"/>
            <a:ext cx="3806921" cy="1741401"/>
          </a:xfrm>
        </p:spPr>
        <p:txBody>
          <a:bodyPr anchor="t"/>
          <a:lstStyle>
            <a:lvl1pPr>
              <a:defRPr sz="2000" b="0"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38"/>
          <p:cNvSpPr txBox="1">
            <a:spLocks noGrp="1"/>
          </p:cNvSpPr>
          <p:nvPr>
            <p:ph type="pic" idx="4294967295"/>
          </p:nvPr>
        </p:nvSpPr>
        <p:spPr>
          <a:xfrm>
            <a:off x="0" y="1095506"/>
            <a:ext cx="7519934" cy="5016892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03866676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96168467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24C75AB-735C-77C0-47AC-A2EADF6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39B41EB-415D-1BD7-CFA4-D57D4A288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DCAE594-4C83-C866-703B-8D6E8A55E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AD27117-1182-154B-6A88-47017D844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53F5665-C43D-352A-1A09-46CAA50F0D7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F19F75-1497-4E8A-9E74-2DF3D53FDB4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9D73984-C53D-064A-AA70-F77193920979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6FDEE9-AC3B-9A35-6E71-B0467373D94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F1CC-ADE2-4B71-B2F8-08C502BCC8D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522306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 descr="&quot;&quot;">
            <a:extLst>
              <a:ext uri="{FF2B5EF4-FFF2-40B4-BE49-F238E27FC236}">
                <a16:creationId xmlns:a16="http://schemas.microsoft.com/office/drawing/2014/main" id="{955C61F1-4F9A-E041-ACD5-613C20C9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Picture Placeholder 8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-1728" y="1095506"/>
            <a:ext cx="4606536" cy="3936930"/>
          </a:xfrm>
          <a:solidFill>
            <a:srgbClr val="595460"/>
          </a:solidFill>
        </p:spPr>
        <p:txBody>
          <a:bodyPr rIns="365760" anchor="b"/>
          <a:lstStyle>
            <a:lvl1pPr marL="365760">
              <a:lnSpc>
                <a:spcPct val="10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-1728" y="5032436"/>
            <a:ext cx="4606536" cy="1079961"/>
          </a:xfrm>
          <a:solidFill>
            <a:srgbClr val="595460"/>
          </a:solidFill>
        </p:spPr>
        <p:txBody>
          <a:bodyPr/>
          <a:lstStyle>
            <a:lvl1pPr marL="365760"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A8FDDB-AEFB-A9C2-600E-AC70333CA51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855663" y="6308725"/>
            <a:ext cx="60071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766E3-4562-3A47-4F61-B7938A401FFF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7605A2-AB3C-BCAC-6E2F-D180E6D191C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0D0AA7-A8FD-4F6F-AE60-42E2967B967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51725973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588F8873-DB30-7E07-F33E-2D1017E8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3C9DA9A6-6BAB-148C-F42A-597D625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32DFA712-7FE5-050F-70F3-4D46C16E8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46C49B57-E957-865E-FC05-B940F53F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204EC473-BC48-A7C8-B587-D4F19AB6799A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C83514-BA95-F339-295A-94FF69612A1E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548A6D2-E717-21B2-8425-712FE132039B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E4CE79-8F98-2C29-7A35-388F9A0E17B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A4FD5-9AA2-45BC-B8DA-77B09040B6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1722884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44A09D6-C0E1-36DE-4495-91CDA240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5E5326C4-7574-D770-8468-AA95C9613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ACDD8F7-DD84-5670-2E2F-253E96F48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3529BC8-7A08-EECF-07C3-16A8F1C88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B9536A6-ADFA-A0D9-ACF7-4038C77E3047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52C9B1-7701-0FC7-8881-01B0A4B5EAA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AA04BC1-0131-8CC4-B4F8-6EA4D08D63E5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D7AD2B6-689C-43BA-C86B-95927878C41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A2589-6E2E-4083-9E07-361A737A0FD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882371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5DCE05DA-A372-FC8C-1769-7C522E87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9" descr="&quot;&quot;">
            <a:extLst>
              <a:ext uri="{FF2B5EF4-FFF2-40B4-BE49-F238E27FC236}">
                <a16:creationId xmlns:a16="http://schemas.microsoft.com/office/drawing/2014/main" id="{C8B676AF-4159-78BB-FE53-8A41CF9B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92AC229E-41B2-D199-576C-A96123D3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94EABBB4-EFCD-57C8-E49D-8DBEEEF5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8" descr="&quot;&quot;">
            <a:extLst>
              <a:ext uri="{FF2B5EF4-FFF2-40B4-BE49-F238E27FC236}">
                <a16:creationId xmlns:a16="http://schemas.microsoft.com/office/drawing/2014/main" id="{2301BCF7-8347-B6B3-64A4-8DF2BD03B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2" descr="&quot;&quot;">
            <a:extLst>
              <a:ext uri="{FF2B5EF4-FFF2-40B4-BE49-F238E27FC236}">
                <a16:creationId xmlns:a16="http://schemas.microsoft.com/office/drawing/2014/main" id="{8837F7F3-0C6A-A2F1-F22A-5A04E2E0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3" name="Footer Placeholder 29">
            <a:extLst>
              <a:ext uri="{FF2B5EF4-FFF2-40B4-BE49-F238E27FC236}">
                <a16:creationId xmlns:a16="http://schemas.microsoft.com/office/drawing/2014/main" id="{FE6BF764-63D4-622E-0415-B2A3743F815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28">
            <a:extLst>
              <a:ext uri="{FF2B5EF4-FFF2-40B4-BE49-F238E27FC236}">
                <a16:creationId xmlns:a16="http://schemas.microsoft.com/office/drawing/2014/main" id="{6FD2A5CF-C25B-A49D-F615-72ADF802D94A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30">
            <a:extLst>
              <a:ext uri="{FF2B5EF4-FFF2-40B4-BE49-F238E27FC236}">
                <a16:creationId xmlns:a16="http://schemas.microsoft.com/office/drawing/2014/main" id="{EEEF89D4-31E5-1D22-CF21-8C781A279CC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A5D65-E30F-45CB-AB35-3F6F0401274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782275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6E613016-D100-86B4-C251-B703FB49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 descr="&quot;&quot;">
            <a:extLst>
              <a:ext uri="{FF2B5EF4-FFF2-40B4-BE49-F238E27FC236}">
                <a16:creationId xmlns:a16="http://schemas.microsoft.com/office/drawing/2014/main" id="{A9EDF03E-56A5-8E9D-3AB7-BB7145399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86F66CDF-BEB9-40B2-7A24-64EDA8FC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A0FA745E-A751-C3AD-0A22-AC8D52017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7" descr="&quot;&quot;">
            <a:extLst>
              <a:ext uri="{FF2B5EF4-FFF2-40B4-BE49-F238E27FC236}">
                <a16:creationId xmlns:a16="http://schemas.microsoft.com/office/drawing/2014/main" id="{1E4EA2FA-5205-3E93-5B14-FDB50B16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Rectangle 11" descr="&quot;&quot;">
            <a:extLst>
              <a:ext uri="{FF2B5EF4-FFF2-40B4-BE49-F238E27FC236}">
                <a16:creationId xmlns:a16="http://schemas.microsoft.com/office/drawing/2014/main" id="{16AA729B-6834-52AD-2187-B3315BB2B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1828351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5" name="Footer Placeholder 29">
            <a:extLst>
              <a:ext uri="{FF2B5EF4-FFF2-40B4-BE49-F238E27FC236}">
                <a16:creationId xmlns:a16="http://schemas.microsoft.com/office/drawing/2014/main" id="{F2702DB3-EED6-C7B2-728D-B0C9D7FCBA5A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6" name="Date Placeholder 28">
            <a:extLst>
              <a:ext uri="{FF2B5EF4-FFF2-40B4-BE49-F238E27FC236}">
                <a16:creationId xmlns:a16="http://schemas.microsoft.com/office/drawing/2014/main" id="{F4526A7F-D41F-0A60-84DE-59E810E4F29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7" name="Slide Number Placeholder 30">
            <a:extLst>
              <a:ext uri="{FF2B5EF4-FFF2-40B4-BE49-F238E27FC236}">
                <a16:creationId xmlns:a16="http://schemas.microsoft.com/office/drawing/2014/main" id="{FF9FB8EF-1949-59B8-69A9-28C7188DC99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73DB-9700-49E2-9A21-719FC1F9279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2296890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95FFB3-020B-3938-71F8-EA09E95CD36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0" descr="&quot;&quot;">
            <a:extLst>
              <a:ext uri="{FF2B5EF4-FFF2-40B4-BE49-F238E27FC236}">
                <a16:creationId xmlns:a16="http://schemas.microsoft.com/office/drawing/2014/main" id="{10250616-D082-BEAC-9BA1-F00EFF74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9" descr="&quot;&quot;">
            <a:extLst>
              <a:ext uri="{FF2B5EF4-FFF2-40B4-BE49-F238E27FC236}">
                <a16:creationId xmlns:a16="http://schemas.microsoft.com/office/drawing/2014/main" id="{B75776C4-7616-CAE6-DBD7-30C5C3E7A4E8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2" descr="&quot;&quot;">
            <a:extLst>
              <a:ext uri="{FF2B5EF4-FFF2-40B4-BE49-F238E27FC236}">
                <a16:creationId xmlns:a16="http://schemas.microsoft.com/office/drawing/2014/main" id="{2988B8F3-E2DB-A5CD-9070-590854FF2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9488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3" descr="&quot;&quot;">
            <a:extLst>
              <a:ext uri="{FF2B5EF4-FFF2-40B4-BE49-F238E27FC236}">
                <a16:creationId xmlns:a16="http://schemas.microsoft.com/office/drawing/2014/main" id="{8FD546BE-34EB-7196-DBAA-C4B8DBB98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4660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376672" y="537383"/>
            <a:ext cx="6172410" cy="10319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41" cy="22493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9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231133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0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461356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5376672" y="1735741"/>
            <a:ext cx="6172410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C9C5EC-F1CB-825C-D884-6E2B476BEE47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2718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05C002B-7101-EFC5-218A-3B1449BAAC3E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686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96D0A9-8A94-FBA1-7100-43237E5C8A5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2541A-5A09-4C1D-AC5A-822056BAD98D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30250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CC2B34-C576-5D0A-33A1-D24CA7982FA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 descr="&quot;&quot;">
            <a:extLst>
              <a:ext uri="{FF2B5EF4-FFF2-40B4-BE49-F238E27FC236}">
                <a16:creationId xmlns:a16="http://schemas.microsoft.com/office/drawing/2014/main" id="{B84886F1-45D5-703F-37CA-B3C0F9C44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6832600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8" descr="&quot;&quot;">
            <a:extLst>
              <a:ext uri="{FF2B5EF4-FFF2-40B4-BE49-F238E27FC236}">
                <a16:creationId xmlns:a16="http://schemas.microsoft.com/office/drawing/2014/main" id="{0B48EF1F-3479-F3A3-65E3-F855FD78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920750"/>
            <a:ext cx="1071563" cy="2465388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9" descr="&quot;&quot;">
            <a:extLst>
              <a:ext uri="{FF2B5EF4-FFF2-40B4-BE49-F238E27FC236}">
                <a16:creationId xmlns:a16="http://schemas.microsoft.com/office/drawing/2014/main" id="{F971FEF9-A41C-0CCD-FDCB-002FFF208305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0" descr="&quot;&quot;">
            <a:extLst>
              <a:ext uri="{FF2B5EF4-FFF2-40B4-BE49-F238E27FC236}">
                <a16:creationId xmlns:a16="http://schemas.microsoft.com/office/drawing/2014/main" id="{B3AD8302-CD2B-AFAF-AC64-18E6D0EA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6832600" cy="7302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3" descr="&quot;&quot;">
            <a:extLst>
              <a:ext uri="{FF2B5EF4-FFF2-40B4-BE49-F238E27FC236}">
                <a16:creationId xmlns:a16="http://schemas.microsoft.com/office/drawing/2014/main" id="{0561F2FA-ACB0-30CA-5182-CC7AFF593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43288"/>
            <a:ext cx="5334000" cy="34147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4" descr="&quot;&quot;">
            <a:extLst>
              <a:ext uri="{FF2B5EF4-FFF2-40B4-BE49-F238E27FC236}">
                <a16:creationId xmlns:a16="http://schemas.microsoft.com/office/drawing/2014/main" id="{F5B00061-5D83-8C12-329A-15F954B5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12192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17" descr="&quot;&quot;">
            <a:extLst>
              <a:ext uri="{FF2B5EF4-FFF2-40B4-BE49-F238E27FC236}">
                <a16:creationId xmlns:a16="http://schemas.microsoft.com/office/drawing/2014/main" id="{8189FF7B-9153-AB7B-C104-7D34FE83CB6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434620" y="1138043"/>
            <a:ext cx="4862806" cy="20194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6858027" y="4937"/>
            <a:ext cx="5333978" cy="3392049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6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1067708" y="3461004"/>
            <a:ext cx="5728213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7386760" y="3928344"/>
            <a:ext cx="4162321" cy="2285003"/>
          </a:xfrm>
        </p:spPr>
        <p:txBody>
          <a:bodyPr anchor="t"/>
          <a:lstStyle>
            <a:lvl1pPr>
              <a:lnSpc>
                <a:spcPct val="100000"/>
              </a:lnSpc>
              <a:defRPr sz="24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C76192C-AC36-F374-FBC1-081674B9FB1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25588" y="6308725"/>
            <a:ext cx="49466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Date Placeholder 11">
            <a:extLst>
              <a:ext uri="{FF2B5EF4-FFF2-40B4-BE49-F238E27FC236}">
                <a16:creationId xmlns:a16="http://schemas.microsoft.com/office/drawing/2014/main" id="{75D438CA-0FA4-66BF-A825-B8B29FAC79A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7377113" y="6308725"/>
            <a:ext cx="27368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96B3E1-7482-4972-4DC5-CDFCD28606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2E0B-32B8-4E30-ADD5-94A2EB78B79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19171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2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  <p:sldLayoutId id="2147483666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2026-01-20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8AF0341E-AA8A-8B1D-5B8B-8A579F2A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0"/>
            <a:ext cx="7473950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2F1B86-D27E-1154-97E1-699C500C6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2938" y="704850"/>
            <a:ext cx="3411537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C611764-0ECA-8344-F314-8206CFF05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76863" y="704850"/>
            <a:ext cx="6172200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53DC96-0A76-A142-831A-019FDB2CF76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76863" y="6308725"/>
            <a:ext cx="45497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1AD8A4-835A-2B06-6F43-04FDC9C0B67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42938" y="6308725"/>
            <a:ext cx="3411537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D48617-C65F-742D-A94F-62E51CB5436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69575" y="6308725"/>
            <a:ext cx="9794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600" b="1">
                <a:solidFill>
                  <a:srgbClr val="404040"/>
                </a:solidFill>
                <a:latin typeface="Meiryo" panose="020B0400000000000000" pitchFamily="34" charset="-128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33C11A0-5974-4AE1-847E-5D2646535D5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2" name="Rectangle 20">
            <a:extLst>
              <a:ext uri="{FF2B5EF4-FFF2-40B4-BE49-F238E27FC236}">
                <a16:creationId xmlns:a16="http://schemas.microsoft.com/office/drawing/2014/main" id="{B5897E6D-7B4B-6C57-0E40-D2304575AFD1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57300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3" r:id="rId14"/>
  </p:sldLayoutIdLst>
  <p:transition spd="slow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en-GB" sz="3600" b="1" kern="1200" spc="150">
          <a:solidFill>
            <a:srgbClr val="404040"/>
          </a:solidFill>
          <a:latin typeface="Meiryo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5pPr>
      <a:lvl6pPr marL="4572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6pPr>
      <a:lvl7pPr marL="9144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7pPr>
      <a:lvl8pPr marL="13716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8pPr>
      <a:lvl9pPr marL="18288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9pPr>
    </p:titleStyle>
    <p:bodyStyle>
      <a:lvl1pPr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b="1" kern="1200" spc="150">
          <a:solidFill>
            <a:srgbClr val="404040"/>
          </a:solidFill>
          <a:latin typeface="Meiryo"/>
        </a:defRPr>
      </a:lvl1pPr>
      <a:lvl2pPr lvl="1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sz="1600" kern="1200" spc="150">
          <a:solidFill>
            <a:srgbClr val="404040"/>
          </a:solidFill>
          <a:latin typeface="Meiryo"/>
        </a:defRPr>
      </a:lvl2pPr>
      <a:lvl3pPr lvl="2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3pPr>
      <a:lvl4pPr lvl="3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kern="1200" spc="150">
          <a:solidFill>
            <a:srgbClr val="404040"/>
          </a:solidFill>
          <a:latin typeface="Meiryo"/>
        </a:defRPr>
      </a:lvl4pPr>
      <a:lvl5pPr lvl="4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9F3niXp51G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>
                <a:latin typeface="맑은 고딕"/>
                <a:ea typeface="맑은 고딕"/>
              </a:rPr>
              <a:t>2026</a:t>
            </a:r>
            <a:r>
              <a:rPr lang="ko-KR" altLang="en-US" sz="2000">
                <a:latin typeface="맑은 고딕"/>
                <a:ea typeface="맑은 고딕"/>
              </a:rPr>
              <a:t>년 1월 20일</a:t>
            </a:r>
            <a:r>
              <a:rPr lang="en-US" altLang="ko-KR" sz="2000">
                <a:latin typeface="맑은 고딕"/>
                <a:ea typeface="맑은 고딕"/>
              </a:rPr>
              <a:t>(</a:t>
            </a:r>
            <a:r>
              <a:rPr lang="ko-KR" altLang="en-US" sz="2000">
                <a:latin typeface="맑은 고딕"/>
                <a:ea typeface="맑은 고딕"/>
              </a:rPr>
              <a:t>화</a:t>
            </a:r>
            <a:r>
              <a:rPr lang="en-US" altLang="ko-KR" sz="2000">
                <a:latin typeface="맑은 고딕"/>
                <a:ea typeface="맑은 고딕"/>
              </a:rPr>
              <a:t>) pm7:30-9:00/Zoom </a:t>
            </a:r>
            <a:endParaRPr lang="en-US" altLang="ko-KR" sz="200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>
                <a:ea typeface="맑은 고딕"/>
              </a:rPr>
              <a:t>회의 </a:t>
            </a:r>
            <a:r>
              <a:rPr lang="en-US" altLang="ko-KR" sz="2000">
                <a:ea typeface="맑은 고딕"/>
              </a:rPr>
              <a:t>ID 4286956103</a:t>
            </a:r>
            <a:endParaRPr lang="ko-KR" altLang="en-US" sz="200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인간의 얼굴, 의류, 사람, 나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1A560ED-0E34-D49D-3ECB-41571544C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2" r="7862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ea typeface="맑은 고딕"/>
              </a:rPr>
              <a:t>기도영상 : 북한</a:t>
            </a:r>
            <a:endParaRPr lang="ko-KR" altLang="en-US" sz="1600" dirty="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rgbClr val="FF0000"/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 dirty="0" err="1">
                <a:solidFill>
                  <a:schemeClr val="bg1"/>
                </a:solidFill>
                <a:ea typeface="맑은 고딕"/>
              </a:rPr>
              <a:t>를</a:t>
            </a: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행11:26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26 </a:t>
            </a:r>
            <a:r>
              <a:rPr lang="ko-KR" altLang="en-US" sz="20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만나매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</a:t>
            </a:r>
            <a:r>
              <a:rPr lang="ko-KR" altLang="en-US" sz="20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안디옥에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데리고 와서 둘이 교회에 일년간 모여 있어 큰 무리를 가르쳤고, 제자들이 </a:t>
            </a:r>
            <a:r>
              <a:rPr lang="ko-KR" altLang="en-US" sz="20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안디옥에서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비로소 그리스도인이라 일컬음을 받게 되었더라.</a:t>
            </a:r>
            <a:endParaRPr lang="ko-KR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000">
                <a:ea typeface="맑은 고딕"/>
              </a:rPr>
              <a:t>26</a:t>
            </a:r>
            <a:r>
              <a:rPr lang="en-US" altLang="ko-KR">
                <a:ea typeface="맑은 고딕"/>
              </a:rPr>
              <a:t>and when he found him, he brought him to Antioch. So for a whole year Barnabas and Saul met with the church and taught great numbers of people. The disciples were called </a:t>
            </a:r>
            <a:r>
              <a:rPr lang="en-US">
                <a:latin typeface="Malgun Gothic"/>
                <a:ea typeface="Malgun Gothic"/>
              </a:rPr>
              <a:t>Christians </a:t>
            </a:r>
            <a:r>
              <a:rPr lang="en-US" altLang="ko-KR">
                <a:solidFill>
                  <a:srgbClr val="000000"/>
                </a:solidFill>
                <a:latin typeface="맑은 고딕"/>
                <a:ea typeface="맑은 고딕"/>
              </a:rPr>
              <a:t>first</a:t>
            </a:r>
            <a:r>
              <a:rPr lang="en-US" altLang="ko-KR">
                <a:ea typeface="맑은 고딕"/>
              </a:rPr>
              <a:t> at Antioch. </a:t>
            </a:r>
          </a:p>
        </p:txBody>
      </p:sp>
    </p:spTree>
    <p:extLst>
      <p:ext uri="{BB962C8B-B14F-4D97-AF65-F5344CB8AC3E}">
        <p14:creationId xmlns:p14="http://schemas.microsoft.com/office/powerpoint/2010/main" val="4170074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, 의류, 인간의 얼굴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350DE4D-A865-557E-AAD4-F7CB19CC7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367" y="576263"/>
            <a:ext cx="9115425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99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3B7875-7A2C-EB60-FB0D-79981AC08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CB11315-F5FD-510D-D873-51AFBB354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160AF2F-8809-70C0-A038-48D24049F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AB75A9-F222-D509-C1FD-85F914921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95B258F-7E49-B06C-CACC-C612FF71D2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16F0B28F-5D0C-D731-162C-A3B07F73A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, 스크린샷, 지도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D1B1A2B-4B6B-AA3B-0877-93EE3F5AE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367" y="582213"/>
            <a:ext cx="9115425" cy="569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01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9B6FD5-7C5C-E048-6553-B3FD0FE26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4A970BD-071F-927F-B13E-60032891A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92DBA24-5A21-4B6E-2ECE-1F1AB98A6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A49E591-7C36-426F-E476-0F8A20F223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4CD3E2-AF77-A211-05E0-7689508B1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1C1F9C2E-DC51-FD89-3DF1-84E5D023A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, 스크린샷, 지도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F83B220-E327-D76C-CA5C-6EC3EEAFA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367" y="591717"/>
            <a:ext cx="9115425" cy="567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56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C137C5-C4C5-A4EA-6F9B-134FAEC0F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FCBFE87-6D40-4187-4780-4F236EBC0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CA2F71E-0756-10BF-03BB-EB1BA9B31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7170600-2385-ADF4-B480-3B5362E8F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57DCA06-8E5A-8687-BF76-17B2E58F3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12761182-BBB1-5076-C0E4-20888C8B4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, 지도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0D83944-34E3-02AE-7606-EA95C485A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321" y="591717"/>
            <a:ext cx="9075517" cy="567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73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A3D9D8-6978-6159-1B7A-841815A75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A06E917-2F65-AD17-ED4B-63BC047B5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FA5F280-E611-3BBA-C48B-9337CB7AC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A6A571B-141A-11E9-2B29-6E3E82AA4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F863E0-458A-9FA0-B24B-293F1AB34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25DDB26-4CF0-76E1-F234-A1393C3BC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, 의류, 사람, 지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DD08FBE-8BA3-4F14-5A16-D5F68C7BB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321" y="605296"/>
            <a:ext cx="9075517" cy="564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56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592AF53-DC46-8C19-BE8C-363A44F7B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253" y="4165"/>
            <a:ext cx="12467421" cy="693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72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40704-AC26-04B7-CC26-47B1BC24A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텍스트, 스크린샷, 폰트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F89CACD-28BF-C6E8-160B-AD0A8650DC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9" t="-55" b="-132"/>
          <a:stretch>
            <a:fillRect/>
          </a:stretch>
        </p:blipFill>
        <p:spPr>
          <a:xfrm>
            <a:off x="-91938" y="351"/>
            <a:ext cx="12385065" cy="694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64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사람, 의류, 인간의 얼굴, 페인팅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2455" b="12455"/>
          <a:stretch>
            <a:fillRect/>
          </a:stretch>
        </p:blipFill>
        <p:spPr bwMode="auto">
          <a:xfrm>
            <a:off x="20" y="-9171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315527" y="1529818"/>
            <a:ext cx="5461010" cy="1095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20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rgbClr val="002060"/>
                </a:solidFill>
                <a:ea typeface="맑은 고딕"/>
              </a:rPr>
              <a:t>Prayer with Persecuted Church</a:t>
            </a:r>
            <a:endParaRPr lang="ko-KR" altLang="en-US">
              <a:solidFill>
                <a:srgbClr val="002060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585139" y="206743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#시리아 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 </a:t>
            </a:r>
            <a:r>
              <a:rPr lang="ko-KR">
                <a:latin typeface="Malgun Gothic"/>
                <a:ea typeface="Malgun Gothic"/>
                <a:cs typeface="+mn-lt"/>
              </a:rPr>
              <a:t>시리아 정부-SDF 휴전 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합의</a:t>
            </a:r>
            <a:r>
              <a:rPr lang="ko-KR">
                <a:latin typeface="Malgun Gothic"/>
                <a:ea typeface="Malgun Gothic"/>
                <a:cs typeface="+mn-lt"/>
              </a:rPr>
              <a:t> 체결</a:t>
            </a:r>
            <a:r>
              <a:rPr lang="en-US" altLang="ko-KR">
                <a:latin typeface="Malgun Gothic"/>
                <a:ea typeface="Malgun Gothic"/>
                <a:cs typeface="+mn-lt"/>
              </a:rPr>
              <a:t>…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>
                <a:latin typeface="Malgun Gothic"/>
                <a:ea typeface="Malgun Gothic"/>
                <a:cs typeface="+mn-lt"/>
              </a:rPr>
              <a:t>"SDF</a:t>
            </a:r>
            <a:r>
              <a:rPr lang="ko-KR">
                <a:latin typeface="Malgun Gothic"/>
                <a:ea typeface="Malgun Gothic"/>
                <a:cs typeface="+mn-lt"/>
              </a:rPr>
              <a:t> 정규군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 </a:t>
            </a:r>
            <a:r>
              <a:rPr lang="ko-KR">
                <a:latin typeface="Malgun Gothic"/>
                <a:ea typeface="Malgun Gothic"/>
                <a:cs typeface="+mn-lt"/>
              </a:rPr>
              <a:t>통합 및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 </a:t>
            </a:r>
            <a:r>
              <a:rPr lang="ko-KR">
                <a:latin typeface="Malgun Gothic"/>
                <a:ea typeface="Malgun Gothic"/>
                <a:cs typeface="+mn-lt"/>
              </a:rPr>
              <a:t>영토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 </a:t>
            </a:r>
            <a:r>
              <a:rPr lang="ko-KR">
                <a:latin typeface="Malgun Gothic"/>
                <a:ea typeface="Malgun Gothic"/>
                <a:cs typeface="+mn-lt"/>
              </a:rPr>
              <a:t>반환</a:t>
            </a:r>
            <a:r>
              <a:rPr lang="en-US" altLang="ko-KR">
                <a:latin typeface="Malgun Gothic"/>
                <a:ea typeface="Malgun Gothic"/>
                <a:cs typeface="+mn-lt"/>
              </a:rPr>
              <a:t>"</a:t>
            </a:r>
            <a:endParaRPr lang="en-US" altLang="ko-KR" sz="180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1213163" y="1625465"/>
            <a:ext cx="615800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200" b="1" kern="100">
                <a:latin typeface="Malgun Gothic"/>
                <a:ea typeface="+mn-lt"/>
                <a:cs typeface="+mn-lt"/>
              </a:rPr>
              <a:t>[2026</a:t>
            </a:r>
            <a:r>
              <a:rPr lang="ko-KR" sz="1200" b="1" kern="100">
                <a:latin typeface="Malgun Gothic"/>
                <a:ea typeface="Malgun Gothic"/>
                <a:cs typeface="+mn-lt"/>
              </a:rPr>
              <a:t>년</a:t>
            </a:r>
            <a:r>
              <a:rPr lang="en-US" sz="1200" b="1" kern="100">
                <a:latin typeface="Malgun Gothic"/>
                <a:ea typeface="+mn-lt"/>
                <a:cs typeface="+mn-lt"/>
              </a:rPr>
              <a:t> 1</a:t>
            </a:r>
            <a:r>
              <a:rPr lang="ko-KR" sz="1200" b="1" kern="100">
                <a:latin typeface="Malgun Gothic"/>
                <a:ea typeface="Malgun Gothic"/>
                <a:cs typeface="+mn-lt"/>
              </a:rPr>
              <a:t>월</a:t>
            </a:r>
            <a:r>
              <a:rPr lang="en-US" sz="1200" b="1" kern="100">
                <a:latin typeface="Malgun Gothic"/>
                <a:ea typeface="+mn-lt"/>
                <a:cs typeface="+mn-lt"/>
              </a:rPr>
              <a:t> 19</a:t>
            </a:r>
            <a:r>
              <a:rPr lang="ko-KR" sz="1200" b="1" kern="100">
                <a:latin typeface="Malgun Gothic"/>
                <a:ea typeface="Malgun Gothic"/>
                <a:cs typeface="+mn-lt"/>
              </a:rPr>
              <a:t>일</a:t>
            </a:r>
            <a:r>
              <a:rPr lang="en-US" sz="1200" b="1" kern="100">
                <a:latin typeface="Malgun Gothic"/>
                <a:ea typeface="+mn-lt"/>
                <a:cs typeface="+mn-lt"/>
              </a:rPr>
              <a:t>, </a:t>
            </a:r>
            <a:r>
              <a:rPr lang="ko-KR" sz="1200" b="1" kern="100">
                <a:latin typeface="Malgun Gothic"/>
                <a:ea typeface="Malgun Gothic"/>
                <a:cs typeface="+mn-lt"/>
              </a:rPr>
              <a:t>시리아</a:t>
            </a:r>
            <a:r>
              <a:rPr lang="en-US" sz="1200" b="1" kern="100">
                <a:latin typeface="Malgun Gothic"/>
                <a:ea typeface="+mn-lt"/>
                <a:cs typeface="+mn-lt"/>
              </a:rPr>
              <a:t>]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시리아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정부와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err="1">
                <a:latin typeface="Malgun Gothic"/>
                <a:ea typeface="Malgun Gothic"/>
                <a:cs typeface="+mn-lt"/>
              </a:rPr>
              <a:t>쿠르드계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무장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조직인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200" kern="100">
                <a:latin typeface="Malgun Gothic"/>
                <a:ea typeface="Malgun Gothic"/>
                <a:cs typeface="+mn-lt"/>
              </a:rPr>
              <a:t>시리아방위군</a:t>
            </a:r>
            <a:r>
              <a:rPr lang="en-US" sz="1200" kern="100">
                <a:latin typeface="Malgun Gothic"/>
                <a:ea typeface="+mn-lt"/>
                <a:cs typeface="+mn-lt"/>
              </a:rPr>
              <a:t>(SDF)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이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지난</a:t>
            </a:r>
            <a:r>
              <a:rPr lang="en-US" sz="1200" kern="100">
                <a:latin typeface="Malgun Gothic"/>
                <a:ea typeface="+mn-lt"/>
                <a:cs typeface="+mn-lt"/>
              </a:rPr>
              <a:t> 18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일</a:t>
            </a:r>
            <a:r>
              <a:rPr lang="en-US" sz="1200" kern="100">
                <a:latin typeface="Malgun Gothic"/>
                <a:ea typeface="+mn-lt"/>
                <a:cs typeface="+mn-lt"/>
              </a:rPr>
              <a:t>(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Segoe UI"/>
              </a:rPr>
              <a:t>일요일</a:t>
            </a:r>
            <a:r>
              <a:rPr lang="en-US" sz="1200" kern="100">
                <a:latin typeface="Malgun Gothic"/>
                <a:ea typeface="+mn-lt"/>
                <a:cs typeface="+mn-lt"/>
              </a:rPr>
              <a:t>)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전격적인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휴전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협정에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서명했다</a:t>
            </a:r>
            <a:r>
              <a:rPr lang="en-US" sz="1200" kern="100">
                <a:latin typeface="Malgun Gothic"/>
                <a:ea typeface="+mn-lt"/>
                <a:cs typeface="+mn-lt"/>
              </a:rPr>
              <a:t>.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이번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200" kern="100">
                <a:latin typeface="Malgun Gothic"/>
                <a:ea typeface="+mn-lt"/>
                <a:cs typeface="+mn-lt"/>
              </a:rPr>
              <a:t>합의에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따라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양측의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적대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200" kern="100">
                <a:latin typeface="Malgun Gothic"/>
                <a:ea typeface="+mn-lt"/>
                <a:cs typeface="+mn-lt"/>
              </a:rPr>
              <a:t>행위가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중단되며</a:t>
            </a:r>
            <a:r>
              <a:rPr lang="en-US" sz="1200" kern="100">
                <a:latin typeface="Malgun Gothic"/>
                <a:ea typeface="+mn-lt"/>
                <a:cs typeface="+mn-lt"/>
              </a:rPr>
              <a:t>, SDF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전력은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시리아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정규군으로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완전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통합될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예정이다</a:t>
            </a:r>
            <a:r>
              <a:rPr lang="en-US" sz="1200" kern="100">
                <a:latin typeface="Malgun Gothic"/>
                <a:ea typeface="+mn-lt"/>
                <a:cs typeface="+mn-lt"/>
              </a:rPr>
              <a:t>.</a:t>
            </a:r>
            <a:endParaRPr lang="ko-KR" sz="1200" kern="100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13162" y="2365763"/>
            <a:ext cx="6161260" cy="363176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b="1">
                <a:ea typeface="맑은 고딕"/>
              </a:rPr>
              <a:t>주요 합의</a:t>
            </a:r>
            <a:r>
              <a:rPr lang="en-US" altLang="ko-KR" sz="1200" b="1">
                <a:ea typeface="맑은 고딕"/>
              </a:rPr>
              <a:t> </a:t>
            </a:r>
            <a:r>
              <a:rPr lang="ko-KR" altLang="en-US" sz="1200" b="1">
                <a:ea typeface="맑은 고딕"/>
              </a:rPr>
              <a:t>내용</a:t>
            </a:r>
            <a:r>
              <a:rPr lang="en-US" altLang="ko-KR" sz="1200" b="1">
                <a:ea typeface="맑은 고딕"/>
              </a:rPr>
              <a:t> </a:t>
            </a:r>
            <a:r>
              <a:rPr lang="ko-KR" altLang="en-US" sz="1200" b="1">
                <a:ea typeface="맑은 고딕"/>
              </a:rPr>
              <a:t>및</a:t>
            </a:r>
            <a:r>
              <a:rPr lang="en-US" altLang="ko-KR" sz="1200" b="1">
                <a:ea typeface="맑은 고딕"/>
              </a:rPr>
              <a:t> </a:t>
            </a:r>
            <a:r>
              <a:rPr lang="ko-KR" altLang="en-US" sz="1200" b="1">
                <a:ea typeface="맑은 고딕"/>
              </a:rPr>
              <a:t>영토</a:t>
            </a:r>
            <a:r>
              <a:rPr lang="en-US" altLang="ko-KR" sz="1200" b="1">
                <a:ea typeface="맑은 고딕"/>
              </a:rPr>
              <a:t> </a:t>
            </a:r>
            <a:r>
              <a:rPr lang="ko-KR" altLang="en-US" sz="1200" b="1">
                <a:ea typeface="맑은 고딕"/>
              </a:rPr>
              <a:t>재편</a:t>
            </a:r>
            <a:endParaRPr lang="ko-KR" sz="1200" b="1">
              <a:ea typeface="맑은 고딕"/>
            </a:endParaRPr>
          </a:p>
          <a:p>
            <a:pPr algn="just"/>
            <a:r>
              <a:rPr lang="ko-KR" altLang="en-US" sz="1200" err="1">
                <a:ea typeface="+mn-lt"/>
                <a:cs typeface="+mn-lt"/>
              </a:rPr>
              <a:t>양측이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서명한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합의서의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핵심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내용은</a:t>
            </a:r>
            <a:r>
              <a:rPr lang="en-US" altLang="ko-KR" sz="1200">
                <a:ea typeface="+mn-lt"/>
                <a:cs typeface="+mn-lt"/>
              </a:rPr>
              <a:t> SDF</a:t>
            </a:r>
            <a:r>
              <a:rPr lang="ko-KR" altLang="en-US" sz="1200">
                <a:ea typeface="+mn-lt"/>
                <a:cs typeface="+mn-lt"/>
              </a:rPr>
              <a:t>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유프라테스강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이남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재배치와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주요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전략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요충지의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행정권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이양이다</a:t>
            </a:r>
            <a:r>
              <a:rPr lang="en-US" sz="120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pPr algn="just"/>
            <a:endParaRPr lang="en-US" altLang="ko-KR" sz="1200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altLang="en-US" sz="1200" b="1" err="1">
                <a:ea typeface="+mn-lt"/>
                <a:cs typeface="+mn-lt"/>
              </a:rPr>
              <a:t>전략</a:t>
            </a:r>
            <a:r>
              <a:rPr lang="en-US" altLang="ko-KR" sz="1200" b="1">
                <a:ea typeface="+mn-lt"/>
                <a:cs typeface="+mn-lt"/>
              </a:rPr>
              <a:t> </a:t>
            </a:r>
            <a:r>
              <a:rPr lang="ko-KR" altLang="en-US" sz="1200" b="1" err="1">
                <a:ea typeface="+mn-lt"/>
                <a:cs typeface="+mn-lt"/>
              </a:rPr>
              <a:t>지역</a:t>
            </a:r>
            <a:r>
              <a:rPr lang="en-US" altLang="ko-KR" sz="1200" b="1">
                <a:ea typeface="+mn-lt"/>
                <a:cs typeface="+mn-lt"/>
              </a:rPr>
              <a:t> </a:t>
            </a:r>
            <a:r>
              <a:rPr lang="ko-KR" altLang="en-US" sz="1200" b="1" err="1">
                <a:ea typeface="+mn-lt"/>
                <a:cs typeface="+mn-lt"/>
              </a:rPr>
              <a:t>반환</a:t>
            </a:r>
            <a:r>
              <a:rPr lang="en-US" altLang="ko-KR" sz="1200" b="1">
                <a:ea typeface="+mn-lt"/>
                <a:cs typeface="+mn-lt"/>
              </a:rPr>
              <a:t>: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라카</a:t>
            </a:r>
            <a:r>
              <a:rPr lang="en-US" altLang="ko-KR" sz="1200">
                <a:ea typeface="+mn-lt"/>
                <a:cs typeface="+mn-lt"/>
              </a:rPr>
              <a:t>(Raqqa)</a:t>
            </a:r>
            <a:r>
              <a:rPr lang="ko-KR" altLang="en-US" sz="1200">
                <a:ea typeface="+mn-lt"/>
                <a:cs typeface="+mn-lt"/>
              </a:rPr>
              <a:t>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데이르에조르</a:t>
            </a:r>
            <a:r>
              <a:rPr lang="en-US" altLang="ko-KR" sz="1200">
                <a:ea typeface="+mn-lt"/>
                <a:cs typeface="+mn-lt"/>
              </a:rPr>
              <a:t>(Deir ez-Zor) </a:t>
            </a:r>
            <a:r>
              <a:rPr lang="ko-KR" altLang="en-US" sz="1200">
                <a:ea typeface="+mn-lt"/>
                <a:cs typeface="+mn-lt"/>
              </a:rPr>
              <a:t>주</a:t>
            </a:r>
            <a:r>
              <a:rPr lang="en-US" sz="1200">
                <a:ea typeface="+mn-lt"/>
                <a:cs typeface="+mn-lt"/>
              </a:rPr>
              <a:t>(</a:t>
            </a:r>
            <a:r>
              <a:rPr lang="ko-KR" altLang="en-US" sz="1200">
                <a:ea typeface="+mn-lt"/>
                <a:cs typeface="+mn-lt"/>
              </a:rPr>
              <a:t>州</a:t>
            </a:r>
            <a:r>
              <a:rPr lang="en-US" sz="1200">
                <a:ea typeface="+mn-lt"/>
                <a:cs typeface="+mn-lt"/>
              </a:rPr>
              <a:t>) </a:t>
            </a:r>
            <a:r>
              <a:rPr lang="ko-KR" altLang="en-US" sz="1200">
                <a:ea typeface="+mn-lt"/>
                <a:cs typeface="+mn-lt"/>
              </a:rPr>
              <a:t>및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해당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도시들의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군사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통제권이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시리아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정부로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이양된다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/>
          </a:p>
          <a:p>
            <a:pPr marL="285750" indent="-285750" algn="just">
              <a:buFont typeface="Arial"/>
              <a:buChar char="•"/>
            </a:pPr>
            <a:r>
              <a:rPr lang="ko-KR" altLang="en-US" sz="1200" b="1" err="1">
                <a:ea typeface="+mn-lt"/>
                <a:cs typeface="+mn-lt"/>
              </a:rPr>
              <a:t>자원</a:t>
            </a:r>
            <a:r>
              <a:rPr lang="en-US" altLang="ko-KR" sz="1200" b="1">
                <a:ea typeface="+mn-lt"/>
                <a:cs typeface="+mn-lt"/>
              </a:rPr>
              <a:t> </a:t>
            </a:r>
            <a:r>
              <a:rPr lang="ko-KR" altLang="en-US" sz="1200" b="1">
                <a:ea typeface="+mn-lt"/>
                <a:cs typeface="+mn-lt"/>
              </a:rPr>
              <a:t>및</a:t>
            </a:r>
            <a:r>
              <a:rPr lang="en-US" altLang="ko-KR" sz="1200" b="1">
                <a:ea typeface="+mn-lt"/>
                <a:cs typeface="+mn-lt"/>
              </a:rPr>
              <a:t> </a:t>
            </a:r>
            <a:r>
              <a:rPr lang="ko-KR" altLang="en-US" sz="1200" b="1" err="1">
                <a:ea typeface="+mn-lt"/>
                <a:cs typeface="+mn-lt"/>
              </a:rPr>
              <a:t>국경</a:t>
            </a:r>
            <a:r>
              <a:rPr lang="en-US" altLang="ko-KR" sz="1200" b="1">
                <a:ea typeface="+mn-lt"/>
                <a:cs typeface="+mn-lt"/>
              </a:rPr>
              <a:t> </a:t>
            </a:r>
            <a:r>
              <a:rPr lang="ko-KR" altLang="en-US" sz="1200" b="1" err="1">
                <a:ea typeface="+mn-lt"/>
                <a:cs typeface="+mn-lt"/>
              </a:rPr>
              <a:t>통제</a:t>
            </a:r>
            <a:r>
              <a:rPr lang="en-US" altLang="ko-KR" sz="1200" b="1">
                <a:ea typeface="+mn-lt"/>
                <a:cs typeface="+mn-lt"/>
              </a:rPr>
              <a:t>: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시리아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당국은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해당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지역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모든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국경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검문소와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유전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및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가스전에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대한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전권을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행사하게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 err="1">
                <a:ea typeface="+mn-lt"/>
                <a:cs typeface="+mn-lt"/>
              </a:rPr>
              <a:t>된다</a:t>
            </a:r>
            <a:r>
              <a:rPr lang="en-US" sz="120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200" b="1" err="1">
                <a:ea typeface="+mn-lt"/>
                <a:cs typeface="+mn-lt"/>
              </a:rPr>
              <a:t>문화적</a:t>
            </a:r>
            <a:r>
              <a:rPr lang="en-US" sz="1200" b="1">
                <a:ea typeface="+mn-lt"/>
                <a:cs typeface="+mn-lt"/>
              </a:rPr>
              <a:t> </a:t>
            </a:r>
            <a:r>
              <a:rPr lang="en-US" sz="1200" b="1" err="1">
                <a:ea typeface="+mn-lt"/>
                <a:cs typeface="+mn-lt"/>
              </a:rPr>
              <a:t>권리</a:t>
            </a:r>
            <a:r>
              <a:rPr lang="en-US" sz="1200" b="1">
                <a:ea typeface="+mn-lt"/>
                <a:cs typeface="+mn-lt"/>
              </a:rPr>
              <a:t> </a:t>
            </a:r>
            <a:r>
              <a:rPr lang="en-US" sz="1200" b="1" err="1">
                <a:ea typeface="+mn-lt"/>
                <a:cs typeface="+mn-lt"/>
              </a:rPr>
              <a:t>인정</a:t>
            </a:r>
            <a:r>
              <a:rPr lang="en-US" sz="1200" b="1">
                <a:ea typeface="+mn-lt"/>
                <a:cs typeface="+mn-lt"/>
              </a:rPr>
              <a:t>: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시리아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대통령은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쿠르드족의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문화적·언어적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권리를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공식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인정하는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법령에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서명하며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유화책을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제시했다</a:t>
            </a:r>
            <a:r>
              <a:rPr lang="en-US" sz="120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endParaRPr lang="en-US" altLang="ko-KR" sz="1200">
              <a:ea typeface="맑은 고딕"/>
            </a:endParaRPr>
          </a:p>
          <a:p>
            <a:pPr algn="just"/>
            <a:r>
              <a:rPr lang="ko-KR" sz="1200" b="1">
                <a:ea typeface="맑은 고딕"/>
              </a:rPr>
              <a:t>인도적 조치 및 향후 과제</a:t>
            </a:r>
          </a:p>
          <a:p>
            <a:pPr algn="just"/>
            <a:r>
              <a:rPr lang="ko-KR" altLang="en-US" sz="1200">
                <a:ea typeface="+mn-lt"/>
                <a:cs typeface="+mn-lt"/>
              </a:rPr>
              <a:t>이번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합의는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이달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초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알레포(</a:t>
            </a:r>
            <a:r>
              <a:rPr lang="ko-KR" sz="1200" err="1">
                <a:ea typeface="+mn-lt"/>
                <a:cs typeface="+mn-lt"/>
              </a:rPr>
              <a:t>Aleppo</a:t>
            </a:r>
            <a:r>
              <a:rPr lang="ko-KR" altLang="en-US" sz="1200">
                <a:ea typeface="+mn-lt"/>
                <a:cs typeface="+mn-lt"/>
              </a:rPr>
              <a:t>)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쿠르드족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거주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지역에서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발생한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격렬한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교전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이후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극적으로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도출되었다</a:t>
            </a:r>
            <a:r>
              <a:rPr lang="en-US" altLang="ko-KR" sz="1200">
                <a:ea typeface="+mn-lt"/>
                <a:cs typeface="+mn-lt"/>
              </a:rPr>
              <a:t>. </a:t>
            </a:r>
            <a:r>
              <a:rPr lang="ko-KR" altLang="en-US" sz="1200">
                <a:ea typeface="+mn-lt"/>
                <a:cs typeface="+mn-lt"/>
              </a:rPr>
              <a:t>당시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전투로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인해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기독교인을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포함한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수많은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민간인이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피난길에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올랐으나</a:t>
            </a:r>
            <a:r>
              <a:rPr lang="en-US" sz="1200">
                <a:ea typeface="+mn-lt"/>
                <a:cs typeface="+mn-lt"/>
              </a:rPr>
              <a:t>, </a:t>
            </a:r>
            <a:r>
              <a:rPr lang="ko-KR" altLang="en-US" sz="1200">
                <a:ea typeface="+mn-lt"/>
                <a:cs typeface="+mn-lt"/>
              </a:rPr>
              <a:t>이번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협정에는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이들의</a:t>
            </a:r>
            <a:r>
              <a:rPr lang="en-US" altLang="ko-KR" sz="1200">
                <a:ea typeface="+mn-lt"/>
                <a:cs typeface="+mn-lt"/>
              </a:rPr>
              <a:t> '</a:t>
            </a:r>
            <a:r>
              <a:rPr lang="ko-KR" altLang="en-US" sz="1200">
                <a:ea typeface="+mn-lt"/>
                <a:cs typeface="+mn-lt"/>
              </a:rPr>
              <a:t>안전한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귀환</a:t>
            </a:r>
            <a:r>
              <a:rPr lang="en-US" altLang="ko-KR" sz="1200">
                <a:ea typeface="+mn-lt"/>
                <a:cs typeface="+mn-lt"/>
              </a:rPr>
              <a:t>' </a:t>
            </a:r>
            <a:r>
              <a:rPr lang="ko-KR" altLang="en-US" sz="1200">
                <a:ea typeface="+mn-lt"/>
                <a:cs typeface="+mn-lt"/>
              </a:rPr>
              <a:t>보장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내용이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명시되었다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/>
          </a:p>
          <a:p>
            <a:pPr algn="just"/>
            <a:endParaRPr lang="ko-KR" altLang="en-US" sz="1200">
              <a:ea typeface="+mn-lt"/>
              <a:cs typeface="+mn-lt"/>
            </a:endParaRPr>
          </a:p>
          <a:p>
            <a:pPr algn="just"/>
            <a:r>
              <a:rPr lang="ko-KR" altLang="en-US" sz="1200">
                <a:ea typeface="+mn-lt"/>
                <a:cs typeface="+mn-lt"/>
              </a:rPr>
              <a:t>이번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합의가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시리아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북동부의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긴장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상태를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종식시키고</a:t>
            </a:r>
            <a:r>
              <a:rPr lang="en-US" sz="1200">
                <a:ea typeface="+mn-lt"/>
                <a:cs typeface="+mn-lt"/>
              </a:rPr>
              <a:t>, </a:t>
            </a:r>
            <a:r>
              <a:rPr lang="en-US" sz="1200" err="1">
                <a:ea typeface="+mn-lt"/>
                <a:cs typeface="+mn-lt"/>
              </a:rPr>
              <a:t>삶의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터전을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잃은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피란민들이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조속히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가옥으로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복귀하는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결정적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계기가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될 수 있기를 기도합니다. </a:t>
            </a:r>
            <a:endParaRPr lang="en-US" sz="1200">
              <a:ea typeface="+mn-lt"/>
              <a:cs typeface="+mn-lt"/>
            </a:endParaRPr>
          </a:p>
          <a:p>
            <a:pPr algn="just"/>
            <a:endParaRPr lang="ko-KR" altLang="en-US" sz="1200">
              <a:ea typeface="맑은 고딕"/>
            </a:endParaRPr>
          </a:p>
        </p:txBody>
      </p:sp>
      <p:pic>
        <p:nvPicPr>
          <p:cNvPr id="4" name="그림 3" descr="구름, 건물, 야외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2D0CC4C-F2DA-2658-E3E9-EF65A5496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660" y="2590282"/>
            <a:ext cx="3821936" cy="218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747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EECC8-9962-815E-13BE-1A64D1054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C7ACAAE-1E23-3BED-CBF1-EF3B34914ED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37188E98-8467-6F68-AEAA-B73E9BE15AC7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9CA4913-A5AC-93C9-512C-63E2E837B9A7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95D5AE8-2FDF-7592-1E0D-3789A9A0DB2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8F342AA-802E-0460-BF75-0746D44C2B8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34E7C9E-E669-93D3-F3E9-2212D762065B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BED5A1A-B1B4-B09D-C9E5-10F4463454A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Malgun Gothic"/>
                <a:ea typeface="Malgun Gothic"/>
              </a:rPr>
              <a:t>#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시리아</a:t>
            </a:r>
            <a:r>
              <a:rPr lang="en-US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Malgun Gothic"/>
              </a:rPr>
              <a:t>| 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시리아 교회가 소망을 잃지 않도록 기도합니다. </a:t>
            </a:r>
            <a:endParaRPr lang="ko-KR" altLang="en-US">
              <a:latin typeface="Malgun Gothic"/>
              <a:ea typeface="Malgun Gothic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2960FD-A7CA-00CF-7BBC-7B6CF0CCE261}"/>
              </a:ext>
            </a:extLst>
          </p:cNvPr>
          <p:cNvSpPr txBox="1"/>
          <p:nvPr/>
        </p:nvSpPr>
        <p:spPr>
          <a:xfrm>
            <a:off x="1216641" y="1805887"/>
            <a:ext cx="6156043" cy="415498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b="1" kern="100">
                <a:highlight>
                  <a:srgbClr val="FFFFFF"/>
                </a:highlight>
                <a:ea typeface="+mn-lt"/>
                <a:cs typeface="+mn-lt"/>
              </a:rPr>
              <a:t>1. 합의의 성실한 이행과 항구적인 평화를 위해</a:t>
            </a:r>
            <a:r>
              <a:rPr lang="ko-KR" sz="1200" kern="100">
                <a:highlight>
                  <a:srgbClr val="FFFFFF"/>
                </a:highlight>
                <a:ea typeface="+mn-lt"/>
                <a:cs typeface="+mn-lt"/>
              </a:rPr>
              <a:t> </a:t>
            </a:r>
            <a:endParaRPr lang="ko-KR" altLang="en-US" sz="1200" kern="100">
              <a:highlight>
                <a:srgbClr val="FFFFFF"/>
              </a:highlight>
              <a:ea typeface="+mn-lt"/>
              <a:cs typeface="+mn-lt"/>
            </a:endParaRPr>
          </a:p>
          <a:p>
            <a:pPr algn="just"/>
            <a:r>
              <a:rPr lang="ko-KR" sz="1200" kern="100">
                <a:highlight>
                  <a:srgbClr val="FFFFFF"/>
                </a:highlight>
                <a:ea typeface="+mn-lt"/>
                <a:cs typeface="+mn-lt"/>
              </a:rPr>
              <a:t>오랜 내전과 갈등 끝에 맺어진 이번 휴전 협정과 군 통합 합의가 정치적 이해관계를 넘어 신실하게 이행되기를 기도합니다. 이를 통해 시리아 북동부 지역의 긴장이 완전히 해소되고, 다시는 이 땅에 총성이 울리지 않는 항구적인 평화가 </a:t>
            </a:r>
            <a:r>
              <a:rPr lang="ko-KR" altLang="en-US" sz="1200" kern="100">
                <a:highlight>
                  <a:srgbClr val="FFFFFF"/>
                </a:highlight>
                <a:ea typeface="+mn-lt"/>
                <a:cs typeface="+mn-lt"/>
              </a:rPr>
              <a:t>정착되게 </a:t>
            </a:r>
            <a:r>
              <a:rPr lang="ko-KR" altLang="en-US" sz="1200" kern="100" err="1">
                <a:highlight>
                  <a:srgbClr val="FFFFFF"/>
                </a:highlight>
                <a:ea typeface="+mn-lt"/>
                <a:cs typeface="+mn-lt"/>
              </a:rPr>
              <a:t>하옵소서</a:t>
            </a:r>
            <a:r>
              <a:rPr lang="en-US" altLang="en-US" sz="1200" kern="100">
                <a:highlight>
                  <a:srgbClr val="FFFFFF"/>
                </a:highlight>
                <a:ea typeface="+mn-lt"/>
                <a:cs typeface="+mn-lt"/>
              </a:rPr>
              <a:t>!</a:t>
            </a:r>
            <a:endParaRPr lang="ko-KR" sz="1200" kern="100">
              <a:highlight>
                <a:srgbClr val="FFFFFF"/>
              </a:highlight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endParaRPr lang="ko-KR" altLang="en-US" sz="1200" kern="100">
              <a:highlight>
                <a:srgbClr val="FFFFFF"/>
              </a:highlight>
              <a:ea typeface="+mn-lt"/>
              <a:cs typeface="+mn-lt"/>
            </a:endParaRPr>
          </a:p>
          <a:p>
            <a:pPr algn="just"/>
            <a:r>
              <a:rPr lang="ko-KR" sz="1200" b="1" kern="100">
                <a:highlight>
                  <a:srgbClr val="FFFFFF"/>
                </a:highlight>
                <a:ea typeface="+mn-lt"/>
                <a:cs typeface="+mn-lt"/>
              </a:rPr>
              <a:t>2. 피란민들의 안전한 귀환과 삶의 터전 회복을 위해</a:t>
            </a:r>
            <a:r>
              <a:rPr lang="ko-KR" sz="1200" kern="100">
                <a:highlight>
                  <a:srgbClr val="FFFFFF"/>
                </a:highlight>
                <a:ea typeface="+mn-lt"/>
                <a:cs typeface="+mn-lt"/>
              </a:rPr>
              <a:t> </a:t>
            </a:r>
            <a:endParaRPr lang="ko-KR" altLang="en-US">
              <a:ea typeface="맑은 고딕" panose="020B0503020000020004" pitchFamily="34" charset="-127"/>
              <a:cs typeface="+mn-lt"/>
            </a:endParaRPr>
          </a:p>
          <a:p>
            <a:pPr algn="just"/>
            <a:r>
              <a:rPr lang="ko-KR" sz="1200" kern="100">
                <a:highlight>
                  <a:srgbClr val="FFFFFF"/>
                </a:highlight>
                <a:ea typeface="+mn-lt"/>
                <a:cs typeface="+mn-lt"/>
              </a:rPr>
              <a:t>알레포 교전 등으로 인해 집을 떠나야 했던 수많은 피란민과 기독교인들이 합의 내용대로 안전하게 고향으로 돌아올 수 있기를 기도합니다. 파괴된 주거지와 생계 수단이 신속히 복구되어, 이들이 </a:t>
            </a:r>
            <a:r>
              <a:rPr lang="ko-KR" sz="1200" kern="100" err="1">
                <a:highlight>
                  <a:srgbClr val="FFFFFF"/>
                </a:highlight>
                <a:ea typeface="+mn-lt"/>
                <a:cs typeface="+mn-lt"/>
              </a:rPr>
              <a:t>육체적·정신적</a:t>
            </a:r>
            <a:r>
              <a:rPr lang="ko-KR" sz="1200" kern="100">
                <a:highlight>
                  <a:srgbClr val="FFFFFF"/>
                </a:highlight>
                <a:ea typeface="+mn-lt"/>
                <a:cs typeface="+mn-lt"/>
              </a:rPr>
              <a:t> 트라우마를 극복하고 안정된 일상을 되찾을 수 있도록 </a:t>
            </a:r>
            <a:r>
              <a:rPr lang="ko-KR" altLang="en-US" sz="1200" kern="100">
                <a:highlight>
                  <a:srgbClr val="FFFFFF"/>
                </a:highlight>
                <a:ea typeface="+mn-lt"/>
                <a:cs typeface="+mn-lt"/>
              </a:rPr>
              <a:t>두 손</a:t>
            </a:r>
            <a:r>
              <a:rPr lang="ko-KR" sz="1200" kern="100">
                <a:highlight>
                  <a:srgbClr val="FFFFFF"/>
                </a:highlight>
                <a:ea typeface="+mn-lt"/>
                <a:cs typeface="+mn-lt"/>
              </a:rPr>
              <a:t> 모아 기도합니다.</a:t>
            </a:r>
            <a:endParaRPr lang="ko-KR" sz="1200" kern="100">
              <a:highlight>
                <a:srgbClr val="FFFFFF"/>
              </a:highlight>
              <a:ea typeface="맑은 고딕"/>
            </a:endParaRPr>
          </a:p>
          <a:p>
            <a:pPr algn="just">
              <a:buFont typeface="Arial"/>
              <a:buChar char="•"/>
            </a:pPr>
            <a:endParaRPr lang="ko-KR" altLang="en-US" sz="1200" kern="100">
              <a:highlight>
                <a:srgbClr val="FFFFFF"/>
              </a:highlight>
              <a:ea typeface="+mn-lt"/>
              <a:cs typeface="+mn-lt"/>
            </a:endParaRPr>
          </a:p>
          <a:p>
            <a:pPr algn="just"/>
            <a:r>
              <a:rPr lang="ko-KR" sz="1200" b="1" kern="100">
                <a:highlight>
                  <a:srgbClr val="FFFFFF"/>
                </a:highlight>
                <a:ea typeface="+mn-lt"/>
                <a:cs typeface="+mn-lt"/>
              </a:rPr>
              <a:t>3. 소수 민족의 권리 존중과 사회적 화합을 위해</a:t>
            </a:r>
            <a:r>
              <a:rPr lang="ko-KR" sz="1200" kern="100">
                <a:highlight>
                  <a:srgbClr val="FFFFFF"/>
                </a:highlight>
                <a:ea typeface="+mn-lt"/>
                <a:cs typeface="+mn-lt"/>
              </a:rPr>
              <a:t> </a:t>
            </a:r>
            <a:endParaRPr lang="ko-KR" altLang="en-US">
              <a:ea typeface="맑은 고딕" panose="020B0503020000020004" pitchFamily="34" charset="-127"/>
              <a:cs typeface="+mn-lt"/>
            </a:endParaRPr>
          </a:p>
          <a:p>
            <a:pPr algn="just"/>
            <a:r>
              <a:rPr lang="ko-KR" sz="1200" kern="100">
                <a:highlight>
                  <a:srgbClr val="FFFFFF"/>
                </a:highlight>
                <a:ea typeface="+mn-lt"/>
                <a:cs typeface="+mn-lt"/>
              </a:rPr>
              <a:t>새롭게 서명된 쿠르드족의 </a:t>
            </a:r>
            <a:r>
              <a:rPr lang="ko-KR" sz="1200" kern="100" err="1">
                <a:highlight>
                  <a:srgbClr val="FFFFFF"/>
                </a:highlight>
                <a:ea typeface="+mn-lt"/>
                <a:cs typeface="+mn-lt"/>
              </a:rPr>
              <a:t>문화적·언어적</a:t>
            </a:r>
            <a:r>
              <a:rPr lang="ko-KR" sz="1200" kern="100">
                <a:highlight>
                  <a:srgbClr val="FFFFFF"/>
                </a:highlight>
                <a:ea typeface="+mn-lt"/>
                <a:cs typeface="+mn-lt"/>
              </a:rPr>
              <a:t> 권리 인정 법령이 실질적으로 보장되어, 시리아 내 다양한 민족과 종교 공동체가 서로의 정체성을 존중하며 공존하기를 기도합니다. 특히 이 과정에서 소수자인 기독교 공동체가 </a:t>
            </a:r>
            <a:r>
              <a:rPr lang="ko-KR" sz="1200" kern="100" err="1">
                <a:highlight>
                  <a:srgbClr val="FFFFFF"/>
                </a:highlight>
                <a:ea typeface="+mn-lt"/>
                <a:cs typeface="+mn-lt"/>
              </a:rPr>
              <a:t>차별받지</a:t>
            </a:r>
            <a:r>
              <a:rPr lang="ko-KR" sz="1200" kern="100">
                <a:highlight>
                  <a:srgbClr val="FFFFFF"/>
                </a:highlight>
                <a:ea typeface="+mn-lt"/>
                <a:cs typeface="+mn-lt"/>
              </a:rPr>
              <a:t> 않고 사회 화합의 가교 역할을 할 수 있도록 </a:t>
            </a:r>
            <a:r>
              <a:rPr lang="ko-KR" altLang="en-US" sz="1200" kern="100">
                <a:highlight>
                  <a:srgbClr val="FFFFFF"/>
                </a:highlight>
                <a:ea typeface="+mn-lt"/>
                <a:cs typeface="+mn-lt"/>
              </a:rPr>
              <a:t>기도합니다</a:t>
            </a:r>
            <a:r>
              <a:rPr lang="ko-KR" sz="1200" kern="100">
                <a:highlight>
                  <a:srgbClr val="FFFFFF"/>
                </a:highlight>
                <a:ea typeface="+mn-lt"/>
                <a:cs typeface="+mn-lt"/>
              </a:rPr>
              <a:t>.</a:t>
            </a:r>
            <a:endParaRPr lang="ko-KR" sz="1200" kern="100">
              <a:highlight>
                <a:srgbClr val="FFFFFF"/>
              </a:highlight>
              <a:ea typeface="맑은 고딕"/>
            </a:endParaRPr>
          </a:p>
          <a:p>
            <a:pPr algn="just">
              <a:buFont typeface="Arial"/>
              <a:buChar char="•"/>
            </a:pPr>
            <a:endParaRPr lang="ko-KR" altLang="en-US" sz="1200" kern="100">
              <a:highlight>
                <a:srgbClr val="FFFFFF"/>
              </a:highlight>
              <a:ea typeface="+mn-lt"/>
              <a:cs typeface="+mn-lt"/>
            </a:endParaRPr>
          </a:p>
          <a:p>
            <a:pPr algn="just"/>
            <a:r>
              <a:rPr lang="ko-KR" altLang="en-US" sz="1200" b="1" kern="100">
                <a:highlight>
                  <a:srgbClr val="FFFFFF"/>
                </a:highlight>
                <a:ea typeface="+mn-lt"/>
                <a:cs typeface="+mn-lt"/>
              </a:rPr>
              <a:t>4. 교회 공동체의 회복을 위해</a:t>
            </a:r>
          </a:p>
          <a:p>
            <a:pPr algn="just"/>
            <a:r>
              <a:rPr lang="ko-KR" altLang="en-US" sz="1200" kern="100">
                <a:highlight>
                  <a:srgbClr val="FFFFFF"/>
                </a:highlight>
                <a:ea typeface="+mn-lt"/>
                <a:cs typeface="+mn-lt"/>
              </a:rPr>
              <a:t>오랜 내전을 겪는 동안 시리아 교회 공동체가 존립의 위기에 봉착해 있습니다. 적지 않은 기독교인들이 외국으로 난민이 되어 떠났으며 지금은 약 30만명의 기독교인들 만이 남아 있습니다. 교회가 희망을 잃지 않고, 시리아의 희망으로 밝히 빛날 수 있도록 기도합니다.  </a:t>
            </a:r>
            <a:endParaRPr lang="ko-KR">
              <a:ea typeface="맑은 고딕"/>
            </a:endParaRPr>
          </a:p>
        </p:txBody>
      </p:sp>
      <p:pic>
        <p:nvPicPr>
          <p:cNvPr id="3" name="그림 2" descr="구름, 건물, 야외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D41BA7A-18F7-0346-0764-5B13A495C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287" y="2037442"/>
            <a:ext cx="3684226" cy="210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02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286F6-3D31-9171-3A75-BAF665007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D608482-5BA0-F646-B2D5-E9E15B0BD6D6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473E1E91-EC5C-0A95-A9B2-220B102A1E6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65502CA-439E-5ECD-93A9-2BB1EB15B1E3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942F254-442D-E664-35B8-4539B010ABF3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898CCD0-7E42-C90E-32B9-75FA9C3BB596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4A644703-5BF7-A342-4236-6881D7DA8F56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0679321C-6B0E-527D-7AAD-932AD3F0A2FB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3E4BED6-2864-B35E-EFDD-C03F014B9339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#이란 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</a:t>
            </a:r>
            <a:r>
              <a:rPr lang="en-US">
                <a:solidFill>
                  <a:srgbClr val="0070C0"/>
                </a:solidFill>
                <a:ea typeface="+mn-lt"/>
                <a:cs typeface="+mn-lt"/>
              </a:rPr>
              <a:t> '</a:t>
            </a:r>
            <a:r>
              <a:rPr lang="en-US" err="1">
                <a:solidFill>
                  <a:srgbClr val="0070C0"/>
                </a:solidFill>
                <a:ea typeface="+mn-lt"/>
                <a:cs typeface="+mn-lt"/>
              </a:rPr>
              <a:t>빵과</a:t>
            </a:r>
            <a:r>
              <a:rPr lang="en-US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>
                <a:solidFill>
                  <a:srgbClr val="0070C0"/>
                </a:solidFill>
                <a:ea typeface="+mn-lt"/>
                <a:cs typeface="+mn-lt"/>
              </a:rPr>
              <a:t>존엄성</a:t>
            </a:r>
            <a:r>
              <a:rPr lang="en-US">
                <a:solidFill>
                  <a:srgbClr val="0070C0"/>
                </a:solidFill>
                <a:ea typeface="+mn-lt"/>
                <a:cs typeface="+mn-lt"/>
              </a:rPr>
              <a:t>' </a:t>
            </a:r>
            <a:r>
              <a:rPr lang="en-US" err="1">
                <a:solidFill>
                  <a:srgbClr val="0070C0"/>
                </a:solidFill>
                <a:ea typeface="+mn-lt"/>
                <a:cs typeface="+mn-lt"/>
              </a:rPr>
              <a:t>향한</a:t>
            </a:r>
            <a:r>
              <a:rPr lang="en-US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70C0"/>
                </a:solidFill>
                <a:ea typeface="+mn-lt"/>
                <a:cs typeface="+mn-lt"/>
              </a:rPr>
              <a:t>전국적</a:t>
            </a:r>
            <a:r>
              <a:rPr lang="en-US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70C0"/>
                </a:solidFill>
                <a:ea typeface="+mn-lt"/>
                <a:cs typeface="+mn-lt"/>
              </a:rPr>
              <a:t>시위</a:t>
            </a:r>
            <a:r>
              <a:rPr lang="en-US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70C0"/>
                </a:solidFill>
                <a:ea typeface="+mn-lt"/>
                <a:cs typeface="+mn-lt"/>
              </a:rPr>
              <a:t>확산</a:t>
            </a:r>
            <a:r>
              <a:rPr lang="en-US">
                <a:solidFill>
                  <a:srgbClr val="0070C0"/>
                </a:solidFill>
                <a:ea typeface="+mn-lt"/>
                <a:cs typeface="+mn-lt"/>
              </a:rPr>
              <a:t>… </a:t>
            </a:r>
            <a:r>
              <a:rPr lang="en-US" err="1">
                <a:solidFill>
                  <a:srgbClr val="0070C0"/>
                </a:solidFill>
                <a:ea typeface="+mn-lt"/>
                <a:cs typeface="+mn-lt"/>
              </a:rPr>
              <a:t>기독교인</a:t>
            </a:r>
            <a:r>
              <a:rPr lang="en-US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70C0"/>
                </a:solidFill>
                <a:ea typeface="+mn-lt"/>
                <a:cs typeface="+mn-lt"/>
              </a:rPr>
              <a:t>탄압</a:t>
            </a:r>
            <a:r>
              <a:rPr lang="en-US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70C0"/>
                </a:solidFill>
                <a:ea typeface="+mn-lt"/>
                <a:cs typeface="+mn-lt"/>
              </a:rPr>
              <a:t>우려</a:t>
            </a:r>
            <a:r>
              <a:rPr lang="en-US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70C0"/>
                </a:solidFill>
                <a:ea typeface="+mn-lt"/>
                <a:cs typeface="+mn-lt"/>
              </a:rPr>
              <a:t>심화</a:t>
            </a:r>
            <a:r>
              <a:rPr lang="en-US" altLang="ko-KR">
                <a:solidFill>
                  <a:srgbClr val="0070C0"/>
                </a:solidFill>
                <a:ea typeface="맑은 고딕"/>
              </a:rPr>
              <a:t> </a:t>
            </a:r>
            <a:endParaRPr lang="en-US" altLang="ko-KR" sz="1800">
              <a:latin typeface="Malgun Gothic"/>
              <a:ea typeface="Malgun Gothic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6E1140-7215-8F8C-7128-1B1AA4789994}"/>
              </a:ext>
            </a:extLst>
          </p:cNvPr>
          <p:cNvSpPr txBox="1"/>
          <p:nvPr/>
        </p:nvSpPr>
        <p:spPr>
          <a:xfrm>
            <a:off x="1213163" y="1625465"/>
            <a:ext cx="615800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200" b="1" kern="100">
                <a:ea typeface="+mn-lt"/>
                <a:cs typeface="+mn-lt"/>
              </a:rPr>
              <a:t>[2025</a:t>
            </a:r>
            <a:r>
              <a:rPr lang="ko-KR" altLang="en-US" sz="1200" b="1" kern="100">
                <a:ea typeface="+mn-lt"/>
                <a:cs typeface="+mn-lt"/>
              </a:rPr>
              <a:t>년</a:t>
            </a:r>
            <a:r>
              <a:rPr lang="en-US" sz="1200" b="1" kern="100">
                <a:ea typeface="+mn-lt"/>
                <a:cs typeface="+mn-lt"/>
              </a:rPr>
              <a:t> 12</a:t>
            </a:r>
            <a:r>
              <a:rPr lang="ko-KR" altLang="en-US" sz="1200" b="1" kern="100">
                <a:ea typeface="+mn-lt"/>
                <a:cs typeface="+mn-lt"/>
              </a:rPr>
              <a:t>월</a:t>
            </a:r>
            <a:r>
              <a:rPr lang="en-US" sz="1200" b="1" kern="100">
                <a:ea typeface="+mn-lt"/>
                <a:cs typeface="+mn-lt"/>
              </a:rPr>
              <a:t> </a:t>
            </a:r>
            <a:r>
              <a:rPr lang="en-US" altLang="ko-KR" sz="1200" b="1" kern="100">
                <a:ea typeface="+mn-lt"/>
                <a:cs typeface="+mn-lt"/>
              </a:rPr>
              <a:t>28</a:t>
            </a:r>
            <a:r>
              <a:rPr lang="ko-KR" altLang="en-US" sz="1200" b="1" kern="100">
                <a:ea typeface="+mn-lt"/>
                <a:cs typeface="+mn-lt"/>
              </a:rPr>
              <a:t>일</a:t>
            </a:r>
            <a:r>
              <a:rPr lang="en-US" sz="1200" b="1" kern="100">
                <a:ea typeface="+mn-lt"/>
                <a:cs typeface="+mn-lt"/>
              </a:rPr>
              <a:t>]</a:t>
            </a:r>
            <a:r>
              <a:rPr lang="en-US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이란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전역에서</a:t>
            </a:r>
            <a:r>
              <a:rPr lang="en-US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경제난과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인권</a:t>
            </a:r>
            <a:r>
              <a:rPr lang="en-US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박탈에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항거하는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대규모</a:t>
            </a:r>
            <a:r>
              <a:rPr lang="en-US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시위가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발생했다</a:t>
            </a:r>
            <a:r>
              <a:rPr lang="en-US" sz="1200" kern="100">
                <a:ea typeface="+mn-lt"/>
                <a:cs typeface="+mn-lt"/>
              </a:rPr>
              <a:t>. </a:t>
            </a:r>
            <a:r>
              <a:rPr lang="ko-KR" altLang="en-US" sz="1200" kern="100">
                <a:ea typeface="+mn-lt"/>
                <a:cs typeface="+mn-lt"/>
              </a:rPr>
              <a:t>이번</a:t>
            </a:r>
            <a:r>
              <a:rPr lang="en-US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사태는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단순한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생계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문제를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넘어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정의와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인간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존엄성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회복을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요구하는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시민들의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근본적인</a:t>
            </a:r>
            <a:r>
              <a:rPr lang="en-US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외침으로</a:t>
            </a:r>
            <a:r>
              <a:rPr lang="en-US" altLang="ko-KR" sz="1200" kern="10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분석된다</a:t>
            </a:r>
            <a:r>
              <a:rPr lang="en-US" sz="1200" kern="100">
                <a:ea typeface="+mn-lt"/>
                <a:cs typeface="+mn-lt"/>
              </a:rPr>
              <a:t>.</a:t>
            </a:r>
            <a:endParaRPr lang="ko-KR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50F7A7-1910-5AA5-D6A2-EAF5A3F8EAE8}"/>
              </a:ext>
            </a:extLst>
          </p:cNvPr>
          <p:cNvSpPr txBox="1"/>
          <p:nvPr/>
        </p:nvSpPr>
        <p:spPr>
          <a:xfrm>
            <a:off x="1213162" y="2430028"/>
            <a:ext cx="6161260" cy="3785652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b="1">
                <a:ea typeface="맑은 고딕"/>
              </a:rPr>
              <a:t>유혈 진압과 심화되는 인권 위기</a:t>
            </a:r>
            <a:endParaRPr lang="ko-KR" sz="1200" b="1">
              <a:ea typeface="맑은 고딕"/>
            </a:endParaRPr>
          </a:p>
          <a:p>
            <a:pPr algn="just"/>
            <a:r>
              <a:rPr lang="ko-KR" sz="1200">
                <a:ea typeface="+mn-lt"/>
                <a:cs typeface="+mn-lt"/>
              </a:rPr>
              <a:t>이란 당국은 시위대를 향해 실탄 발포와 인터넷 차단, 대규모 체포 등 강경 대응에 나섰다. 특히 정부는 평화적 시위대를 '</a:t>
            </a:r>
            <a:r>
              <a:rPr lang="ko-KR" sz="1200" err="1">
                <a:ea typeface="+mn-lt"/>
                <a:cs typeface="+mn-lt"/>
              </a:rPr>
              <a:t>폭도'로</a:t>
            </a:r>
            <a:r>
              <a:rPr lang="ko-KR" sz="1200">
                <a:ea typeface="+mn-lt"/>
                <a:cs typeface="+mn-lt"/>
              </a:rPr>
              <a:t> 규정하며 폭력 진압을 정당화하고 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altLang="en-US" sz="1200">
                <a:ea typeface="+mn-lt"/>
                <a:cs typeface="+mn-lt"/>
              </a:rPr>
              <a:t> 국제 제재 재개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에너지 </a:t>
            </a:r>
            <a:r>
              <a:rPr lang="ko-KR" sz="1200">
                <a:ea typeface="+mn-lt"/>
                <a:cs typeface="+mn-lt"/>
              </a:rPr>
              <a:t>및</a:t>
            </a:r>
            <a:r>
              <a:rPr lang="ko-KR" altLang="en-US" sz="120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물 부족, 생활비 급등 등 최악의 경제 상황 속에서 시민들은 미래를 결정할 권리마저 박탈당한 채 생존의 위협을 받고 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  <a:p>
            <a:pPr algn="just"/>
            <a:endParaRPr lang="en-US" altLang="ko-KR" sz="1200">
              <a:ea typeface="맑은 고딕"/>
            </a:endParaRPr>
          </a:p>
          <a:p>
            <a:pPr algn="just"/>
            <a:r>
              <a:rPr lang="ko-KR" sz="1200" b="1">
                <a:ea typeface="맑은 고딕"/>
              </a:rPr>
              <a:t>기독교 개종자 향한 '국가 안보' 프레임</a:t>
            </a:r>
          </a:p>
          <a:p>
            <a:pPr algn="just"/>
            <a:r>
              <a:rPr lang="ko-KR" sz="1200">
                <a:ea typeface="+mn-lt"/>
                <a:cs typeface="+mn-lt"/>
              </a:rPr>
              <a:t>사태가 확산되면서 이란 내</a:t>
            </a:r>
            <a:r>
              <a:rPr lang="ko-KR" altLang="en-US" sz="120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기독교 개종자들에 대한</a:t>
            </a:r>
            <a:r>
              <a:rPr lang="ko-KR" altLang="en-US" sz="120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압박도 거세지고 있다. 당국은 이들을 '국가 안보 </a:t>
            </a:r>
            <a:r>
              <a:rPr lang="ko-KR" sz="1200" err="1">
                <a:ea typeface="+mn-lt"/>
                <a:cs typeface="+mn-lt"/>
              </a:rPr>
              <a:t>위협'이나</a:t>
            </a:r>
            <a:r>
              <a:rPr lang="ko-KR" sz="1200">
                <a:ea typeface="+mn-lt"/>
                <a:cs typeface="+mn-lt"/>
              </a:rPr>
              <a:t> '외국 요원', '</a:t>
            </a:r>
            <a:r>
              <a:rPr lang="ko-KR" sz="1200" err="1">
                <a:ea typeface="+mn-lt"/>
                <a:cs typeface="+mn-lt"/>
              </a:rPr>
              <a:t>모사드</a:t>
            </a:r>
            <a:r>
              <a:rPr lang="ko-KR" sz="1200">
                <a:ea typeface="+mn-lt"/>
                <a:cs typeface="+mn-lt"/>
              </a:rPr>
              <a:t> </a:t>
            </a:r>
            <a:r>
              <a:rPr lang="ko-KR" sz="1200" err="1">
                <a:ea typeface="+mn-lt"/>
                <a:cs typeface="+mn-lt"/>
              </a:rPr>
              <a:t>용병'으로</a:t>
            </a:r>
            <a:r>
              <a:rPr lang="ko-KR" sz="1200">
                <a:ea typeface="+mn-lt"/>
                <a:cs typeface="+mn-lt"/>
              </a:rPr>
              <a:t> 몰아세우며 중형을 선고하는 과거의 탄압 방식을 되풀이하고 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altLang="en-US" sz="1200">
                <a:ea typeface="+mn-lt"/>
                <a:cs typeface="+mn-lt"/>
              </a:rPr>
              <a:t> 내부 혼란기에 기독교인들은 신앙을 이유로 더 높은 위험에 직면하고 있으며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지역 네트워크를 통한 기본권 유지조차 힘겨운 상황이다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  <a:p>
            <a:pPr algn="just"/>
            <a:endParaRPr lang="en-US" altLang="ko-KR" sz="1200"/>
          </a:p>
          <a:p>
            <a:pPr algn="just"/>
            <a:r>
              <a:rPr lang="en-US" sz="1200" b="1"/>
              <a:t>국제적 </a:t>
            </a:r>
            <a:r>
              <a:rPr lang="en-US" sz="1200" b="1" err="1"/>
              <a:t>긴장과</a:t>
            </a:r>
            <a:r>
              <a:rPr lang="en-US" sz="1200" b="1"/>
              <a:t> </a:t>
            </a:r>
            <a:r>
              <a:rPr lang="en-US" sz="1200" b="1" err="1"/>
              <a:t>교회의</a:t>
            </a:r>
            <a:r>
              <a:rPr lang="en-US" sz="1200" b="1"/>
              <a:t> </a:t>
            </a:r>
            <a:r>
              <a:rPr lang="en-US" sz="1200" b="1" err="1"/>
              <a:t>역할</a:t>
            </a:r>
            <a:endParaRPr lang="en-US" sz="1200" b="1">
              <a:ea typeface="맑은 고딕"/>
            </a:endParaRPr>
          </a:p>
          <a:p>
            <a:pPr algn="just"/>
            <a:r>
              <a:rPr lang="ko-KR" altLang="en-US" sz="1200">
                <a:ea typeface="+mn-lt"/>
                <a:cs typeface="+mn-lt"/>
              </a:rPr>
              <a:t>현재 이스라엘의 군사 타격 가능성과 미국의 개입 여부를 둘러싼 불확실성이 고조되며 </a:t>
            </a:r>
            <a:r>
              <a:rPr lang="ko-KR" sz="1200">
                <a:ea typeface="+mn-lt"/>
                <a:cs typeface="+mn-lt"/>
              </a:rPr>
              <a:t>국제적 긴장감이</a:t>
            </a:r>
            <a:r>
              <a:rPr lang="ko-KR" altLang="en-US" sz="120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극에</a:t>
            </a:r>
            <a:r>
              <a:rPr lang="ko-KR" altLang="en-US" sz="120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달하고 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altLang="en-US" sz="120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이에 대해 한 현지 사역자는 "지금 이란의 거리는 두려움과 용기가 뒤섞인 </a:t>
            </a:r>
            <a:r>
              <a:rPr lang="ko-KR" altLang="en-US" sz="1200">
                <a:ea typeface="+mn-lt"/>
                <a:cs typeface="+mn-lt"/>
              </a:rPr>
              <a:t>인간의 존엄성을</a:t>
            </a:r>
            <a:r>
              <a:rPr lang="ko-KR" sz="1200">
                <a:ea typeface="+mn-lt"/>
                <a:cs typeface="+mn-lt"/>
              </a:rPr>
              <a:t> 향한 외침으로 </a:t>
            </a:r>
            <a:r>
              <a:rPr lang="ko-KR" altLang="en-US" sz="1200" err="1">
                <a:ea typeface="+mn-lt"/>
                <a:cs typeface="+mn-lt"/>
              </a:rPr>
              <a:t>가득하다</a:t>
            </a:r>
            <a:r>
              <a:rPr lang="ko-KR" sz="1200" err="1">
                <a:ea typeface="+mn-lt"/>
                <a:cs typeface="+mn-lt"/>
              </a:rPr>
              <a:t>"며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"교회는 억눌린 자들의 부르짖음을 외면하지 말고 기도와 자비로운 행동으로 </a:t>
            </a:r>
            <a:r>
              <a:rPr lang="ko-KR" altLang="en-US" sz="1200">
                <a:ea typeface="+mn-lt"/>
                <a:cs typeface="+mn-lt"/>
              </a:rPr>
              <a:t>함께</a:t>
            </a:r>
            <a:r>
              <a:rPr 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서야 </a:t>
            </a:r>
            <a:r>
              <a:rPr lang="ko-KR" sz="1200">
                <a:ea typeface="+mn-lt"/>
                <a:cs typeface="+mn-lt"/>
              </a:rPr>
              <a:t>한다</a:t>
            </a:r>
            <a:r>
              <a:rPr lang="en-US" altLang="ko-KR" sz="1200">
                <a:ea typeface="+mn-lt"/>
                <a:cs typeface="+mn-lt"/>
              </a:rPr>
              <a:t>"</a:t>
            </a:r>
            <a:r>
              <a:rPr lang="ko-KR" sz="1200">
                <a:ea typeface="+mn-lt"/>
                <a:cs typeface="+mn-lt"/>
              </a:rPr>
              <a:t>고 강조했다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  <a:p>
            <a:pPr algn="just"/>
            <a:r>
              <a:rPr lang="ko-KR" sz="1200">
                <a:ea typeface="+mn-lt"/>
                <a:cs typeface="+mn-lt"/>
              </a:rPr>
              <a:t>국제 인권 </a:t>
            </a:r>
            <a:r>
              <a:rPr lang="ko-KR" altLang="en-US" sz="1200">
                <a:ea typeface="+mn-lt"/>
                <a:cs typeface="+mn-lt"/>
              </a:rPr>
              <a:t>단체들은 이란 </a:t>
            </a:r>
            <a:r>
              <a:rPr lang="ko-KR" sz="1200">
                <a:ea typeface="+mn-lt"/>
                <a:cs typeface="+mn-lt"/>
              </a:rPr>
              <a:t>당국이 시민의 존엄성을</a:t>
            </a:r>
            <a:r>
              <a:rPr lang="ko-KR" altLang="en-US" sz="120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존중하고 </a:t>
            </a:r>
            <a:r>
              <a:rPr lang="ko-KR" altLang="en-US" sz="1200">
                <a:ea typeface="+mn-lt"/>
                <a:cs typeface="+mn-lt"/>
              </a:rPr>
              <a:t>폭력적인 진압을 즉각 중단할 것을 촉구하며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이번</a:t>
            </a:r>
            <a:r>
              <a:rPr lang="ko-KR" altLang="en-US" sz="1200">
                <a:ea typeface="+mn-lt"/>
                <a:cs typeface="+mn-lt"/>
              </a:rPr>
              <a:t> 사태로 희생된 이들에 </a:t>
            </a:r>
            <a:r>
              <a:rPr lang="ko-KR" sz="1200">
                <a:ea typeface="+mn-lt"/>
                <a:cs typeface="+mn-lt"/>
              </a:rPr>
              <a:t>대해 깊은 애도를 표했다.</a:t>
            </a:r>
            <a:endParaRPr lang="ko-KR">
              <a:ea typeface="+mn-lt"/>
              <a:cs typeface="+mn-lt"/>
            </a:endParaRPr>
          </a:p>
          <a:p>
            <a:pPr algn="just"/>
            <a:endParaRPr lang="ko-KR" altLang="en-US" sz="1200">
              <a:ea typeface="+mn-lt"/>
              <a:cs typeface="+mn-lt"/>
            </a:endParaRPr>
          </a:p>
        </p:txBody>
      </p:sp>
      <p:pic>
        <p:nvPicPr>
          <p:cNvPr id="4" name="그림 3" descr="텍스트, 스크린샷, 직사각형, 평행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C3B4F88-8A52-6152-0D9D-37F459476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022" y="1622524"/>
            <a:ext cx="3821936" cy="411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28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E5D29-8786-80E6-BADC-37DC3EE3D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B5415B84-F230-B30C-57D3-0A510F46271A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197374F-AA01-9BF1-F424-2E4A2990E4F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08289-78D1-77DF-E3F2-329E64018EF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0B3ECBD-C350-037D-E797-C4D489ACC018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CDEFC3F-8C37-D79A-28A6-CB6227644EA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488E0CC5-E672-37D4-F801-FCA83C3DF24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5BF1DA7-1C48-8DBD-02C3-8C5EBE5B949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Malgun Gothic"/>
                <a:ea typeface="Malgun Gothic"/>
              </a:rPr>
              <a:t>#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이란</a:t>
            </a:r>
            <a:r>
              <a:rPr lang="en-US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Malgun Gothic"/>
              </a:rPr>
              <a:t>| 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이란 지하교회가 소망을 잃지 않도록 기도합니다. </a:t>
            </a:r>
            <a:endParaRPr lang="ko-KR" altLang="en-US">
              <a:latin typeface="Malgun Gothic"/>
              <a:ea typeface="Malgun Gothic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14A562-7548-87A6-C9A6-10634C0F5C88}"/>
              </a:ext>
            </a:extLst>
          </p:cNvPr>
          <p:cNvSpPr txBox="1"/>
          <p:nvPr/>
        </p:nvSpPr>
        <p:spPr>
          <a:xfrm>
            <a:off x="1216641" y="1805887"/>
            <a:ext cx="6156043" cy="323165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algn="just">
              <a:buAutoNum type="arabicPeriod"/>
            </a:pP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폭력과 불확실성 속에서 이란 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사람들에게</a:t>
            </a: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 평화, 보호, 그리고 지혜를 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주시기를 </a:t>
            </a: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기도합니다.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 </a:t>
            </a:r>
            <a:endParaRPr lang="ko-KR" sz="1200" kern="100">
              <a:highlight>
                <a:srgbClr val="FFFFFF"/>
              </a:highlight>
              <a:latin typeface="Malgun Gothic"/>
              <a:ea typeface="Malgun Gothic"/>
              <a:cs typeface="+mn-lt"/>
            </a:endParaRPr>
          </a:p>
          <a:p>
            <a:pPr marL="228600" indent="-228600" algn="just">
              <a:buAutoNum type="arabicPeriod"/>
            </a:pPr>
            <a:endParaRPr lang="ko-KR" altLang="en-US" sz="1200" kern="100">
              <a:highlight>
                <a:srgbClr val="FFFFFF"/>
              </a:highlight>
              <a:latin typeface="Malgun Gothic"/>
              <a:ea typeface="Malgun Gothic"/>
              <a:cs typeface="+mn-lt"/>
            </a:endParaRPr>
          </a:p>
          <a:p>
            <a:pPr marL="228600" indent="-228600" algn="just">
              <a:buAutoNum type="arabicPeriod"/>
            </a:pP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사랑하는 사람들을 잃은 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가족들에게</a:t>
            </a: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 위로와 평안을 주시고, 부상당하고 트라우마를 입은 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이들이</a:t>
            </a: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 하나님의 치유를 경험하게 </a:t>
            </a:r>
            <a:r>
              <a:rPr lang="ko-KR" altLang="en-US" sz="1200" kern="100" err="1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하옵소서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!</a:t>
            </a:r>
            <a:endParaRPr lang="ko-KR" sz="1200" kern="100">
              <a:highlight>
                <a:srgbClr val="FFFFFF"/>
              </a:highlight>
              <a:latin typeface="Malgun Gothic"/>
              <a:ea typeface="Malgun Gothic"/>
              <a:cs typeface="+mn-lt"/>
            </a:endParaRPr>
          </a:p>
          <a:p>
            <a:pPr marL="228600" indent="-228600" algn="just">
              <a:buAutoNum type="arabicPeriod"/>
            </a:pPr>
            <a:endParaRPr lang="ko-KR" altLang="en-US" sz="1200" kern="100">
              <a:highlight>
                <a:srgbClr val="FFFFFF"/>
              </a:highlight>
              <a:latin typeface="Malgun Gothic"/>
              <a:ea typeface="Malgun Gothic"/>
              <a:cs typeface="+mn-lt"/>
            </a:endParaRPr>
          </a:p>
          <a:p>
            <a:pPr marL="228600" indent="-228600" algn="just">
              <a:buAutoNum type="arabicPeriod"/>
            </a:pP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이 불안의 시기에 이란 그리스도인들을 위해 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기도합니다</a:t>
            </a:r>
            <a:r>
              <a:rPr lang="en-US" alt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 용기를 잃지 않고 보호받으며, 끝까지 인내할 수 있도록 마음을 굳게 잡아 </a:t>
            </a:r>
            <a:r>
              <a:rPr lang="ko-KR" altLang="en-US" sz="1200" kern="100" err="1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주옵소서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! </a:t>
            </a:r>
            <a:endParaRPr lang="ko-KR" sz="1200" kern="100">
              <a:highlight>
                <a:srgbClr val="FFFFFF"/>
              </a:highlight>
              <a:latin typeface="Malgun Gothic"/>
              <a:ea typeface="Malgun Gothic"/>
              <a:cs typeface="+mn-lt"/>
            </a:endParaRPr>
          </a:p>
          <a:p>
            <a:pPr marL="228600" indent="-228600" algn="just">
              <a:buAutoNum type="arabicPeriod"/>
            </a:pPr>
            <a:endParaRPr lang="ko-KR" altLang="en-US" sz="1200" kern="100">
              <a:highlight>
                <a:srgbClr val="FFFFFF"/>
              </a:highlight>
              <a:latin typeface="Malgun Gothic"/>
              <a:ea typeface="Malgun Gothic"/>
              <a:cs typeface="+mn-lt"/>
            </a:endParaRPr>
          </a:p>
          <a:p>
            <a:pPr marL="228600" indent="-228600" algn="just">
              <a:buAutoNum type="arabicPeriod"/>
            </a:pP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부당한 체포가 중단되고 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투옥된 양심수들이</a:t>
            </a: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 석방되도록 기도합니다.</a:t>
            </a:r>
          </a:p>
          <a:p>
            <a:pPr marL="228600" indent="-228600" algn="just">
              <a:buAutoNum type="arabicPeriod"/>
            </a:pPr>
            <a:endParaRPr lang="ko-KR" altLang="en-US" sz="1200" kern="100">
              <a:highlight>
                <a:srgbClr val="FFFFFF"/>
              </a:highlight>
              <a:latin typeface="Malgun Gothic"/>
              <a:ea typeface="Malgun Gothic"/>
              <a:cs typeface="+mn-lt"/>
            </a:endParaRPr>
          </a:p>
          <a:p>
            <a:pPr marL="228600" indent="-228600" algn="just">
              <a:buAutoNum type="arabicPeriod"/>
            </a:pP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전 세계의 지도자들과 의사결정권자들이 정의롭게 행동하고 종교와 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신앙의</a:t>
            </a: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 자유를 외면하지 않고</a:t>
            </a:r>
            <a:r>
              <a:rPr lang="en-US" alt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,</a:t>
            </a: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 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담대하게</a:t>
            </a: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 말할 수 있도록 은혜를 부어 </a:t>
            </a:r>
            <a:r>
              <a:rPr lang="ko-KR" sz="1200" kern="100" err="1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주옵소서</a:t>
            </a:r>
            <a:r>
              <a:rPr lang="en-US" alt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!</a:t>
            </a:r>
            <a:endParaRPr lang="ko-KR" sz="1200" kern="100">
              <a:highlight>
                <a:srgbClr val="FFFFFF"/>
              </a:highlight>
              <a:latin typeface="Malgun Gothic"/>
              <a:ea typeface="Malgun Gothic"/>
              <a:cs typeface="+mn-lt"/>
            </a:endParaRPr>
          </a:p>
          <a:p>
            <a:pPr marL="228600" indent="-228600" algn="just">
              <a:buAutoNum type="arabicPeriod"/>
            </a:pPr>
            <a:endParaRPr lang="en-US" altLang="ko-KR" sz="1200" kern="100">
              <a:highlight>
                <a:srgbClr val="FFFFFF"/>
              </a:highlight>
              <a:latin typeface="Malgun Gothic"/>
              <a:ea typeface="Malgun Gothic"/>
              <a:cs typeface="+mn-lt"/>
            </a:endParaRPr>
          </a:p>
          <a:p>
            <a:pPr marL="228600" indent="-228600" algn="just">
              <a:buAutoNum type="arabicPeriod"/>
            </a:pP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하나님의 빛이 이란의 교회를 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비춰 주시고, </a:t>
            </a: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진정한 자유와 존엄, 그리고 소망을 전할 수 있도록 기도합니다. 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이란의</a:t>
            </a: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 현지 지도자들을 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지켜 주시고</a:t>
            </a:r>
            <a:r>
              <a:rPr lang="ko-KR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, 진행되는 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사역들이 중단되지 않고 계획대로 계속 진행되게 </a:t>
            </a:r>
            <a:r>
              <a:rPr lang="ko-KR" altLang="en-US" sz="1200" kern="100" err="1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하옵소서</a:t>
            </a:r>
            <a:r>
              <a:rPr lang="ko-KR" altLang="en-US" sz="1200" kern="100">
                <a:highlight>
                  <a:srgbClr val="FFFFFF"/>
                </a:highlight>
                <a:latin typeface="Malgun Gothic"/>
                <a:ea typeface="Malgun Gothic"/>
                <a:cs typeface="+mn-lt"/>
              </a:rPr>
              <a:t>!</a:t>
            </a:r>
            <a:endParaRPr lang="ko-KR" sz="1200" kern="100">
              <a:highlight>
                <a:srgbClr val="FFFFFF"/>
              </a:highlight>
              <a:latin typeface="Malgun Gothic"/>
              <a:ea typeface="Malgun Gothic"/>
              <a:cs typeface="+mn-lt"/>
            </a:endParaRPr>
          </a:p>
        </p:txBody>
      </p:sp>
      <p:pic>
        <p:nvPicPr>
          <p:cNvPr id="3" name="그림 2" descr="텍스트, 스크린샷, 직사각형, 평행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DF9250B-849B-6B49-8AC2-908910184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7480" y="1806137"/>
            <a:ext cx="3684226" cy="388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28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557A-AF58-3AA0-B3AE-C9BC105E9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E30E229-C98E-E4D2-71C7-7F4AC895F0DB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B443944C-9686-367C-35ED-D074CE18191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7479CD7-692C-5593-9C0B-36D64F7F2420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20585C2-E84D-8F66-4A77-A3DDC5C8A2A8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7DD7BD87-C83C-79C0-F3E2-57A4610E8E59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E9371F82-EA69-A039-5614-2E185CD35EC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B086ECA-9D57-5580-366D-32FDE4417153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79AB21-8C08-67BE-DFF6-F099DA803329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#콩고민주공화국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>
                <a:solidFill>
                  <a:srgbClr val="002060"/>
                </a:solidFill>
                <a:ea typeface="+mn-lt"/>
                <a:cs typeface="+mn-lt"/>
              </a:rPr>
              <a:t>콩고민주공화국</a:t>
            </a:r>
            <a:r>
              <a:rPr lang="en-US" altLang="ko-KR" dirty="0">
                <a:solidFill>
                  <a:srgbClr val="002060"/>
                </a:solidFill>
                <a:ea typeface="+mn-lt"/>
                <a:cs typeface="+mn-lt"/>
              </a:rPr>
              <a:t>(DRC)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동부</a:t>
            </a:r>
            <a:r>
              <a:rPr lang="en-US" altLang="ko-KR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2060"/>
                </a:solidFill>
                <a:ea typeface="+mn-lt"/>
                <a:cs typeface="+mn-lt"/>
              </a:rPr>
              <a:t>피난민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3,000</a:t>
            </a:r>
            <a:r>
              <a:rPr lang="ko-KR" altLang="en-US" dirty="0">
                <a:solidFill>
                  <a:srgbClr val="002060"/>
                </a:solidFill>
                <a:ea typeface="+mn-lt"/>
                <a:cs typeface="+mn-lt"/>
              </a:rPr>
              <a:t>가구에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'</a:t>
            </a:r>
            <a:r>
              <a:rPr lang="ko-KR" altLang="en-US" dirty="0">
                <a:solidFill>
                  <a:srgbClr val="002060"/>
                </a:solidFill>
                <a:ea typeface="+mn-lt"/>
                <a:cs typeface="+mn-lt"/>
              </a:rPr>
              <a:t>생명의</a:t>
            </a:r>
            <a:r>
              <a:rPr lang="en-US" altLang="ko-KR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구호</a:t>
            </a:r>
            <a:r>
              <a:rPr lang="en-US" altLang="ko-KR" dirty="0">
                <a:solidFill>
                  <a:srgbClr val="002060"/>
                </a:solidFill>
                <a:ea typeface="+mn-lt"/>
                <a:cs typeface="+mn-lt"/>
              </a:rPr>
              <a:t>' </a:t>
            </a:r>
            <a:r>
              <a:rPr lang="ko-KR" altLang="en-US" dirty="0">
                <a:solidFill>
                  <a:srgbClr val="002060"/>
                </a:solidFill>
                <a:ea typeface="+mn-lt"/>
                <a:cs typeface="+mn-lt"/>
              </a:rPr>
              <a:t>전달</a:t>
            </a:r>
            <a:endParaRPr lang="ko-KR" altLang="en-US" dirty="0">
              <a:solidFill>
                <a:srgbClr val="00206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F30E7-EA68-D172-14D7-5DF196D267EB}"/>
              </a:ext>
            </a:extLst>
          </p:cNvPr>
          <p:cNvSpPr txBox="1"/>
          <p:nvPr/>
        </p:nvSpPr>
        <p:spPr>
          <a:xfrm>
            <a:off x="1213163" y="1469195"/>
            <a:ext cx="6080088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200" b="1" kern="100">
                <a:solidFill>
                  <a:srgbClr val="1F1F1F"/>
                </a:solidFill>
                <a:ea typeface="+mn-lt"/>
                <a:cs typeface="+mn-lt"/>
              </a:rPr>
              <a:t>[2026</a:t>
            </a:r>
            <a:r>
              <a:rPr lang="ko-KR" altLang="en-US" sz="1200" b="1" kern="100">
                <a:solidFill>
                  <a:srgbClr val="1F1F1F"/>
                </a:solidFill>
                <a:ea typeface="+mn-lt"/>
                <a:cs typeface="+mn-lt"/>
              </a:rPr>
              <a:t>년</a:t>
            </a:r>
            <a:r>
              <a:rPr lang="en-US" altLang="ko-KR" sz="1200" b="1" kern="100">
                <a:solidFill>
                  <a:srgbClr val="1F1F1F"/>
                </a:solidFill>
                <a:ea typeface="+mn-lt"/>
                <a:cs typeface="+mn-lt"/>
              </a:rPr>
              <a:t> 1</a:t>
            </a:r>
            <a:r>
              <a:rPr lang="ko-KR" altLang="en-US" sz="1200" b="1" kern="100">
                <a:solidFill>
                  <a:srgbClr val="1F1F1F"/>
                </a:solidFill>
                <a:ea typeface="+mn-lt"/>
                <a:cs typeface="+mn-lt"/>
              </a:rPr>
              <a:t>월</a:t>
            </a:r>
            <a:r>
              <a:rPr lang="en-US" altLang="ko-KR" sz="1200" b="1" kern="100">
                <a:solidFill>
                  <a:srgbClr val="1F1F1F"/>
                </a:solidFill>
                <a:ea typeface="+mn-lt"/>
                <a:cs typeface="+mn-lt"/>
              </a:rPr>
              <a:t> 15</a:t>
            </a:r>
            <a:r>
              <a:rPr lang="ko-KR" altLang="en-US" sz="1200" b="1" kern="100">
                <a:solidFill>
                  <a:srgbClr val="1F1F1F"/>
                </a:solidFill>
                <a:ea typeface="+mn-lt"/>
                <a:cs typeface="+mn-lt"/>
              </a:rPr>
              <a:t>일</a:t>
            </a:r>
            <a:r>
              <a:rPr lang="en-US" altLang="ko-KR" sz="1200" b="1" kern="100">
                <a:solidFill>
                  <a:srgbClr val="1F1F1F"/>
                </a:solidFill>
                <a:ea typeface="+mn-lt"/>
                <a:cs typeface="+mn-lt"/>
              </a:rPr>
              <a:t>, </a:t>
            </a:r>
            <a:r>
              <a:rPr lang="ko-KR" altLang="en-US" sz="1200" b="1" kern="100">
                <a:solidFill>
                  <a:srgbClr val="1F1F1F"/>
                </a:solidFill>
                <a:ea typeface="+mn-lt"/>
                <a:cs typeface="+mn-lt"/>
              </a:rPr>
              <a:t>콩고민주공화국</a:t>
            </a:r>
            <a:r>
              <a:rPr lang="en-US" altLang="ko-KR" sz="1200" b="1" kern="100">
                <a:solidFill>
                  <a:srgbClr val="1F1F1F"/>
                </a:solidFill>
                <a:ea typeface="+mn-lt"/>
                <a:cs typeface="+mn-lt"/>
              </a:rPr>
              <a:t>]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계속되는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내전과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폭력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사태로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고통받는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콩고민주공화국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(DRC)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동부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지역에서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기독교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피란민들을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위한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대규모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구호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활동이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전개되었다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.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오픈도어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(Open Doors)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는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지난해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en-US" sz="1200" kern="100" err="1">
                <a:solidFill>
                  <a:srgbClr val="1F1F1F"/>
                </a:solidFill>
                <a:ea typeface="+mn-lt"/>
                <a:cs typeface="+mn-lt"/>
              </a:rPr>
              <a:t>북키부주</a:t>
            </a:r>
            <a:r>
              <a:rPr lang="en-US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en-US" sz="1200" kern="100" err="1">
                <a:solidFill>
                  <a:srgbClr val="1F1F1F"/>
                </a:solidFill>
                <a:ea typeface="+mn-lt"/>
                <a:cs typeface="+mn-lt"/>
              </a:rPr>
              <a:t>카신디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(</a:t>
            </a:r>
            <a:r>
              <a:rPr lang="en-US" sz="1200" kern="100" err="1">
                <a:solidFill>
                  <a:srgbClr val="1F1F1F"/>
                </a:solidFill>
                <a:ea typeface="+mn-lt"/>
                <a:cs typeface="+mn-lt"/>
              </a:rPr>
              <a:t>Kasindi</a:t>
            </a:r>
            <a:r>
              <a:rPr lang="en-US" sz="1200" kern="100">
                <a:solidFill>
                  <a:srgbClr val="1F1F1F"/>
                </a:solidFill>
                <a:ea typeface="+mn-lt"/>
                <a:cs typeface="+mn-lt"/>
              </a:rPr>
              <a:t>)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지역의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피란민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3,320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가구에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식량과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정착</a:t>
            </a:r>
            <a:r>
              <a:rPr lang="en-US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자금을</a:t>
            </a:r>
            <a:r>
              <a:rPr lang="en-US" altLang="ko-KR" sz="1200" kern="1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kern="100">
                <a:solidFill>
                  <a:srgbClr val="1F1F1F"/>
                </a:solidFill>
                <a:ea typeface="+mn-lt"/>
                <a:cs typeface="+mn-lt"/>
              </a:rPr>
              <a:t>지원했다</a:t>
            </a:r>
            <a:r>
              <a:rPr lang="en-US" sz="1200" kern="100">
                <a:solidFill>
                  <a:srgbClr val="1F1F1F"/>
                </a:solidFill>
                <a:ea typeface="+mn-lt"/>
                <a:cs typeface="+mn-lt"/>
              </a:rPr>
              <a:t>.</a:t>
            </a:r>
            <a:endParaRPr lang="ko-KR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6C27D7-084E-97F8-6BC8-0D6DEE8ECCEC}"/>
              </a:ext>
            </a:extLst>
          </p:cNvPr>
          <p:cNvSpPr txBox="1"/>
          <p:nvPr/>
        </p:nvSpPr>
        <p:spPr>
          <a:xfrm>
            <a:off x="1213162" y="2392677"/>
            <a:ext cx="6073319" cy="397031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b="1">
                <a:ea typeface="맑은 고딕"/>
              </a:rPr>
              <a:t>끊이지 않는 피란의 굴레와 기독교인의 취약성</a:t>
            </a:r>
          </a:p>
          <a:p>
            <a:pPr algn="just"/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DRC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동부 지역 주민들은 이슬람 확장주의 세력인 </a:t>
            </a:r>
            <a:r>
              <a:rPr lang="ko-KR" altLang="en-US" sz="1200">
                <a:solidFill>
                  <a:srgbClr val="1F1F1F"/>
                </a:solidFill>
                <a:ea typeface="+mn-lt"/>
                <a:cs typeface="+mn-lt"/>
              </a:rPr>
              <a:t>민주연합군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(ADF)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과 반군 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M23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등 무장 단체의 폭력에 노출되어 있다. 특히 기독교인들은 신앙을 이유로 박해의 표적이 되거나 구호 우선순위에서 밀려나는 등 이중고를 겪고 있다.</a:t>
            </a:r>
            <a:endParaRPr lang="ko-KR" sz="1200">
              <a:ea typeface="+mn-lt"/>
              <a:cs typeface="+mn-lt"/>
            </a:endParaRPr>
          </a:p>
          <a:p>
            <a:pPr algn="just"/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수혜자 중 한 명인 마리암(Mariam, 38세) 씨는 7남매의 어머니로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,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2017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년부터 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ADF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의 학살을 피해 다섯 차례나 거처를 옮기는 유목민 같은 삶을 살았다. 그녀는 안전할 것으로 믿었던 고마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(Goma)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지역마저 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2025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년 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1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월 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M23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반군에 점령당하자, 자녀들의 생명을 지키기 위해 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280km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가 넘는 거리를 오토바이와 배로 이동해 카신디에 도착했다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  <a:p>
            <a:pPr algn="just"/>
            <a:endParaRPr lang="en-US" altLang="ko-KR" sz="1200">
              <a:solidFill>
                <a:srgbClr val="1F1F1F"/>
              </a:solidFill>
              <a:ea typeface="맑은 고딕"/>
            </a:endParaRPr>
          </a:p>
          <a:p>
            <a:pPr algn="just"/>
            <a:r>
              <a:rPr lang="ko-KR" sz="1200" b="1">
                <a:ea typeface="맑은 고딕"/>
              </a:rPr>
              <a:t>"눈물을 닦아준 그리스도의 사랑"</a:t>
            </a:r>
            <a:endParaRPr lang="ko-KR" altLang="en-US" sz="1200" b="1">
              <a:ea typeface="맑은 고딕"/>
            </a:endParaRPr>
          </a:p>
          <a:p>
            <a:pPr algn="just"/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구호가 전달된 </a:t>
            </a:r>
            <a:r>
              <a:rPr lang="ko-KR" sz="1200" err="1">
                <a:solidFill>
                  <a:srgbClr val="1F1F1F"/>
                </a:solidFill>
                <a:ea typeface="+mn-lt"/>
                <a:cs typeface="+mn-lt"/>
              </a:rPr>
              <a:t>카신디의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'8eme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CEPAC'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교회 또한 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2023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년 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ADF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의 폭탄 테러로 성도 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15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명이 희생된 아픔이 있는 곳이다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.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하지만 교회는 자신들의 상처를 뒤로하고 마리암과 같은 피란민들을 따뜻하게 맞이했다.</a:t>
            </a:r>
            <a:endParaRPr lang="ko-KR" sz="1200">
              <a:ea typeface="+mn-lt"/>
              <a:cs typeface="+mn-lt"/>
            </a:endParaRPr>
          </a:p>
          <a:p>
            <a:pPr algn="just"/>
            <a:r>
              <a:rPr lang="ko-KR" altLang="en-US" sz="1200">
                <a:solidFill>
                  <a:srgbClr val="1F1F1F"/>
                </a:solidFill>
                <a:ea typeface="+mn-lt"/>
                <a:cs typeface="+mn-lt"/>
              </a:rPr>
              <a:t>이번 구호 활동을 통해 각 가구에는 다음과 같은 물품이 전달되었다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.</a:t>
            </a:r>
            <a:endParaRPr lang="ko-KR" altLang="en-US" sz="1200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sz="1200" b="1">
                <a:solidFill>
                  <a:srgbClr val="1F1F1F"/>
                </a:solidFill>
                <a:ea typeface="+mn-lt"/>
                <a:cs typeface="+mn-lt"/>
              </a:rPr>
              <a:t>긴급 식량</a:t>
            </a:r>
            <a:r>
              <a:rPr lang="en-US" altLang="ko-KR" sz="1200" b="1">
                <a:solidFill>
                  <a:srgbClr val="1F1F1F"/>
                </a:solidFill>
                <a:ea typeface="+mn-lt"/>
                <a:cs typeface="+mn-lt"/>
              </a:rPr>
              <a:t>: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쌀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,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콩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,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식용유 등</a:t>
            </a:r>
            <a:endParaRPr lang="en-US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sz="1200" b="1">
                <a:solidFill>
                  <a:srgbClr val="1F1F1F"/>
                </a:solidFill>
                <a:ea typeface="+mn-lt"/>
                <a:cs typeface="+mn-lt"/>
              </a:rPr>
              <a:t>생필품</a:t>
            </a:r>
            <a:r>
              <a:rPr lang="en-US" altLang="ko-KR" sz="1200" b="1">
                <a:solidFill>
                  <a:srgbClr val="1F1F1F"/>
                </a:solidFill>
                <a:ea typeface="+mn-lt"/>
                <a:cs typeface="+mn-lt"/>
              </a:rPr>
              <a:t>: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의류 및 원단</a:t>
            </a:r>
            <a:endParaRPr lang="en-US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altLang="en-US" sz="1200" b="1">
                <a:solidFill>
                  <a:srgbClr val="1F1F1F"/>
                </a:solidFill>
                <a:ea typeface="+mn-lt"/>
                <a:cs typeface="+mn-lt"/>
              </a:rPr>
              <a:t>정착 지원금</a:t>
            </a:r>
            <a:r>
              <a:rPr lang="en-US" altLang="ko-KR" sz="1200" b="1">
                <a:solidFill>
                  <a:srgbClr val="1F1F1F"/>
                </a:solidFill>
                <a:ea typeface="+mn-lt"/>
                <a:cs typeface="+mn-lt"/>
              </a:rPr>
              <a:t>:</a:t>
            </a:r>
            <a:r>
              <a:rPr lang="ko-KR" altLang="en-US" sz="1200">
                <a:solidFill>
                  <a:srgbClr val="1F1F1F"/>
                </a:solidFill>
                <a:ea typeface="+mn-lt"/>
                <a:cs typeface="+mn-lt"/>
              </a:rPr>
              <a:t> 소규모 비즈니스를 위한 초기 자본금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($30)</a:t>
            </a:r>
            <a:endParaRPr lang="ko-KR"/>
          </a:p>
          <a:p>
            <a:pPr marL="285750" indent="-285750" algn="just">
              <a:buFont typeface="Arial"/>
              <a:buChar char="•"/>
            </a:pPr>
            <a:endParaRPr lang="en-US" altLang="ko-KR" sz="1200">
              <a:solidFill>
                <a:srgbClr val="1F1F1F"/>
              </a:solidFill>
              <a:ea typeface="+mn-lt"/>
              <a:cs typeface="+mn-lt"/>
            </a:endParaRPr>
          </a:p>
          <a:p>
            <a:pPr algn="just"/>
            <a:r>
              <a:rPr lang="ko-KR" altLang="en-US" sz="1200" err="1">
                <a:solidFill>
                  <a:srgbClr val="1F1F1F"/>
                </a:solidFill>
                <a:ea typeface="+mn-lt"/>
                <a:cs typeface="+mn-lt"/>
              </a:rPr>
              <a:t>마리암씨는</a:t>
            </a:r>
            <a:r>
              <a:rPr lang="ko-KR" altLang="en-US" sz="1200">
                <a:solidFill>
                  <a:srgbClr val="1F1F1F"/>
                </a:solidFill>
                <a:ea typeface="+mn-lt"/>
                <a:cs typeface="+mn-lt"/>
              </a:rPr>
              <a:t> 지원받은 자금으로 소금에 절인 생선과 채소 소매업을 시작했다</a:t>
            </a:r>
            <a:r>
              <a:rPr lang="en-US" altLang="ko-KR" sz="1200">
                <a:solidFill>
                  <a:srgbClr val="1F1F1F"/>
                </a:solidFill>
                <a:ea typeface="+mn-lt"/>
                <a:cs typeface="+mn-lt"/>
              </a:rPr>
              <a:t>.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 그녀는 "</a:t>
            </a:r>
            <a:r>
              <a:rPr lang="ko-KR" altLang="en-US" sz="1200">
                <a:solidFill>
                  <a:srgbClr val="1F1F1F"/>
                </a:solidFill>
                <a:ea typeface="+mn-lt"/>
                <a:cs typeface="+mn-lt"/>
              </a:rPr>
              <a:t>우리를 위해 기도하고 눈물을 닦아준 형제자매들이 있다는 사실에 신앙이 더욱 </a:t>
            </a:r>
            <a:r>
              <a:rPr lang="ko-KR" altLang="en-US" sz="1200" err="1">
                <a:solidFill>
                  <a:srgbClr val="1F1F1F"/>
                </a:solidFill>
                <a:ea typeface="+mn-lt"/>
                <a:cs typeface="+mn-lt"/>
              </a:rPr>
              <a:t>굳건해졌다</a:t>
            </a:r>
            <a:r>
              <a:rPr lang="ko-KR" sz="1200" err="1">
                <a:solidFill>
                  <a:srgbClr val="1F1F1F"/>
                </a:solidFill>
                <a:ea typeface="+mn-lt"/>
                <a:cs typeface="+mn-lt"/>
              </a:rPr>
              <a:t>"</a:t>
            </a:r>
            <a:r>
              <a:rPr lang="ko-KR" altLang="en-US" sz="1200" err="1">
                <a:solidFill>
                  <a:srgbClr val="1F1F1F"/>
                </a:solidFill>
                <a:ea typeface="+mn-lt"/>
                <a:cs typeface="+mn-lt"/>
              </a:rPr>
              <a:t>며</a:t>
            </a:r>
            <a:r>
              <a:rPr lang="ko-KR" altLang="en-US" sz="1200">
                <a:solidFill>
                  <a:srgbClr val="1F1F1F"/>
                </a:solidFill>
                <a:ea typeface="+mn-lt"/>
                <a:cs typeface="+mn-lt"/>
              </a:rPr>
              <a:t> 감사를 표했다</a:t>
            </a:r>
            <a:r>
              <a:rPr lang="ko-KR" sz="1200">
                <a:solidFill>
                  <a:srgbClr val="1F1F1F"/>
                </a:solidFill>
                <a:ea typeface="+mn-lt"/>
                <a:cs typeface="+mn-lt"/>
              </a:rPr>
              <a:t>.</a:t>
            </a:r>
            <a:endParaRPr lang="ko-KR" altLang="en-US" sz="1200">
              <a:ea typeface="+mn-lt"/>
              <a:cs typeface="+mn-lt"/>
            </a:endParaRPr>
          </a:p>
        </p:txBody>
      </p:sp>
      <p:pic>
        <p:nvPicPr>
          <p:cNvPr id="2" name="그림 1" descr="의류, 사람, 야외, 지상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6F38A86-3F8F-82A7-566D-F8964FEFB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110" y="2598764"/>
            <a:ext cx="4049300" cy="22777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33EDB1-1D0C-A298-C81E-EBB30796C6D7}"/>
              </a:ext>
            </a:extLst>
          </p:cNvPr>
          <p:cNvSpPr txBox="1"/>
          <p:nvPr/>
        </p:nvSpPr>
        <p:spPr>
          <a:xfrm>
            <a:off x="7469606" y="4961577"/>
            <a:ext cx="36495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000" err="1">
                <a:ea typeface="+mn-lt"/>
                <a:cs typeface="+mn-lt"/>
              </a:rPr>
              <a:t>카신디</a:t>
            </a:r>
            <a:r>
              <a:rPr lang="ko-KR" altLang="en-US" sz="1000">
                <a:ea typeface="+mn-lt"/>
                <a:cs typeface="+mn-lt"/>
              </a:rPr>
              <a:t> 지역의 구호품을 받은 기독교인들</a:t>
            </a:r>
            <a:endParaRPr lang="ko-KR" sz="100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766097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2BCC5-F735-0DD3-2E05-7C1FFCDFF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21E5938-CBD9-3F63-8F91-243DBF2CD8FD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B0B8AEE-B042-0C18-D71B-CA75749C605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8DD6266A-2CEF-86F5-5502-04889AB68D62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F19DF08-EF8A-7E83-E93F-62ED8884DA4C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87121C6-6C50-9317-BD4D-885CA186A215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0A27643-94F1-3FAC-9F36-E7253612EBB1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96975C4-B6EC-B01A-2458-6B2B1A100E76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862F9B2-9661-2530-9C1E-5008622A0FD1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#콩고민주공화국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dirty="0">
                <a:solidFill>
                  <a:srgbClr val="002060"/>
                </a:solidFill>
                <a:latin typeface="맑은 고딕"/>
                <a:ea typeface="맑은 고딕"/>
                <a:cs typeface="+mn-lt"/>
              </a:rPr>
              <a:t>DRC </a:t>
            </a:r>
            <a:r>
              <a:rPr lang="en-US" altLang="ko-KR" err="1">
                <a:latin typeface="맑은 고딕"/>
                <a:ea typeface="맑은 고딕"/>
                <a:cs typeface="+mn-lt"/>
              </a:rPr>
              <a:t>지역</a:t>
            </a:r>
            <a:r>
              <a:rPr lang="en-US" altLang="ko-KR" dirty="0">
                <a:latin typeface="맑은 고딕"/>
                <a:ea typeface="맑은 고딕"/>
                <a:cs typeface="+mn-lt"/>
              </a:rPr>
              <a:t> </a:t>
            </a:r>
            <a:r>
              <a:rPr lang="en-US" altLang="ko-KR" err="1">
                <a:latin typeface="맑은 고딕"/>
                <a:ea typeface="맑은 고딕"/>
                <a:cs typeface="+mn-lt"/>
              </a:rPr>
              <a:t>교회</a:t>
            </a:r>
            <a:r>
              <a:rPr lang="en-US" altLang="ko-KR" dirty="0">
                <a:latin typeface="맑은 고딕"/>
                <a:ea typeface="맑은 고딕"/>
                <a:cs typeface="+mn-lt"/>
              </a:rPr>
              <a:t> </a:t>
            </a:r>
            <a:r>
              <a:rPr lang="en-US" altLang="ko-KR" err="1">
                <a:latin typeface="맑은 고딕"/>
                <a:ea typeface="맑은 고딕"/>
                <a:cs typeface="+mn-lt"/>
              </a:rPr>
              <a:t>공동체를</a:t>
            </a:r>
            <a:r>
              <a:rPr lang="en-US" altLang="ko-KR" dirty="0">
                <a:latin typeface="맑은 고딕"/>
                <a:ea typeface="맑은 고딕"/>
                <a:cs typeface="+mn-lt"/>
              </a:rPr>
              <a:t> </a:t>
            </a:r>
            <a:r>
              <a:rPr lang="en-US" altLang="ko-KR" err="1">
                <a:latin typeface="맑은 고딕"/>
                <a:ea typeface="맑은 고딕"/>
                <a:cs typeface="+mn-lt"/>
              </a:rPr>
              <a:t>위해</a:t>
            </a:r>
            <a:r>
              <a:rPr lang="en-US" altLang="ko-KR" dirty="0">
                <a:latin typeface="맑은 고딕"/>
                <a:ea typeface="맑은 고딕"/>
                <a:cs typeface="+mn-lt"/>
              </a:rPr>
              <a:t> </a:t>
            </a:r>
            <a:r>
              <a:rPr lang="en-US" altLang="ko-KR" err="1">
                <a:latin typeface="맑은 고딕"/>
                <a:ea typeface="맑은 고딕"/>
                <a:cs typeface="+mn-lt"/>
              </a:rPr>
              <a:t>기도합니다</a:t>
            </a:r>
            <a:r>
              <a:rPr lang="en-US" altLang="ko-KR" dirty="0">
                <a:latin typeface="맑은 고딕"/>
                <a:ea typeface="맑은 고딕"/>
                <a:cs typeface="+mn-lt"/>
              </a:rPr>
              <a:t>. </a:t>
            </a:r>
            <a:endParaRPr lang="ko-KR" altLang="en-US" dirty="0">
              <a:latin typeface="Malgun Gothic"/>
              <a:ea typeface="Malgun Gothic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E5AC27-1292-A4F1-FF6C-CB0099C58BBE}"/>
              </a:ext>
            </a:extLst>
          </p:cNvPr>
          <p:cNvSpPr txBox="1"/>
          <p:nvPr/>
        </p:nvSpPr>
        <p:spPr>
          <a:xfrm>
            <a:off x="1213162" y="1776716"/>
            <a:ext cx="6354055" cy="400109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b="1">
                <a:latin typeface="Malgun Gothic"/>
                <a:ea typeface="Malgun Gothic"/>
                <a:cs typeface="+mn-lt"/>
              </a:rPr>
              <a:t>소망의 회복과 자립의 시작</a:t>
            </a:r>
            <a:endParaRPr lang="en-US" sz="1200">
              <a:latin typeface="Malgun Gothic"/>
              <a:ea typeface="Malgun Gothic"/>
              <a:cs typeface="+mn-lt"/>
            </a:endParaRPr>
          </a:p>
          <a:p>
            <a:pPr algn="just"/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현지 교회의 </a:t>
            </a:r>
            <a:r>
              <a:rPr lang="ko-KR" altLang="en-US" sz="1200" err="1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캄발레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err="1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카스키</a:t>
            </a:r>
            <a:r>
              <a:rPr 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(Kambale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200" err="1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Kasuki</a:t>
            </a:r>
            <a:r>
              <a:rPr 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)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목사는 </a:t>
            </a:r>
            <a:r>
              <a:rPr 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"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말씀으로 영혼을 먹였지만</a:t>
            </a:r>
            <a:r>
              <a:rPr 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굶주린 이들의 현실적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필요를 채워주는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것이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간절했다</a:t>
            </a:r>
            <a:r>
              <a:rPr lang="en-US" alt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"</a:t>
            </a:r>
            <a:r>
              <a:rPr lang="ko-KR" altLang="en-US" sz="1200" err="1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며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"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이번 지원을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통해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피란민들이 하나님의 사랑을 직접 체험하고 자립의 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희망을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품게 되었다</a:t>
            </a:r>
            <a:r>
              <a:rPr lang="en-US" alt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"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고 전했다</a:t>
            </a:r>
            <a:r>
              <a:rPr 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.</a:t>
            </a:r>
            <a:endParaRPr lang="ko-KR" sz="1200">
              <a:solidFill>
                <a:srgbClr val="1F1F1F"/>
              </a:solidFill>
              <a:latin typeface="Malgun Gothic"/>
              <a:ea typeface="Malgun Gothic"/>
              <a:cs typeface="+mn-lt"/>
            </a:endParaRPr>
          </a:p>
          <a:p>
            <a:pPr algn="just"/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지원을 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받은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피란민들은 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슬픔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대신 찬양과 웃음을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되찾았으며</a:t>
            </a:r>
            <a:r>
              <a:rPr lang="en-US" alt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제공된 정착 자금을 바탕으로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수익 창출 활동을 시작하며 </a:t>
            </a:r>
            <a:r>
              <a:rPr lang="ko-KR" altLang="en-US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새로운 삶의 터전을 마련하고</a:t>
            </a:r>
            <a:r>
              <a:rPr 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있다</a:t>
            </a:r>
            <a:r>
              <a:rPr lang="en-US" altLang="ko-KR" sz="120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.</a:t>
            </a:r>
            <a:endParaRPr lang="ko-KR" sz="1200">
              <a:latin typeface="Malgun Gothic"/>
              <a:ea typeface="Malgun Gothic"/>
              <a:cs typeface="+mn-lt"/>
            </a:endParaRPr>
          </a:p>
          <a:p>
            <a:pPr algn="just"/>
            <a:endParaRPr lang="en-US" altLang="ko-KR" sz="1200">
              <a:ea typeface="맑은 고딕"/>
            </a:endParaRPr>
          </a:p>
          <a:p>
            <a:pPr algn="just"/>
            <a:r>
              <a:rPr lang="en-US" altLang="ko-KR" sz="1400" b="1" err="1">
                <a:ea typeface="+mn-lt"/>
                <a:cs typeface="+mn-lt"/>
              </a:rPr>
              <a:t>기도제목</a:t>
            </a:r>
            <a:endParaRPr lang="en-US" altLang="ko-KR" sz="1400" b="1">
              <a:ea typeface="+mn-lt"/>
              <a:cs typeface="+mn-lt"/>
            </a:endParaRPr>
          </a:p>
          <a:p>
            <a:pPr algn="just"/>
            <a:endParaRPr lang="ko-KR" altLang="en-US" sz="1200">
              <a:ea typeface="+mn-lt"/>
              <a:cs typeface="+mn-lt"/>
            </a:endParaRPr>
          </a:p>
          <a:p>
            <a:pPr marL="228600" indent="-228600" algn="just">
              <a:buAutoNum type="arabicPeriod"/>
            </a:pPr>
            <a:r>
              <a:rPr lang="ko-KR" altLang="en-US" sz="1200" err="1">
                <a:ea typeface="+mn-lt"/>
                <a:cs typeface="+mn-lt"/>
              </a:rPr>
              <a:t>박해받고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고통받는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이들에게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진정한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위로를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가져다 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대규모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구호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활동으로 인해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주님께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altLang="ko-KR" sz="1200" err="1">
                <a:ea typeface="+mn-lt"/>
                <a:cs typeface="+mn-lt"/>
              </a:rPr>
              <a:t>감사와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찬양을 드립니다. </a:t>
            </a:r>
            <a:endParaRPr lang="en-US" sz="1200">
              <a:ea typeface="+mn-lt"/>
              <a:cs typeface="+mn-lt"/>
            </a:endParaRPr>
          </a:p>
          <a:p>
            <a:pPr algn="just"/>
            <a:endParaRPr lang="ko-KR"/>
          </a:p>
          <a:p>
            <a:pPr algn="just"/>
            <a:r>
              <a:rPr lang="ko-KR" altLang="en-US" sz="1200">
                <a:ea typeface="+mn-lt"/>
                <a:cs typeface="+mn-lt"/>
              </a:rPr>
              <a:t>2. </a:t>
            </a:r>
            <a:r>
              <a:rPr lang="ko-KR" altLang="en-US" sz="1200" err="1">
                <a:ea typeface="+mn-lt"/>
                <a:cs typeface="+mn-lt"/>
              </a:rPr>
              <a:t>마리암에게</a:t>
            </a:r>
            <a:r>
              <a:rPr lang="ko-KR" altLang="en-US" sz="1200">
                <a:ea typeface="+mn-lt"/>
                <a:cs typeface="+mn-lt"/>
              </a:rPr>
              <a:t> 기회가 주어진 것 같이 소득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창출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활동이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더욱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확장되어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기독교인들이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기본적인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필요를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충족할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수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있도록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주님께서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도와 주길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기도합니다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pPr algn="just"/>
            <a:endParaRPr lang="en-US"/>
          </a:p>
          <a:p>
            <a:pPr algn="just"/>
            <a:r>
              <a:rPr lang="ko-KR" altLang="en-US" sz="1200">
                <a:ea typeface="+mn-lt"/>
                <a:cs typeface="+mn-lt"/>
              </a:rPr>
              <a:t>3. 국가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안보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상황에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주님의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altLang="ko-KR" sz="1200" err="1">
                <a:ea typeface="+mn-lt"/>
                <a:cs typeface="+mn-lt"/>
              </a:rPr>
              <a:t>보호하심</a:t>
            </a:r>
            <a:r>
              <a:rPr lang="ko-KR" altLang="en-US" sz="1200">
                <a:ea typeface="+mn-lt"/>
                <a:cs typeface="+mn-lt"/>
              </a:rPr>
              <a:t>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계속되도록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기도합니다. 정부 당국자들이 상황을 지혜롭게 분별하게 하시고, 정의와 긍휼이 공평하게 세워지게 </a:t>
            </a:r>
            <a:r>
              <a:rPr lang="ko-KR" altLang="en-US" sz="1200" err="1">
                <a:ea typeface="+mn-lt"/>
                <a:cs typeface="+mn-lt"/>
              </a:rPr>
              <a:t>하옵소서</a:t>
            </a:r>
            <a:r>
              <a:rPr lang="ko-KR" altLang="en-US" sz="1200">
                <a:ea typeface="+mn-lt"/>
                <a:cs typeface="+mn-lt"/>
              </a:rPr>
              <a:t>!</a:t>
            </a:r>
            <a:r>
              <a:rPr lang="en-US" altLang="ko-KR" sz="1200">
                <a:ea typeface="+mn-lt"/>
                <a:cs typeface="+mn-lt"/>
              </a:rPr>
              <a:t> </a:t>
            </a:r>
          </a:p>
          <a:p>
            <a:pPr algn="just"/>
            <a:endParaRPr lang="en-US" altLang="ko-KR" sz="1200">
              <a:ea typeface="+mn-lt"/>
              <a:cs typeface="+mn-lt"/>
            </a:endParaRPr>
          </a:p>
          <a:p>
            <a:pPr algn="just"/>
            <a:r>
              <a:rPr lang="en-US" altLang="ko-KR" sz="1200">
                <a:ea typeface="+mn-lt"/>
                <a:cs typeface="+mn-lt"/>
              </a:rPr>
              <a:t>4. </a:t>
            </a:r>
            <a:r>
              <a:rPr lang="en-US" altLang="ko-KR" sz="1200" err="1">
                <a:ea typeface="+mn-lt"/>
                <a:cs typeface="+mn-lt"/>
              </a:rPr>
              <a:t>ADF와</a:t>
            </a:r>
            <a:r>
              <a:rPr lang="en-US" altLang="ko-KR" sz="1200">
                <a:ea typeface="+mn-lt"/>
                <a:cs typeface="+mn-lt"/>
              </a:rPr>
              <a:t> M23과 </a:t>
            </a:r>
            <a:r>
              <a:rPr lang="en-US" altLang="ko-KR" sz="1200" err="1">
                <a:ea typeface="+mn-lt"/>
                <a:cs typeface="+mn-lt"/>
              </a:rPr>
              <a:t>같은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altLang="ko-KR" sz="1200" err="1">
                <a:ea typeface="+mn-lt"/>
                <a:cs typeface="+mn-lt"/>
              </a:rPr>
              <a:t>무장단체들의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altLang="ko-KR" sz="1200" err="1">
                <a:ea typeface="+mn-lt"/>
                <a:cs typeface="+mn-lt"/>
              </a:rPr>
              <a:t>궤계를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altLang="ko-KR" sz="1200" err="1">
                <a:ea typeface="+mn-lt"/>
                <a:cs typeface="+mn-lt"/>
              </a:rPr>
              <a:t>물리치시고</a:t>
            </a:r>
            <a:r>
              <a:rPr lang="en-US" altLang="ko-KR" sz="1200">
                <a:ea typeface="+mn-lt"/>
                <a:cs typeface="+mn-lt"/>
              </a:rPr>
              <a:t>, </a:t>
            </a:r>
            <a:r>
              <a:rPr lang="en-US" altLang="ko-KR" sz="1200" err="1">
                <a:ea typeface="+mn-lt"/>
                <a:cs typeface="+mn-lt"/>
              </a:rPr>
              <a:t>사울이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altLang="ko-KR" sz="1200" err="1">
                <a:ea typeface="+mn-lt"/>
                <a:cs typeface="+mn-lt"/>
              </a:rPr>
              <a:t>회개하고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altLang="ko-KR" sz="1200" err="1">
                <a:ea typeface="+mn-lt"/>
                <a:cs typeface="+mn-lt"/>
              </a:rPr>
              <a:t>바울이</a:t>
            </a:r>
            <a:r>
              <a:rPr lang="en-US" altLang="ko-KR" sz="1200">
                <a:ea typeface="+mn-lt"/>
                <a:cs typeface="+mn-lt"/>
              </a:rPr>
              <a:t> 된 것  </a:t>
            </a:r>
            <a:r>
              <a:rPr lang="en-US" altLang="ko-KR" sz="1200" err="1">
                <a:ea typeface="+mn-lt"/>
                <a:cs typeface="+mn-lt"/>
              </a:rPr>
              <a:t>처럼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altLang="ko-KR" sz="1200" err="1">
                <a:ea typeface="+mn-lt"/>
                <a:cs typeface="+mn-lt"/>
              </a:rPr>
              <a:t>놀라운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altLang="ko-KR" sz="1200" err="1">
                <a:ea typeface="+mn-lt"/>
                <a:cs typeface="+mn-lt"/>
              </a:rPr>
              <a:t>회심의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altLang="ko-KR" sz="1200" err="1">
                <a:ea typeface="+mn-lt"/>
                <a:cs typeface="+mn-lt"/>
              </a:rPr>
              <a:t>역사가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altLang="ko-KR" sz="1200" err="1">
                <a:ea typeface="+mn-lt"/>
                <a:cs typeface="+mn-lt"/>
              </a:rPr>
              <a:t>일어나기를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en-US" altLang="ko-KR" sz="1200" err="1">
                <a:ea typeface="+mn-lt"/>
                <a:cs typeface="+mn-lt"/>
              </a:rPr>
              <a:t>기도합니다</a:t>
            </a:r>
            <a:r>
              <a:rPr lang="en-US" altLang="ko-KR" sz="1200">
                <a:ea typeface="+mn-lt"/>
                <a:cs typeface="+mn-lt"/>
              </a:rPr>
              <a:t>.  </a:t>
            </a:r>
          </a:p>
        </p:txBody>
      </p:sp>
      <p:pic>
        <p:nvPicPr>
          <p:cNvPr id="3" name="그림 2" descr="의류, 사람, 야외, 지상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4FC7489-5A1A-9D62-A2B4-53D5BB5A4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390" y="2207779"/>
            <a:ext cx="3790847" cy="21323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309AE5-7293-8D40-693E-8651EEE49708}"/>
              </a:ext>
            </a:extLst>
          </p:cNvPr>
          <p:cNvSpPr txBox="1"/>
          <p:nvPr/>
        </p:nvSpPr>
        <p:spPr>
          <a:xfrm>
            <a:off x="7720264" y="4446285"/>
            <a:ext cx="364957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sz="1000" err="1">
                <a:latin typeface="Malgun Gothic"/>
                <a:ea typeface="Malgun Gothic"/>
                <a:cs typeface="+mn-lt"/>
              </a:rPr>
              <a:t>카신디</a:t>
            </a:r>
            <a:r>
              <a:rPr lang="ko-KR" altLang="en-US" sz="1000">
                <a:latin typeface="Malgun Gothic"/>
                <a:ea typeface="Malgun Gothic"/>
                <a:cs typeface="+mn-lt"/>
              </a:rPr>
              <a:t> 지역의 구호품을 받은 기독교인들</a:t>
            </a:r>
          </a:p>
          <a:p>
            <a:endParaRPr lang="ko-KR" sz="100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446639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E57D84-DE2F-1519-CC30-7EF62FE9C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그림 3" descr="야외, 육상 차량, 차량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1E35107-D501-6FFB-5EEB-0E05037604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6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2F944-0240-740C-23C7-D0D87F2A9D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3822189" cy="1854009"/>
          </a:xfrm>
        </p:spPr>
        <p:txBody>
          <a:bodyPr vert="horz" lIns="91440" tIns="45720" rIns="91440" bIns="45720" numCol="1" rtlCol="0" anchor="ctr">
            <a:prstTxWarp prst="textNoShape">
              <a:avLst/>
            </a:prstTxWarp>
            <a:normAutofit/>
          </a:bodyPr>
          <a:lstStyle/>
          <a:p>
            <a:pPr latinLnBrk="0">
              <a:defRPr/>
            </a:pPr>
            <a:r>
              <a:rPr lang="ko-KR" altLang="en-US" sz="2800">
                <a:solidFill>
                  <a:schemeClr val="tx1"/>
                </a:solidFill>
                <a:ea typeface="맑은 고딕"/>
              </a:rPr>
              <a:t>라틴 아메리카 교회를 위한 기도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3240078-AB5C-80EF-66A1-C51B846BC202}"/>
              </a:ext>
            </a:extLst>
          </p:cNvPr>
          <p:cNvSpPr txBox="1"/>
          <p:nvPr/>
        </p:nvSpPr>
        <p:spPr>
          <a:xfrm>
            <a:off x="838200" y="180073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indent="-228600" latinLnBrk="0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altLang="ko-KR" sz="1000">
              <a:latin typeface="+mn-lt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altLang="ko-KR" sz="1100" b="1">
                <a:latin typeface="+mn-lt"/>
                <a:ea typeface="맑은 고딕"/>
              </a:rPr>
              <a:t>1. </a:t>
            </a:r>
            <a:r>
              <a:rPr lang="ko-KR" altLang="en-US" sz="1100" b="1">
                <a:latin typeface="+mn-lt"/>
                <a:ea typeface="맑은 고딕"/>
              </a:rPr>
              <a:t>보호와 위로 </a:t>
            </a:r>
            <a:r>
              <a:rPr lang="en-US" altLang="ko-KR" sz="1100" b="1">
                <a:latin typeface="+mn-lt"/>
                <a:ea typeface="맑은 고딕"/>
              </a:rPr>
              <a:t>(</a:t>
            </a:r>
            <a:r>
              <a:rPr lang="ko-KR" altLang="en-US" sz="1100" b="1">
                <a:latin typeface="+mn-lt"/>
                <a:ea typeface="맑은 고딕"/>
              </a:rPr>
              <a:t>사역자와 성도의 안전</a:t>
            </a:r>
            <a:r>
              <a:rPr lang="en-US" altLang="ko-KR" sz="1100" b="1">
                <a:latin typeface="+mn-lt"/>
                <a:ea typeface="맑은 고딕"/>
              </a:rPr>
              <a:t>)</a:t>
            </a:r>
            <a:endParaRPr lang="en-US" altLang="ko-KR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>
                <a:latin typeface="+mn-lt"/>
                <a:ea typeface="맑은 고딕"/>
              </a:rPr>
              <a:t>범죄 조직과 박해의 위협 속에 있는 목회자 가족</a:t>
            </a:r>
            <a:r>
              <a:rPr lang="en-US" altLang="ko-KR" sz="1100">
                <a:latin typeface="+mn-lt"/>
                <a:ea typeface="맑은 고딕"/>
              </a:rPr>
              <a:t>, </a:t>
            </a:r>
            <a:r>
              <a:rPr lang="ko-KR" altLang="en-US" sz="1100">
                <a:latin typeface="+mn-lt"/>
                <a:ea typeface="맑은 고딕"/>
              </a:rPr>
              <a:t>현장 사역자들의 안전을 주님께서 온전히 지켜 주시기를 기도합니다</a:t>
            </a:r>
            <a:r>
              <a:rPr lang="en-US" altLang="ko-KR" sz="1100">
                <a:latin typeface="+mn-lt"/>
                <a:ea typeface="맑은 고딕"/>
              </a:rPr>
              <a:t>. </a:t>
            </a:r>
            <a:r>
              <a:rPr lang="ko-KR" altLang="en-US" sz="1100">
                <a:latin typeface="+mn-lt"/>
                <a:ea typeface="맑은 고딕"/>
              </a:rPr>
              <a:t>또한 공동체에서 소외당하고 </a:t>
            </a:r>
            <a:r>
              <a:rPr lang="ko-KR" altLang="en-US" sz="1100" err="1">
                <a:latin typeface="+mn-lt"/>
                <a:ea typeface="맑은 고딕"/>
              </a:rPr>
              <a:t>멸시받는</a:t>
            </a:r>
            <a:r>
              <a:rPr lang="en-US" altLang="ko-KR" sz="1100">
                <a:latin typeface="+mn-lt"/>
                <a:ea typeface="맑은 고딕"/>
              </a:rPr>
              <a:t> </a:t>
            </a:r>
            <a:r>
              <a:rPr lang="ko-KR" altLang="en-US" sz="1100">
                <a:latin typeface="+mn-lt"/>
                <a:ea typeface="맑은 고딕"/>
              </a:rPr>
              <a:t>지체들이 하나님 아버지의 깊은 사랑 안에서 참된 위로를 경험하게 하소서</a:t>
            </a:r>
            <a:r>
              <a:rPr lang="en-US" altLang="ko-KR" sz="1100">
                <a:latin typeface="+mn-lt"/>
                <a:ea typeface="맑은 고딕"/>
              </a:rPr>
              <a:t>.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altLang="ko-KR" sz="1100" b="1">
                <a:latin typeface="+mn-lt"/>
                <a:ea typeface="맑은 고딕"/>
              </a:rPr>
              <a:t>2. </a:t>
            </a:r>
            <a:r>
              <a:rPr lang="ko-KR" altLang="en-US" sz="1100" b="1">
                <a:latin typeface="+mn-lt"/>
                <a:ea typeface="맑은 고딕"/>
              </a:rPr>
              <a:t>변화와 영향력 </a:t>
            </a:r>
            <a:r>
              <a:rPr lang="en-US" altLang="ko-KR" sz="1100" b="1">
                <a:latin typeface="+mn-lt"/>
                <a:ea typeface="맑은 고딕"/>
              </a:rPr>
              <a:t>(</a:t>
            </a:r>
            <a:r>
              <a:rPr lang="ko-KR" altLang="en-US" sz="1100" b="1">
                <a:latin typeface="+mn-lt"/>
                <a:ea typeface="맑은 고딕"/>
              </a:rPr>
              <a:t>교회의 역할과 지도자의 회심</a:t>
            </a:r>
            <a:r>
              <a:rPr lang="en-US" altLang="ko-KR" sz="1100" b="1">
                <a:latin typeface="+mn-lt"/>
                <a:ea typeface="맑은 고딕"/>
              </a:rPr>
              <a:t>)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>
                <a:latin typeface="+mn-lt"/>
                <a:ea typeface="맑은 고딕"/>
              </a:rPr>
              <a:t>적대적인 환경에서도 교회가 세상의 빛과 소금으로서 그 사명을 잃지 않게 하소서</a:t>
            </a:r>
            <a:r>
              <a:rPr lang="en-US" altLang="ko-KR" sz="1100">
                <a:latin typeface="+mn-lt"/>
                <a:ea typeface="맑은 고딕"/>
              </a:rPr>
              <a:t>. </a:t>
            </a:r>
            <a:r>
              <a:rPr lang="ko-KR" altLang="en-US" sz="1100">
                <a:latin typeface="+mn-lt"/>
                <a:ea typeface="맑은 고딕"/>
              </a:rPr>
              <a:t>특히 복음을 거부하는 지역 지도자들의 마음을 주님께서 기적적으로 만지셔서</a:t>
            </a:r>
            <a:r>
              <a:rPr lang="en-US" altLang="ko-KR" sz="1100">
                <a:latin typeface="+mn-lt"/>
                <a:ea typeface="맑은 고딕"/>
              </a:rPr>
              <a:t>, </a:t>
            </a:r>
            <a:r>
              <a:rPr lang="ko-KR" altLang="en-US" sz="1100">
                <a:latin typeface="+mn-lt"/>
                <a:ea typeface="맑은 고딕"/>
              </a:rPr>
              <a:t>그들이 교만함을 버리고 겸손히 변화되는 역사가 일어나게 하소서</a:t>
            </a:r>
            <a:r>
              <a:rPr lang="en-US" altLang="ko-KR" sz="1100">
                <a:latin typeface="+mn-lt"/>
                <a:ea typeface="맑은 고딕"/>
              </a:rPr>
              <a:t>.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altLang="ko-KR" sz="1100" b="1">
                <a:latin typeface="+mn-lt"/>
                <a:ea typeface="맑은 고딕"/>
              </a:rPr>
              <a:t>3. </a:t>
            </a:r>
            <a:r>
              <a:rPr lang="ko-KR" altLang="en-US" sz="1100" b="1" err="1">
                <a:latin typeface="+mn-lt"/>
                <a:ea typeface="맑은 고딕"/>
              </a:rPr>
              <a:t>동역과</a:t>
            </a:r>
            <a:r>
              <a:rPr lang="en-US" altLang="ko-KR" sz="1100" b="1">
                <a:latin typeface="+mn-lt"/>
                <a:ea typeface="맑은 고딕"/>
              </a:rPr>
              <a:t> </a:t>
            </a:r>
            <a:r>
              <a:rPr lang="ko-KR" altLang="en-US" sz="1100" b="1">
                <a:latin typeface="+mn-lt"/>
                <a:ea typeface="맑은 고딕"/>
              </a:rPr>
              <a:t>소명 </a:t>
            </a:r>
            <a:r>
              <a:rPr lang="en-US" altLang="ko-KR" sz="1100" b="1">
                <a:latin typeface="+mn-lt"/>
                <a:ea typeface="맑은 고딕"/>
              </a:rPr>
              <a:t>(</a:t>
            </a:r>
            <a:r>
              <a:rPr lang="ko-KR" altLang="en-US" sz="1100" b="1">
                <a:latin typeface="+mn-lt"/>
                <a:ea typeface="맑은 고딕"/>
              </a:rPr>
              <a:t>사역의 확장과</a:t>
            </a:r>
            <a:r>
              <a:rPr lang="en-US" altLang="ko-KR" sz="1100" b="1">
                <a:latin typeface="+mn-lt"/>
                <a:ea typeface="맑은 고딕"/>
              </a:rPr>
              <a:t> </a:t>
            </a:r>
            <a:r>
              <a:rPr lang="ko-KR" altLang="en-US" sz="1100" b="1">
                <a:latin typeface="+mn-lt"/>
                <a:ea typeface="맑은 고딕"/>
              </a:rPr>
              <a:t>동역자</a:t>
            </a:r>
            <a:r>
              <a:rPr lang="en-US" altLang="ko-KR" sz="1100" b="1">
                <a:latin typeface="+mn-lt"/>
                <a:ea typeface="맑은 고딕"/>
              </a:rPr>
              <a:t> </a:t>
            </a:r>
            <a:r>
              <a:rPr lang="ko-KR" altLang="en-US" sz="1100" b="1">
                <a:latin typeface="+mn-lt"/>
                <a:ea typeface="맑은 고딕"/>
              </a:rPr>
              <a:t>공급</a:t>
            </a:r>
            <a:r>
              <a:rPr lang="en-US" altLang="ko-KR" sz="1100" b="1">
                <a:latin typeface="+mn-lt"/>
                <a:ea typeface="맑은 고딕"/>
              </a:rPr>
              <a:t>)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>
                <a:latin typeface="+mn-lt"/>
                <a:ea typeface="맑은 고딕"/>
              </a:rPr>
              <a:t>위험한 현장 사역이 흔들리지 않고 견고히 세워질 수 있도록 주님의 능력과 소명을 더하여 주소서</a:t>
            </a:r>
            <a:r>
              <a:rPr lang="en-US" altLang="ko-KR" sz="1100">
                <a:latin typeface="+mn-lt"/>
                <a:ea typeface="맑은 고딕"/>
              </a:rPr>
              <a:t>. </a:t>
            </a:r>
            <a:r>
              <a:rPr lang="ko-KR" altLang="en-US" sz="1100">
                <a:latin typeface="+mn-lt"/>
                <a:ea typeface="맑은 고딕"/>
              </a:rPr>
              <a:t>사역의 짐을 함께 짊어질 준비된 동역자들을 적재적소에 보내주셔서</a:t>
            </a:r>
            <a:r>
              <a:rPr lang="en-US" altLang="ko-KR" sz="1100">
                <a:latin typeface="+mn-lt"/>
                <a:ea typeface="맑은 고딕"/>
              </a:rPr>
              <a:t>, </a:t>
            </a:r>
            <a:r>
              <a:rPr lang="ko-KR" altLang="en-US" sz="1100">
                <a:latin typeface="+mn-lt"/>
                <a:ea typeface="맑은 고딕"/>
              </a:rPr>
              <a:t>하나님의 나라가 이 땅에 더욱 힘 있게 확장되게 하소서</a:t>
            </a:r>
            <a:r>
              <a:rPr lang="en-US" altLang="ko-KR" sz="1100">
                <a:latin typeface="+mn-lt"/>
                <a:ea typeface="맑은 고딕"/>
              </a:rPr>
              <a:t>.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>
              <a:latin typeface="+mn-lt"/>
              <a:ea typeface="맑은 고딕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342EF8A9-0F0D-00AF-2432-C95E640DC5E6}"/>
              </a:ext>
            </a:extLst>
          </p:cNvPr>
          <p:cNvCxnSpPr/>
          <p:nvPr/>
        </p:nvCxnSpPr>
        <p:spPr>
          <a:xfrm>
            <a:off x="837259" y="1758712"/>
            <a:ext cx="3502444" cy="1690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750128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그림 3" descr="인간의 얼굴, 어둠, 인물사진, 빛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6CC9752-78E5-48CB-689A-BDF4A29F13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84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FCB206-D105-8C02-9CD2-A4FE8ED6D0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numCol="1" rtlCol="0" anchor="ctr">
            <a:prstTxWarp prst="textNoShape">
              <a:avLst/>
            </a:prstTxWarp>
            <a:normAutofit/>
          </a:bodyPr>
          <a:lstStyle/>
          <a:p>
            <a:pPr latinLnBrk="0">
              <a:defRPr/>
            </a:pPr>
            <a:r>
              <a:rPr lang="ko-KR" altLang="en-US" sz="2800">
                <a:solidFill>
                  <a:schemeClr val="tx1"/>
                </a:solidFill>
                <a:ea typeface="맑은 고딕"/>
              </a:rPr>
              <a:t>이슬람권 비밀신자들을 위한 기도</a:t>
            </a:r>
            <a:endParaRPr lang="en-US" altLang="ko-KR" sz="2800">
              <a:solidFill>
                <a:schemeClr val="tx1"/>
              </a:solidFill>
              <a:ea typeface="맑은 고딕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584DC46-CA32-6DD9-92AA-649377D72EC7}"/>
              </a:ext>
            </a:extLst>
          </p:cNvPr>
          <p:cNvSpPr txBox="1"/>
          <p:nvPr/>
        </p:nvSpPr>
        <p:spPr>
          <a:xfrm>
            <a:off x="939188" y="1883358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altLang="ko-KR" sz="1100" b="1">
                <a:latin typeface="+mn-lt"/>
                <a:ea typeface="맑은 고딕"/>
              </a:rPr>
              <a:t>1. </a:t>
            </a:r>
            <a:r>
              <a:rPr lang="ko-KR" altLang="en-US" sz="1100" b="1">
                <a:latin typeface="+mn-lt"/>
                <a:ea typeface="맑은 고딕"/>
              </a:rPr>
              <a:t>흔들리지 않는 믿음과 </a:t>
            </a:r>
            <a:r>
              <a:rPr lang="en-US" sz="1100" b="1" err="1">
                <a:latin typeface="+mn-lt"/>
              </a:rPr>
              <a:t>분별력</a:t>
            </a:r>
            <a:r>
              <a:rPr lang="en-US" altLang="ko-KR" sz="1100" b="1">
                <a:latin typeface="+mn-lt"/>
                <a:ea typeface="맑은 고딕"/>
              </a:rPr>
              <a:t> (</a:t>
            </a:r>
            <a:r>
              <a:rPr lang="ko-KR" altLang="en-US" sz="1100" b="1">
                <a:latin typeface="+mn-lt"/>
                <a:ea typeface="맑은 고딕"/>
              </a:rPr>
              <a:t>영적 중심</a:t>
            </a:r>
            <a:r>
              <a:rPr lang="en-US" altLang="ko-KR" sz="1100" b="1">
                <a:latin typeface="+mn-lt"/>
                <a:ea typeface="맑은 고딕"/>
              </a:rPr>
              <a:t>)</a:t>
            </a:r>
            <a:endParaRPr lang="ko-KR" altLang="en-US" sz="1100"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>
                <a:latin typeface="+mn-lt"/>
                <a:ea typeface="맑은 고딕"/>
              </a:rPr>
              <a:t>두려움과 생명의 위협 속에서도 믿음의 중심을 지키며</a:t>
            </a:r>
            <a:r>
              <a:rPr lang="en-US" altLang="ko-KR" sz="1100">
                <a:latin typeface="+mn-lt"/>
                <a:ea typeface="맑은 고딕"/>
              </a:rPr>
              <a:t>, </a:t>
            </a:r>
            <a:r>
              <a:rPr lang="ko-KR" altLang="en-US" sz="1100">
                <a:latin typeface="+mn-lt"/>
                <a:ea typeface="맑은 고딕"/>
              </a:rPr>
              <a:t>그리스도 안에 굳게 서게 되기를 기도합니다</a:t>
            </a:r>
            <a:r>
              <a:rPr lang="en-US" altLang="ko-KR" sz="1100">
                <a:latin typeface="+mn-lt"/>
                <a:ea typeface="맑은 고딕"/>
              </a:rPr>
              <a:t>.  </a:t>
            </a:r>
            <a:r>
              <a:rPr lang="ko-KR" altLang="en-US" sz="1100">
                <a:latin typeface="+mn-lt"/>
                <a:ea typeface="맑은 고딕"/>
              </a:rPr>
              <a:t>특히 언제 담대히 복음을 전하고</a:t>
            </a:r>
            <a:r>
              <a:rPr lang="en-US" altLang="ko-KR" sz="1100">
                <a:latin typeface="+mn-lt"/>
                <a:ea typeface="맑은 고딕"/>
              </a:rPr>
              <a:t> </a:t>
            </a:r>
            <a:r>
              <a:rPr lang="ko-KR" altLang="en-US" sz="1100">
                <a:latin typeface="+mn-lt"/>
                <a:ea typeface="맑은 고딕"/>
              </a:rPr>
              <a:t>언제 지혜롭게 침묵해야 할지를 분별하는 지혜를 주시고</a:t>
            </a:r>
            <a:r>
              <a:rPr lang="en-US" altLang="ko-KR" sz="1100">
                <a:latin typeface="+mn-lt"/>
                <a:ea typeface="맑은 고딕"/>
              </a:rPr>
              <a:t>, </a:t>
            </a:r>
            <a:r>
              <a:rPr lang="ko-KR" altLang="en-US" sz="1100">
                <a:latin typeface="+mn-lt"/>
                <a:ea typeface="맑은 고딕"/>
              </a:rPr>
              <a:t>박해하는 자들까지도 그리스도의 사랑으로 품을 수 있는 넉넉한 마음을 </a:t>
            </a:r>
            <a:r>
              <a:rPr lang="ko-KR" altLang="en-US" sz="1100" err="1">
                <a:latin typeface="+mn-lt"/>
                <a:ea typeface="맑은 고딕"/>
              </a:rPr>
              <a:t>허락하옵소서</a:t>
            </a:r>
            <a:r>
              <a:rPr lang="en-US" altLang="ko-KR" sz="1100">
                <a:latin typeface="+mn-lt"/>
                <a:ea typeface="맑은 고딕"/>
              </a:rPr>
              <a:t>!</a:t>
            </a: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sz="1100" b="1">
                <a:latin typeface="+mn-lt"/>
              </a:rPr>
              <a:t>2. </a:t>
            </a:r>
            <a:r>
              <a:rPr lang="en-US" sz="1100" b="1" err="1">
                <a:latin typeface="+mn-lt"/>
              </a:rPr>
              <a:t>강력한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보호와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말씀의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임재</a:t>
            </a:r>
            <a:r>
              <a:rPr lang="en-US" sz="1100" b="1">
                <a:latin typeface="+mn-lt"/>
              </a:rPr>
              <a:t> (</a:t>
            </a:r>
            <a:r>
              <a:rPr lang="ko-KR" altLang="en-US" sz="1100" b="1">
                <a:latin typeface="+mn-lt"/>
                <a:ea typeface="맑은 고딕"/>
              </a:rPr>
              <a:t>현실적 필요</a:t>
            </a:r>
            <a:r>
              <a:rPr lang="en-US" sz="1100" b="1">
                <a:latin typeface="+mn-lt"/>
              </a:rPr>
              <a:t>)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>
                <a:latin typeface="+mn-lt"/>
                <a:ea typeface="맑은 고딕"/>
              </a:rPr>
              <a:t>정부 당국과 가족의 위협으로부터 성도들의 생명과 안전을 주님의 강력한 손길로 보호하여 주시기를 기도합니다</a:t>
            </a:r>
            <a:r>
              <a:rPr lang="en-US" altLang="ko-KR" sz="1100">
                <a:latin typeface="+mn-lt"/>
                <a:ea typeface="맑은 고딕"/>
              </a:rPr>
              <a:t>. </a:t>
            </a:r>
            <a:r>
              <a:rPr lang="ko-KR" altLang="en-US" sz="1100">
                <a:latin typeface="+mn-lt"/>
                <a:ea typeface="맑은 고딕"/>
              </a:rPr>
              <a:t>비록 숨어서 성경을 읽어야 하는 상황일지라도</a:t>
            </a:r>
            <a:r>
              <a:rPr lang="en-US" altLang="ko-KR" sz="1100">
                <a:latin typeface="+mn-lt"/>
                <a:ea typeface="맑은 고딕"/>
              </a:rPr>
              <a:t>, </a:t>
            </a:r>
            <a:r>
              <a:rPr lang="ko-KR" altLang="en-US" sz="1100">
                <a:latin typeface="+mn-lt"/>
                <a:ea typeface="맑은 고딕"/>
              </a:rPr>
              <a:t>하나님의 말씀이 그들의 삶에서 살아 움직이는 실재가 되어 절망을 이길 구체적인 능력이 되게 </a:t>
            </a:r>
            <a:r>
              <a:rPr lang="ko-KR" altLang="en-US" sz="1100" err="1">
                <a:latin typeface="+mn-lt"/>
                <a:ea typeface="맑은 고딕"/>
              </a:rPr>
              <a:t>하옵소서</a:t>
            </a:r>
            <a:r>
              <a:rPr lang="en-US" altLang="ko-KR" sz="1100">
                <a:latin typeface="+mn-lt"/>
                <a:ea typeface="맑은 고딕"/>
              </a:rPr>
              <a:t>!</a:t>
            </a: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sz="1100" b="1">
                <a:latin typeface="+mn-lt"/>
              </a:rPr>
              <a:t>3. </a:t>
            </a:r>
            <a:r>
              <a:rPr lang="en-US" sz="1100" b="1" err="1">
                <a:latin typeface="+mn-lt"/>
              </a:rPr>
              <a:t>새로운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공동체와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거룩한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담대함</a:t>
            </a:r>
            <a:r>
              <a:rPr lang="en-US" sz="1100" b="1">
                <a:latin typeface="+mn-lt"/>
              </a:rPr>
              <a:t> (</a:t>
            </a:r>
            <a:r>
              <a:rPr lang="en-US" sz="1100" b="1" err="1">
                <a:latin typeface="+mn-lt"/>
              </a:rPr>
              <a:t>사회적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회복</a:t>
            </a:r>
            <a:r>
              <a:rPr lang="en-US" sz="1100" b="1">
                <a:latin typeface="+mn-lt"/>
              </a:rPr>
              <a:t>)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>
                <a:latin typeface="+mn-lt"/>
                <a:ea typeface="맑은 고딕"/>
              </a:rPr>
              <a:t>개종으로 인해 가족과 사회로부터 버림받은 </a:t>
            </a:r>
            <a:r>
              <a:rPr lang="en-US" altLang="ko-KR" sz="1100">
                <a:latin typeface="+mn-lt"/>
                <a:ea typeface="맑은 고딕"/>
              </a:rPr>
              <a:t>MBB(</a:t>
            </a:r>
            <a:r>
              <a:rPr lang="ko-KR" altLang="en-US" sz="1100">
                <a:latin typeface="+mn-lt"/>
                <a:ea typeface="맑은 고딕"/>
              </a:rPr>
              <a:t>무슬림 배경 신자</a:t>
            </a:r>
            <a:r>
              <a:rPr lang="en-US" altLang="ko-KR" sz="1100">
                <a:latin typeface="+mn-lt"/>
                <a:ea typeface="맑은 고딕"/>
              </a:rPr>
              <a:t>)</a:t>
            </a:r>
            <a:r>
              <a:rPr lang="ko-KR" altLang="en-US" sz="1100">
                <a:latin typeface="+mn-lt"/>
                <a:ea typeface="맑은 고딕"/>
              </a:rPr>
              <a:t>들이 서로를 지켜주는 헌신적인 영적 가족을 만나기를 기도합니다</a:t>
            </a:r>
            <a:r>
              <a:rPr lang="en-US" altLang="ko-KR" sz="1100">
                <a:latin typeface="+mn-lt"/>
                <a:ea typeface="맑은 고딕"/>
              </a:rPr>
              <a:t>. </a:t>
            </a:r>
            <a:r>
              <a:rPr lang="ko-KR" altLang="en-US" sz="1100">
                <a:latin typeface="+mn-lt"/>
                <a:ea typeface="맑은 고딕"/>
              </a:rPr>
              <a:t>고립감을 이겨낼 안전한 공동체 안에서 새 힘을 얻고</a:t>
            </a:r>
            <a:r>
              <a:rPr lang="en-US" altLang="ko-KR" sz="1100">
                <a:latin typeface="+mn-lt"/>
                <a:ea typeface="맑은 고딕"/>
              </a:rPr>
              <a:t>, </a:t>
            </a:r>
            <a:r>
              <a:rPr lang="ko-KR" altLang="en-US" sz="1100">
                <a:latin typeface="+mn-lt"/>
                <a:ea typeface="맑은 고딕"/>
              </a:rPr>
              <a:t>성령께서 문을 여실 때</a:t>
            </a:r>
            <a:r>
              <a:rPr lang="en-US" altLang="ko-KR" sz="1100">
                <a:latin typeface="+mn-lt"/>
                <a:ea typeface="맑은 고딕"/>
              </a:rPr>
              <a:t> </a:t>
            </a:r>
            <a:r>
              <a:rPr lang="ko-KR" altLang="en-US" sz="1100">
                <a:latin typeface="+mn-lt"/>
                <a:ea typeface="맑은 고딕"/>
              </a:rPr>
              <a:t>두려움 없이 복음을 전하는 거룩한 담대함을 부어 </a:t>
            </a:r>
            <a:r>
              <a:rPr lang="ko-KR" altLang="en-US" sz="1100" err="1">
                <a:latin typeface="+mn-lt"/>
                <a:ea typeface="맑은 고딕"/>
              </a:rPr>
              <a:t>주시옵소서</a:t>
            </a:r>
            <a:r>
              <a:rPr lang="en-US" altLang="en-US" sz="1100">
                <a:latin typeface="+mn-lt"/>
              </a:rPr>
              <a:t>!</a:t>
            </a:r>
            <a:endParaRPr lang="en-US" altLang="ko-KR" sz="1100">
              <a:latin typeface="+mn-lt"/>
              <a:ea typeface="맑은 고딕"/>
            </a:endParaRPr>
          </a:p>
          <a:p>
            <a:pPr marL="5715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 b="1">
              <a:latin typeface="+mn-lt"/>
              <a:ea typeface="맑은 고딕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2B613D94-CD5B-EFF4-4221-9E43D5299F79}"/>
              </a:ext>
            </a:extLst>
          </p:cNvPr>
          <p:cNvCxnSpPr/>
          <p:nvPr/>
        </p:nvCxnSpPr>
        <p:spPr>
          <a:xfrm flipV="1">
            <a:off x="935709" y="1758350"/>
            <a:ext cx="3346251" cy="1582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143067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교회의 문을 열어 주시고, 긍휼을 베풀어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ko-KR" altLang="en-US" sz="1000">
                <a:latin typeface="맑은 고딕"/>
                <a:ea typeface="맑은 고딕"/>
              </a:rPr>
              <a:t>!</a:t>
            </a:r>
          </a:p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최근 나이지리아가 미국의 특별우려국가(CPC)로 다시 지정되었습니다. 이후로 교회 공격과 납치사건이 급증하고 있습니다. 국제사회의 지혜가 모아지기를 기도합니다. </a:t>
            </a:r>
            <a:endParaRPr lang="ko-KR" altLang="en-US" sz="100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대사들을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총 15분이 오픈도어 기도학교를 수료하여 오픈도어 대사로 위촉되었습니다.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개척자들이 가졌던 신앙의 유산을 마음에 새기고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오픈도어 기도용사로서 그리고 교회와 성도들을 일깨우는 오픈도어 대사로서 사명을 잘 감당하게 하시기를 기도합니다.</a:t>
            </a:r>
          </a:p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또한, 이 세상에 보냄을 받은 빛의 전사로서 영적전쟁에서 날마다 승리하게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hoji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21</Slides>
  <Notes>12</Notes>
  <HiddenSlides>0</HiddenSlide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21</vt:i4>
      </vt:variant>
    </vt:vector>
  </HeadingPairs>
  <TitlesOfParts>
    <vt:vector size="24" baseType="lpstr">
      <vt:lpstr>Office 테마</vt:lpstr>
      <vt:lpstr>Office 테마</vt:lpstr>
      <vt:lpstr>ShojiVTI</vt:lpstr>
      <vt:lpstr>Prayer Meeting  for Persecuted Church Worldwide 박해받는 교회를 위한 화요기도모임</vt:lpstr>
      <vt:lpstr>기도영상 : 북한</vt:lpstr>
      <vt:lpstr>행11:26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라틴 아메리카 교회를 위한 기도</vt:lpstr>
      <vt:lpstr>이슬람권 비밀신자들을 위한 기도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67</cp:revision>
  <dcterms:created xsi:type="dcterms:W3CDTF">2024-07-08T04:53:18Z</dcterms:created>
  <dcterms:modified xsi:type="dcterms:W3CDTF">2026-01-20T10:24:39Z</dcterms:modified>
</cp:coreProperties>
</file>