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27"/>
  </p:notesMasterIdLst>
  <p:sldIdLst>
    <p:sldId id="257" r:id="rId4"/>
    <p:sldId id="2550" r:id="rId5"/>
    <p:sldId id="283" r:id="rId6"/>
    <p:sldId id="2581" r:id="rId7"/>
    <p:sldId id="373" r:id="rId8"/>
    <p:sldId id="2543" r:id="rId9"/>
    <p:sldId id="2545" r:id="rId10"/>
    <p:sldId id="256" r:id="rId11"/>
    <p:sldId id="2572" r:id="rId12"/>
    <p:sldId id="2574" r:id="rId13"/>
    <p:sldId id="2585" r:id="rId14"/>
    <p:sldId id="2580" r:id="rId15"/>
    <p:sldId id="2528" r:id="rId16"/>
    <p:sldId id="2578" r:id="rId17"/>
    <p:sldId id="2588" r:id="rId18"/>
    <p:sldId id="2591" r:id="rId19"/>
    <p:sldId id="2592" r:id="rId20"/>
    <p:sldId id="2577" r:id="rId21"/>
    <p:sldId id="2586" r:id="rId22"/>
    <p:sldId id="2589" r:id="rId23"/>
    <p:sldId id="2587" r:id="rId24"/>
    <p:sldId id="2590" r:id="rId25"/>
    <p:sldId id="2462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99CB22-73C7-5CFB-9168-ED9EF3619307}" v="1" dt="2026-02-24T02:18:39.496"/>
    <p1510:client id="{26101095-56FB-4726-24BA-4442320D3269}" v="2433" dt="2026-02-24T08:24:28.1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5/10/relationships/revisionInfo" Target="revisionInfo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https://www.youtube.com/watch?v=fqyBin-D4Qo</a:t>
            </a:r>
            <a:endParaRPr lang="ko-KR"/>
          </a:p>
          <a:p>
            <a:r>
              <a:rPr lang="en-US" altLang="ko-KR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>
                <a:latin typeface="Calibri"/>
                <a:ea typeface="Calibri"/>
                <a:cs typeface="Calibri"/>
              </a:rPr>
              <a:t>, 위 </a:t>
            </a:r>
            <a:r>
              <a:rPr lang="en-US" altLang="ko-KR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>
                <a:latin typeface="Calibri"/>
                <a:ea typeface="Calibri"/>
                <a:cs typeface="Calibri"/>
              </a:rPr>
              <a:t> </a:t>
            </a:r>
            <a:r>
              <a:rPr lang="en-US" altLang="ko-KR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2026-02-24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>
                <a:ea typeface="맑은 고딕"/>
              </a:rPr>
              <a:t>요한 </a:t>
            </a:r>
            <a:r>
              <a:rPr lang="ko-KR" err="1">
                <a:ea typeface="맑은 고딕"/>
              </a:rPr>
              <a:t>켐페니언은</a:t>
            </a:r>
            <a:r>
              <a:rPr lang="ko-KR">
                <a:ea typeface="맑은 고딕"/>
              </a:rPr>
              <a:t> 이 핵심 가치와 관련하여 2가지 사실을 강조합니다. </a:t>
            </a:r>
            <a:endParaRPr lang="en-US" altLang="ko-KR">
              <a:solidFill>
                <a:srgbClr val="444444"/>
              </a:solidFill>
              <a:ea typeface="맑은 고딕"/>
            </a:endParaRPr>
          </a:p>
          <a:p>
            <a:pPr marL="228600" indent="-228600">
              <a:buFont typeface="Arial"/>
              <a:buChar char="•"/>
            </a:pPr>
            <a:r>
              <a:rPr lang="ko-KR" altLang="en-US">
                <a:ea typeface="맑은 고딕"/>
              </a:rPr>
              <a:t>박해 받는</a:t>
            </a:r>
            <a:r>
              <a:rPr lang="ko-KR">
                <a:ea typeface="맑은 고딕"/>
              </a:rPr>
              <a:t> 교회가 우리의 사역을 지도하고 사역의 방향을 결정해야 한다. 이 말은 우리가 이미 정해진 프로그램을 현지 교회에 제시하는 것이 아니라 먼저 그분들의 필요와 요청을 듣고 기도 가운데 그 요청에 맞는 프로젝트를 결정하는 것을 의미한다. </a:t>
            </a:r>
            <a:endParaRPr lang="en-US" altLang="ko-KR">
              <a:solidFill>
                <a:srgbClr val="FFFFFF"/>
              </a:solidFill>
              <a:ea typeface="맑은 고딕"/>
            </a:endParaRPr>
          </a:p>
          <a:p>
            <a:pPr marL="228600" indent="-228600">
              <a:buAutoNum type="arabicPeriod"/>
            </a:pPr>
            <a:r>
              <a:rPr lang="ko-KR">
                <a:ea typeface="맑은 고딕"/>
              </a:rPr>
              <a:t>더 많은 모금을 할 수 있다는 이유로 프로젝트를 추진하지 않는다. 우리는 하나님의 부르심을 따라 핍박 받는 교회를 위한 주님의 요청에 반응하여 일을 결정하며, 주님께서 그 일에 필요한 재정을 공급해 주심을 믿는다.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058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3685E-24B5-48A3-EE6D-B71D59547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D56648-292C-05FA-1381-EB68EE27F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0C7FFCC-B8A3-939C-3EE7-3DFB60A33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AE57C3-933E-6FF7-7C1C-2E678EB26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6187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0247-4981-9FC8-5755-532BE2C4B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701380-EBF1-F9E6-60B2-383238047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2EB404-F83A-B284-A88D-59581141D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DBEA65-BA4F-C483-1095-2CFDAEE05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380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D58C4-9372-53C6-8700-A8A04046A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F50DF31-C604-94C3-96D7-A2E3B348B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4B502DF-68E7-87F2-99D3-49A1E1204E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7265558-8B5F-F8E8-48F2-4288F9EF0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2808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28B7-6E8E-F034-67FE-E39A03356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4270E31-F6AE-3A38-E56A-224175BB9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75E142A-1D43-F1F1-2162-52375011C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6D0A67-4227-61E7-3A5E-224012732B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869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C9F7F-BB14-849E-94C3-1E62F8F67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5F0DC4F-CC1A-A6D5-58DE-2C52457ED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1FB92A9-D6F6-D691-E268-029EFDEA3C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B93741F-1574-E4EE-7A58-1C1002B14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0311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BC071-9C1C-4C25-624D-D74600A88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4172F09-7042-FEBC-F024-6FD92BED5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3763017-525F-8E38-59B6-F10B67E52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68A047-5412-E167-5E32-6014F0F96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12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2026-02-24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  <p:sldLayoutId id="2147483666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2026-02-24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ohcE3tw-CZw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baidu.com/link?url=JBVAOuQTmTixRafR4Z4apzV8cxkqy3MSmUa5291SHlWQE5Hlvs4C2OV4McLOhcMQ0Y1vjX0kb5-dt5t41biASa&amp;wd=&amp;eqid=b2dd3e1900001d770000000664643d71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2026</a:t>
            </a:r>
            <a:r>
              <a:rPr lang="ko-KR" altLang="en-US" sz="2000">
                <a:latin typeface="맑은 고딕"/>
                <a:ea typeface="맑은 고딕"/>
              </a:rPr>
              <a:t>년 2월 24일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의류, 야외, 사람, 나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372" b="2037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97" y="1161288"/>
            <a:ext cx="3860457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 : 레아 샤리부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>
                <a:solidFill>
                  <a:schemeClr val="bg1"/>
                </a:solidFill>
                <a:ea typeface="맑은 고딕"/>
              </a:rPr>
              <a:t>를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사53:1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우리가 전한 것을 누가 믿었느냐? 여호와의 팔이 누구에게 나타났느냐?...</a:t>
            </a:r>
            <a:r>
              <a:rPr lang="ko-KR" altLang="en-US" sz="1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우리는 다 양 같아서 그릇 행하여 각기 제 길로 갔거늘 여호와께서는 우리 모두의 죄악을 그에게 담당시키셨도다. 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>
                <a:ea typeface="맑은 고딕"/>
              </a:rPr>
              <a:t>1 </a:t>
            </a:r>
            <a:r>
              <a:rPr lang="en-US" altLang="ko-KR">
                <a:ea typeface="맑은 고딕"/>
              </a:rPr>
              <a:t>Who has believed our message and to whom has the arm of the LORD been </a:t>
            </a:r>
            <a:r>
              <a:rPr lang="en-US" altLang="ko-KR" dirty="0">
                <a:ea typeface="맑은 고딕"/>
              </a:rPr>
              <a:t>revealed?...</a:t>
            </a:r>
            <a:r>
              <a:rPr lang="en-US" altLang="ko-KR" sz="1100" dirty="0">
                <a:ea typeface="맑은 고딕"/>
              </a:rPr>
              <a:t>6</a:t>
            </a:r>
            <a:r>
              <a:rPr lang="en-US" altLang="ko-KR" dirty="0">
                <a:ea typeface="맑은 고딕"/>
              </a:rPr>
              <a:t> We all, like sheep, have gone astray, each of us has turned to his own way; and the Lord has laid on him the iniquity of us all.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차량, 육상 차량, 야외, 바퀴이(가) 표시된 사진&#10;&#10;AI가 생성한 콘텐츠에는 오류가 있을 수 있습니다.">
            <a:extLst>
              <a:ext uri="{FF2B5EF4-FFF2-40B4-BE49-F238E27FC236}">
                <a16:creationId xmlns:a16="http://schemas.microsoft.com/office/drawing/2014/main" id="{84FD3A31-1465-9F53-E337-FF70673BC59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214" b="84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9FE1C7-4F11-068C-530B-61F96C05663B}"/>
              </a:ext>
            </a:extLst>
          </p:cNvPr>
          <p:cNvSpPr txBox="1"/>
          <p:nvPr/>
        </p:nvSpPr>
        <p:spPr>
          <a:xfrm>
            <a:off x="8452720" y="1073715"/>
            <a:ext cx="3661514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b="1">
                <a:solidFill>
                  <a:schemeClr val="bg1"/>
                </a:solidFill>
                <a:ea typeface="맑은 고딕"/>
              </a:rPr>
              <a:t>너는 일깨어 그 남은 바 죽게 된 것을 굳건하게 하라(계3:2)</a:t>
            </a:r>
          </a:p>
          <a:p>
            <a:endParaRPr lang="ko-KR" altLang="en-US" sz="14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Wake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up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! </a:t>
            </a:r>
            <a:endParaRPr lang="ko-KR">
              <a:solidFill>
                <a:schemeClr val="bg1"/>
              </a:solidFill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Strengthen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what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remains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endParaRPr lang="ko-KR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r>
              <a:rPr lang="ko-KR" altLang="en-US" sz="1400">
                <a:solidFill>
                  <a:schemeClr val="bg1"/>
                </a:solidFill>
                <a:ea typeface="맑은 고딕"/>
              </a:rPr>
              <a:t>and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is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about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to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die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.</a:t>
            </a:r>
            <a:endParaRPr lang="ko-KR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6276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의류, 사람, 인간의 얼굴, 마이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FA1075-6359-8BC4-A22F-CA4159C9AA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613" r="-194" b="-345"/>
          <a:stretch>
            <a:fillRect/>
          </a:stretch>
        </p:blipFill>
        <p:spPr>
          <a:xfrm>
            <a:off x="963" y="-1586"/>
            <a:ext cx="12354311" cy="69401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916130-E768-9A7A-0B8D-2D27263BA773}"/>
              </a:ext>
            </a:extLst>
          </p:cNvPr>
          <p:cNvSpPr txBox="1"/>
          <p:nvPr/>
        </p:nvSpPr>
        <p:spPr>
          <a:xfrm>
            <a:off x="9035204" y="672790"/>
            <a:ext cx="3153936" cy="2985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600">
                <a:solidFill>
                  <a:schemeClr val="bg1"/>
                </a:solidFill>
                <a:latin typeface="Malgun Gothic"/>
                <a:ea typeface="Malgun Gothic"/>
                <a:cs typeface="Calibri"/>
              </a:rPr>
              <a:t>박해 받는 교회가 우리의 사역을 지도하고</a:t>
            </a:r>
            <a:r>
              <a:rPr lang="en-US" altLang="ko-KR" sz="1600">
                <a:solidFill>
                  <a:schemeClr val="bg1"/>
                </a:solidFill>
                <a:latin typeface="Malgun Gothic"/>
                <a:ea typeface="Malgun Gothic"/>
                <a:cs typeface="Calibri"/>
              </a:rPr>
              <a:t>,</a:t>
            </a:r>
            <a:r>
              <a:rPr lang="ko-KR" sz="1600">
                <a:solidFill>
                  <a:schemeClr val="bg1"/>
                </a:solidFill>
                <a:latin typeface="Malgun Gothic"/>
                <a:ea typeface="Malgun Gothic"/>
                <a:cs typeface="Calibri"/>
              </a:rPr>
              <a:t> 사역의 방향을 결정해야 한다.</a:t>
            </a:r>
            <a:endParaRPr lang="ko-KR" sz="16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From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the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Persecuted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Church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,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receive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guidance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and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direction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for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our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work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.</a:t>
            </a:r>
            <a:endParaRPr lang="ko-KR" sz="1200">
              <a:solidFill>
                <a:schemeClr val="bg1"/>
              </a:solidFill>
              <a:ea typeface="맑은 고딕"/>
            </a:endParaRPr>
          </a:p>
          <a:p>
            <a:endParaRPr lang="ko-KR" sz="1600">
              <a:solidFill>
                <a:schemeClr val="bg1"/>
              </a:solidFill>
              <a:latin typeface="Calibri"/>
              <a:ea typeface="맑은 고딕"/>
              <a:cs typeface="Calibri"/>
            </a:endParaRPr>
          </a:p>
          <a:p>
            <a:r>
              <a:rPr lang="ko-KR" altLang="en-US" sz="16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더 많은 모금을 할 수 있다는 이유로 프로젝트를 추진하지 않는다</a:t>
            </a:r>
            <a:r>
              <a:rPr lang="en-US" altLang="ko-KR" sz="16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ko-KR" altLang="en-US" sz="16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endParaRPr lang="ko-KR" sz="16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never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take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on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a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project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just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because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it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will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allow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us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to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raise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more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money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.</a:t>
            </a:r>
          </a:p>
          <a:p>
            <a:endParaRPr lang="ko-KR" altLang="en-US" sz="1600">
              <a:solidFill>
                <a:schemeClr val="bg1"/>
              </a:solidFill>
              <a:latin typeface="Calibri"/>
              <a:ea typeface="맑은 고딕"/>
              <a:cs typeface="Calibri"/>
            </a:endParaRPr>
          </a:p>
          <a:p>
            <a:endParaRPr lang="ko-KR" altLang="en-US" sz="1600">
              <a:solidFill>
                <a:schemeClr val="bg1"/>
              </a:solidFill>
              <a:latin typeface="Calibri"/>
              <a:ea typeface="맑은 고딕"/>
              <a:cs typeface="Calibri"/>
            </a:endParaRPr>
          </a:p>
          <a:p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--오픈도어 설립대표 요한 </a:t>
            </a:r>
            <a:r>
              <a:rPr lang="ko-KR" altLang="en-US" sz="1200" err="1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컴패니언</a:t>
            </a:r>
            <a:r>
              <a:rPr lang="ko-KR" altLang="en-US" sz="1200">
                <a:solidFill>
                  <a:schemeClr val="bg1"/>
                </a:solidFill>
                <a:latin typeface="Calibri"/>
                <a:ea typeface="맑은 고딕"/>
                <a:cs typeface="Calibri"/>
              </a:rPr>
              <a:t>--</a:t>
            </a:r>
          </a:p>
        </p:txBody>
      </p:sp>
    </p:spTree>
    <p:extLst>
      <p:ext uri="{BB962C8B-B14F-4D97-AF65-F5344CB8AC3E}">
        <p14:creationId xmlns:p14="http://schemas.microsoft.com/office/powerpoint/2010/main" val="925152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68B287-2CCF-CDD3-427D-F296A5211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239" y="241556"/>
            <a:ext cx="10935618" cy="1477961"/>
          </a:xfrm>
        </p:spPr>
        <p:txBody>
          <a:bodyPr/>
          <a:lstStyle/>
          <a:p>
            <a:r>
              <a:rPr lang="en-US" altLang="ko-KR" sz="3600">
                <a:ea typeface="맑은 고딕"/>
              </a:rPr>
              <a:t>Chinese idiom 2:</a:t>
            </a:r>
            <a:endParaRPr lang="ko-KR" altLang="en-US"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3D1799-94C3-39E8-D59B-736CDDEBC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6239" y="1719517"/>
            <a:ext cx="4649783" cy="823912"/>
          </a:xfrm>
        </p:spPr>
        <p:txBody>
          <a:bodyPr/>
          <a:lstStyle/>
          <a:p>
            <a:r>
              <a:rPr lang="en-US" altLang="zh-CN" b="0" u="sng">
                <a:solidFill>
                  <a:srgbClr val="2440B3"/>
                </a:solidFill>
                <a:effectLst/>
                <a:latin typeface="Arial"/>
                <a:ea typeface="等线"/>
                <a:cs typeface="Arial"/>
                <a:hlinkClick r:id="rId2"/>
              </a:rPr>
              <a:t>"</a:t>
            </a:r>
            <a:r>
              <a:rPr lang="zh-CN" altLang="en-US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其身正</a:t>
            </a:r>
            <a:r>
              <a:rPr lang="en-US" altLang="zh-CN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,</a:t>
            </a:r>
            <a:r>
              <a:rPr lang="zh-CN" altLang="en-US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不令而行</a:t>
            </a:r>
            <a:r>
              <a:rPr lang="en-US" altLang="zh-CN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;</a:t>
            </a:r>
            <a:r>
              <a:rPr lang="zh-CN" altLang="en-US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其身不正</a:t>
            </a:r>
            <a:r>
              <a:rPr lang="en-US" altLang="zh-CN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,</a:t>
            </a:r>
            <a:r>
              <a:rPr lang="zh-CN" altLang="en-US" b="0" i="0" u="sng">
                <a:solidFill>
                  <a:srgbClr val="F73131"/>
                </a:solidFill>
                <a:effectLst/>
                <a:latin typeface="Arial"/>
                <a:ea typeface="等线"/>
                <a:cs typeface="Arial"/>
                <a:hlinkClick r:id="rId2"/>
              </a:rPr>
              <a:t>虽令不从</a:t>
            </a:r>
            <a:r>
              <a:rPr lang="zh-CN" altLang="en-US" b="0" u="sng">
                <a:solidFill>
                  <a:srgbClr val="2440B3"/>
                </a:solidFill>
                <a:effectLst/>
                <a:latin typeface="Arial"/>
                <a:ea typeface="等线"/>
                <a:cs typeface="Arial"/>
                <a:hlinkClick r:id="rId2"/>
              </a:rPr>
              <a:t>。</a:t>
            </a:r>
            <a:r>
              <a:rPr lang="en-US" altLang="zh-CN" b="0" u="sng">
                <a:solidFill>
                  <a:srgbClr val="2440B3"/>
                </a:solidFill>
                <a:latin typeface="Arial"/>
                <a:ea typeface="等线"/>
                <a:cs typeface="Arial"/>
                <a:hlinkClick r:id="rId2"/>
              </a:rPr>
              <a:t>"</a:t>
            </a:r>
            <a:r>
              <a:rPr lang="en-US" sz="1200">
                <a:solidFill>
                  <a:srgbClr val="2440B3"/>
                </a:solidFill>
                <a:latin typeface="맑은 고딕"/>
                <a:ea typeface="맑은 고딕"/>
                <a:cs typeface="Arial"/>
              </a:rPr>
              <a:t> </a:t>
            </a:r>
            <a:r>
              <a:rPr lang="en-US" sz="1200">
                <a:solidFill>
                  <a:srgbClr val="2440B3"/>
                </a:solidFill>
                <a:ea typeface="+mn-lt"/>
                <a:cs typeface="+mn-lt"/>
              </a:rPr>
              <a:t>              《</a:t>
            </a:r>
            <a:r>
              <a:rPr lang="en-US" sz="1200" err="1">
                <a:solidFill>
                  <a:srgbClr val="2440B3"/>
                </a:solidFill>
                <a:ea typeface="+mn-lt"/>
                <a:cs typeface="+mn-lt"/>
              </a:rPr>
              <a:t>论语·子路</a:t>
            </a:r>
            <a:r>
              <a:rPr lang="en-US" sz="1200">
                <a:solidFill>
                  <a:srgbClr val="2440B3"/>
                </a:solidFill>
                <a:ea typeface="+mn-lt"/>
                <a:cs typeface="+mn-lt"/>
              </a:rPr>
              <a:t>》</a:t>
            </a:r>
            <a:endParaRPr lang="zh-CN" altLang="en-US" b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636821-CED7-F24B-E9A6-3F7116912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82338" y="3080985"/>
            <a:ext cx="4658964" cy="2150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sz="2000">
                <a:ea typeface="+mn-lt"/>
                <a:cs typeface="+mn-lt"/>
              </a:rPr>
              <a:t>If top managers act with integrity, people will follow them even without orders. If top managers do not act with integrity, people will not follow them even if orders are given.</a:t>
            </a:r>
            <a:endParaRPr lang="ko-KR" sz="2000">
              <a:ea typeface="+mn-lt"/>
              <a:cs typeface="+mn-lt"/>
            </a:endParaRPr>
          </a:p>
        </p:txBody>
      </p:sp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9CE1C82C-2C82-19C6-B9CC-1202DFB967D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215326" y="1719517"/>
            <a:ext cx="5972361" cy="30459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E710EC-4BB0-D3E2-5267-87897CBFB34F}"/>
              </a:ext>
            </a:extLst>
          </p:cNvPr>
          <p:cNvSpPr txBox="1"/>
          <p:nvPr/>
        </p:nvSpPr>
        <p:spPr>
          <a:xfrm>
            <a:off x="999992" y="5213237"/>
            <a:ext cx="1035853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o-KR" altLang="en-US" sz="1400">
                <a:ea typeface="맑은 고딕"/>
              </a:rPr>
              <a:t>내가 그리스도를 본받는 자가 된 것 같이 너희는 나를 본받는 자가 되라(고전11:1)</a:t>
            </a:r>
            <a:endParaRPr lang="ko-KR" sz="1400">
              <a:ea typeface="맑은 고딕"/>
            </a:endParaRPr>
          </a:p>
          <a:p>
            <a:pPr algn="ctr"/>
            <a:r>
              <a:rPr lang="ko-KR" altLang="en-US" sz="1400" err="1">
                <a:ea typeface="맑은 고딕"/>
              </a:rPr>
              <a:t>Follow</a:t>
            </a:r>
            <a:r>
              <a:rPr lang="ko-KR" altLang="en-US" sz="1400">
                <a:ea typeface="맑은 고딕"/>
              </a:rPr>
              <a:t> </a:t>
            </a:r>
            <a:r>
              <a:rPr lang="ko-KR" altLang="en-US" sz="1400" err="1">
                <a:ea typeface="맑은 고딕"/>
              </a:rPr>
              <a:t>my</a:t>
            </a:r>
            <a:r>
              <a:rPr lang="ko-KR" altLang="en-US" sz="1400">
                <a:ea typeface="맑은 고딕"/>
              </a:rPr>
              <a:t> </a:t>
            </a:r>
            <a:r>
              <a:rPr lang="ko-KR" altLang="en-US" sz="1400" err="1">
                <a:ea typeface="맑은 고딕"/>
              </a:rPr>
              <a:t>example</a:t>
            </a:r>
            <a:r>
              <a:rPr lang="ko-KR" altLang="en-US" sz="1400">
                <a:ea typeface="맑은 고딕"/>
              </a:rPr>
              <a:t>, </a:t>
            </a:r>
            <a:r>
              <a:rPr lang="ko-KR" altLang="en-US" sz="1400" err="1">
                <a:ea typeface="맑은 고딕"/>
              </a:rPr>
              <a:t>as</a:t>
            </a:r>
            <a:r>
              <a:rPr lang="ko-KR" altLang="en-US" sz="1400">
                <a:ea typeface="맑은 고딕"/>
              </a:rPr>
              <a:t> </a:t>
            </a:r>
            <a:r>
              <a:rPr lang="ko-KR" altLang="en-US" sz="1400" err="1">
                <a:ea typeface="맑은 고딕"/>
              </a:rPr>
              <a:t>I</a:t>
            </a:r>
            <a:r>
              <a:rPr lang="ko-KR" altLang="en-US" sz="1400">
                <a:ea typeface="맑은 고딕"/>
              </a:rPr>
              <a:t> </a:t>
            </a:r>
            <a:r>
              <a:rPr lang="ko-KR" altLang="en-US" sz="1400" err="1">
                <a:ea typeface="맑은 고딕"/>
              </a:rPr>
              <a:t>follow</a:t>
            </a:r>
            <a:r>
              <a:rPr lang="ko-KR" altLang="en-US" sz="1400">
                <a:ea typeface="맑은 고딕"/>
              </a:rPr>
              <a:t> </a:t>
            </a:r>
            <a:r>
              <a:rPr lang="ko-KR" altLang="en-US" sz="1400" err="1">
                <a:ea typeface="맑은 고딕"/>
              </a:rPr>
              <a:t>the</a:t>
            </a:r>
            <a:r>
              <a:rPr lang="ko-KR" altLang="en-US" sz="1400">
                <a:ea typeface="맑은 고딕"/>
              </a:rPr>
              <a:t> </a:t>
            </a:r>
            <a:r>
              <a:rPr lang="ko-KR" altLang="en-US" sz="1400" err="1">
                <a:ea typeface="맑은 고딕"/>
              </a:rPr>
              <a:t>example</a:t>
            </a:r>
            <a:r>
              <a:rPr lang="ko-KR" altLang="en-US" sz="1400">
                <a:ea typeface="맑은 고딕"/>
              </a:rPr>
              <a:t> of </a:t>
            </a:r>
            <a:r>
              <a:rPr lang="ko-KR" altLang="en-US" sz="1400" err="1">
                <a:ea typeface="맑은 고딕"/>
              </a:rPr>
              <a:t>Christ</a:t>
            </a:r>
            <a:r>
              <a:rPr lang="ko-KR" altLang="en-US" sz="1400">
                <a:ea typeface="맑은 고딕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60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11">
            <a:extLst>
              <a:ext uri="{FF2B5EF4-FFF2-40B4-BE49-F238E27FC236}">
                <a16:creationId xmlns:a16="http://schemas.microsoft.com/office/drawing/2014/main" id="{533BF18B-C8A1-400D-BBBD-6103EC9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0D0C3D6-FFE3-B99D-9870-5098E7DCC0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7909" y="2023110"/>
            <a:ext cx="2469624" cy="2846070"/>
          </a:xfrm>
        </p:spPr>
        <p:txBody>
          <a:bodyPr anchor="ctr">
            <a:normAutofit/>
          </a:bodyPr>
          <a:lstStyle/>
          <a:p>
            <a:pPr algn="l"/>
            <a:r>
              <a:rPr lang="ko-KR" altLang="en-US" sz="3700" dirty="0">
                <a:ea typeface="맑은 고딕"/>
              </a:rPr>
              <a:t>어라이즈 </a:t>
            </a:r>
            <a:r>
              <a:rPr lang="ko-KR" altLang="en-US" sz="3700">
                <a:ea typeface="맑은 고딕"/>
              </a:rPr>
              <a:t>아프리카 청원</a:t>
            </a:r>
            <a:endParaRPr lang="ko-KR" altLang="en-US" sz="3700" dirty="0">
              <a:ea typeface="맑은 고딕"/>
            </a:endParaRPr>
          </a:p>
        </p:txBody>
      </p:sp>
      <p:sp>
        <p:nvSpPr>
          <p:cNvPr id="46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그림 7" descr="텍스트, 스크린샷, 그래픽, 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6985F56-F8F1-73DB-133B-512F88C3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770" y="2829927"/>
            <a:ext cx="3233488" cy="3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85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그림 2" descr="텍스트, 의류, 인간의 얼굴, 사람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350DE4D-A865-557E-AAD4-F7CB19CC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76263"/>
            <a:ext cx="911542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99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B6FD5-7C5C-E048-6553-B3FD0FE26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지도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F83B220-E327-D76C-CA5C-6EC3EEAFA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367" y="591717"/>
            <a:ext cx="9115425" cy="567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56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36CAD2A-C1EB-6F23-C8EC-773429049C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8" t="-381" b="-419"/>
          <a:stretch>
            <a:fillRect/>
          </a:stretch>
        </p:blipFill>
        <p:spPr>
          <a:xfrm>
            <a:off x="1" y="4624"/>
            <a:ext cx="12192002" cy="686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21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0704-AC26-04B7-CC26-47B1BC24A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텍스트, 스크린샷, 폰트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F89CACD-28BF-C6E8-160B-AD0A8650DC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9" t="-55" b="-132"/>
          <a:stretch>
            <a:fillRect/>
          </a:stretch>
        </p:blipFill>
        <p:spPr>
          <a:xfrm>
            <a:off x="-91938" y="351"/>
            <a:ext cx="12385065" cy="694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64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인간의 얼굴, 페인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455" b="12455"/>
          <a:stretch>
            <a:fillRect/>
          </a:stretch>
        </p:blipFill>
        <p:spPr bwMode="auto">
          <a:xfrm>
            <a:off x="20" y="-9171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315527" y="1529818"/>
            <a:ext cx="5461010" cy="1095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rgbClr val="002060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rgbClr val="002060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585139" y="206743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나이리지라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나이지리아를 위한 기도에 응답해 주심을 감사드립니다. 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의류, 하늘, 야외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4C8CD71-A397-CF54-D326-36BD2B6C6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188" y="2308528"/>
            <a:ext cx="4485071" cy="20210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BA9B39-1DD3-EC34-9AA4-D26F706CBB83}"/>
              </a:ext>
            </a:extLst>
          </p:cNvPr>
          <p:cNvSpPr txBox="1"/>
          <p:nvPr/>
        </p:nvSpPr>
        <p:spPr>
          <a:xfrm>
            <a:off x="1243263" y="1624262"/>
            <a:ext cx="5915526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b="1">
                <a:ea typeface="맑은 고딕"/>
              </a:rPr>
              <a:t>[2026.2.4]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b="1">
                <a:ea typeface="+mn-lt"/>
                <a:cs typeface="+mn-lt"/>
              </a:rPr>
              <a:t>나이지리아 옐와타 공격 가해자 9명, 테러 혐의로 기소</a:t>
            </a:r>
          </a:p>
          <a:p>
            <a:pPr algn="just"/>
            <a:r>
              <a:rPr lang="en-US" altLang="ko-KR" sz="1200">
                <a:ea typeface="+mn-lt"/>
                <a:cs typeface="+mn-lt"/>
              </a:rPr>
              <a:t>2026</a:t>
            </a:r>
            <a:r>
              <a:rPr lang="ko-KR" altLang="en-US" sz="1200">
                <a:ea typeface="+mn-lt"/>
                <a:cs typeface="+mn-lt"/>
              </a:rPr>
              <a:t>년 </a:t>
            </a:r>
            <a:r>
              <a:rPr lang="en-US" altLang="ko-KR" sz="1200">
                <a:ea typeface="+mn-lt"/>
                <a:cs typeface="+mn-lt"/>
              </a:rPr>
              <a:t>2</a:t>
            </a:r>
            <a:r>
              <a:rPr lang="ko-KR" altLang="en-US" sz="1200">
                <a:ea typeface="+mn-lt"/>
                <a:cs typeface="+mn-lt"/>
              </a:rPr>
              <a:t>월 </a:t>
            </a:r>
            <a:r>
              <a:rPr lang="en-US" altLang="ko-KR" sz="1200">
                <a:ea typeface="+mn-lt"/>
                <a:cs typeface="+mn-lt"/>
              </a:rPr>
              <a:t>2</a:t>
            </a:r>
            <a:r>
              <a:rPr lang="ko-KR" altLang="en-US" sz="1200">
                <a:ea typeface="+mn-lt"/>
                <a:cs typeface="+mn-lt"/>
              </a:rPr>
              <a:t>일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나이지리아 검찰은 </a:t>
            </a:r>
            <a:r>
              <a:rPr lang="en-US" altLang="ko-KR" sz="1200">
                <a:ea typeface="+mn-lt"/>
                <a:cs typeface="+mn-lt"/>
              </a:rPr>
              <a:t>2025</a:t>
            </a:r>
            <a:r>
              <a:rPr lang="ko-KR" altLang="en-US" sz="1200">
                <a:ea typeface="+mn-lt"/>
                <a:cs typeface="+mn-lt"/>
              </a:rPr>
              <a:t>년 </a:t>
            </a:r>
            <a:r>
              <a:rPr lang="en-US" altLang="ko-KR" sz="1200">
                <a:ea typeface="+mn-lt"/>
                <a:cs typeface="+mn-lt"/>
              </a:rPr>
              <a:t>6</a:t>
            </a:r>
            <a:r>
              <a:rPr lang="ko-KR" altLang="en-US" sz="1200">
                <a:ea typeface="+mn-lt"/>
                <a:cs typeface="+mn-lt"/>
              </a:rPr>
              <a:t>월 베누에주</a:t>
            </a:r>
            <a:r>
              <a:rPr lang="en-US" altLang="ko-KR" sz="1200">
                <a:ea typeface="+mn-lt"/>
                <a:cs typeface="+mn-lt"/>
              </a:rPr>
              <a:t>(Benue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en-US" altLang="ko-KR" sz="1200">
                <a:ea typeface="+mn-lt"/>
                <a:cs typeface="+mn-lt"/>
              </a:rPr>
              <a:t>State)</a:t>
            </a:r>
            <a:r>
              <a:rPr lang="ko-KR" altLang="en-US" sz="1200">
                <a:ea typeface="+mn-lt"/>
                <a:cs typeface="+mn-lt"/>
              </a:rPr>
              <a:t> 옐와타 공동체를 대상으로 폭력적이고 계획적인 공격을 감행한 혐의로 기소된 남성 </a:t>
            </a:r>
            <a:r>
              <a:rPr lang="en-US" altLang="ko-KR" sz="1200">
                <a:ea typeface="+mn-lt"/>
                <a:cs typeface="+mn-lt"/>
              </a:rPr>
              <a:t>9</a:t>
            </a:r>
            <a:r>
              <a:rPr lang="ko-KR" altLang="en-US" sz="1200">
                <a:ea typeface="+mn-lt"/>
                <a:cs typeface="+mn-lt"/>
              </a:rPr>
              <a:t>명에 대해 </a:t>
            </a:r>
            <a:r>
              <a:rPr lang="en-US" altLang="ko-KR" sz="1200">
                <a:ea typeface="+mn-lt"/>
                <a:cs typeface="+mn-lt"/>
              </a:rPr>
              <a:t>57</a:t>
            </a:r>
            <a:r>
              <a:rPr lang="ko-KR" altLang="en-US" sz="1200">
                <a:ea typeface="+mn-lt"/>
                <a:cs typeface="+mn-lt"/>
              </a:rPr>
              <a:t>건의 테러 관련 혐의를 제기했습니다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/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이들 </a:t>
            </a:r>
            <a:r>
              <a:rPr lang="en-US" altLang="ko-KR" sz="1200" dirty="0">
                <a:ea typeface="+mn-lt"/>
                <a:cs typeface="+mn-lt"/>
              </a:rPr>
              <a:t>9</a:t>
            </a:r>
            <a:r>
              <a:rPr lang="ko-KR" altLang="en-US" sz="1200" dirty="0">
                <a:ea typeface="+mn-lt"/>
                <a:cs typeface="+mn-lt"/>
              </a:rPr>
              <a:t>명은 지난 월요일 아부자 연방법원에 기소되었습니다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피고인들에 대한 기소장에 따르면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이들은 </a:t>
            </a:r>
            <a:r>
              <a:rPr lang="en-US" altLang="ko-KR" sz="1200" dirty="0">
                <a:ea typeface="+mn-lt"/>
                <a:cs typeface="+mn-lt"/>
              </a:rPr>
              <a:t>6</a:t>
            </a:r>
            <a:r>
              <a:rPr lang="ko-KR" altLang="en-US" sz="1200" dirty="0">
                <a:ea typeface="+mn-lt"/>
                <a:cs typeface="+mn-lt"/>
              </a:rPr>
              <a:t>월 </a:t>
            </a:r>
            <a:r>
              <a:rPr lang="en-US" altLang="ko-KR" sz="1200" dirty="0">
                <a:ea typeface="+mn-lt"/>
                <a:cs typeface="+mn-lt"/>
              </a:rPr>
              <a:t>13</a:t>
            </a:r>
            <a:r>
              <a:rPr lang="ko-KR" altLang="en-US" sz="1200" dirty="0">
                <a:ea typeface="+mn-lt"/>
                <a:cs typeface="+mn-lt"/>
              </a:rPr>
              <a:t>일 공격을 앞두고 인접한 주를 옮겨가며 모의 회의를 열고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자금과 </a:t>
            </a:r>
            <a:r>
              <a:rPr lang="ko-KR" altLang="en-US" sz="1200">
                <a:ea typeface="+mn-lt"/>
                <a:cs typeface="+mn-lt"/>
              </a:rPr>
              <a:t>무기를 조달하며 전사들을 동원한 것으로 밝혀졌습니다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지난 </a:t>
            </a:r>
            <a:r>
              <a:rPr lang="en-US" altLang="ko-KR" sz="1200" dirty="0">
                <a:ea typeface="+mn-lt"/>
                <a:cs typeface="+mn-lt"/>
              </a:rPr>
              <a:t>6</a:t>
            </a:r>
            <a:r>
              <a:rPr lang="ko-KR" altLang="en-US" sz="1200" dirty="0">
                <a:ea typeface="+mn-lt"/>
                <a:cs typeface="+mn-lt"/>
              </a:rPr>
              <a:t>월 </a:t>
            </a:r>
            <a:r>
              <a:rPr lang="en-US" altLang="ko-KR" sz="1200" dirty="0">
                <a:ea typeface="+mn-lt"/>
                <a:cs typeface="+mn-lt"/>
              </a:rPr>
              <a:t>13</a:t>
            </a:r>
            <a:r>
              <a:rPr lang="ko-KR" altLang="en-US" sz="1200" dirty="0">
                <a:ea typeface="+mn-lt"/>
                <a:cs typeface="+mn-lt"/>
              </a:rPr>
              <a:t>일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무장 괴한들은 구마</a:t>
            </a:r>
            <a:r>
              <a:rPr lang="en-US" altLang="ko-KR" sz="1200" dirty="0">
                <a:ea typeface="+mn-lt"/>
                <a:cs typeface="+mn-lt"/>
              </a:rPr>
              <a:t>(Guma)</a:t>
            </a:r>
            <a:r>
              <a:rPr lang="ko-KR" altLang="en-US" sz="1200" dirty="0">
                <a:ea typeface="+mn-lt"/>
                <a:cs typeface="+mn-lt"/>
              </a:rPr>
              <a:t> 지방 정부 구역</a:t>
            </a:r>
            <a:r>
              <a:rPr lang="en-US" altLang="ko-KR" sz="1200" dirty="0">
                <a:ea typeface="+mn-lt"/>
                <a:cs typeface="+mn-lt"/>
              </a:rPr>
              <a:t>(LGA)</a:t>
            </a:r>
            <a:r>
              <a:rPr lang="ko-KR" altLang="en-US" sz="1200" dirty="0">
                <a:ea typeface="+mn-lt"/>
                <a:cs typeface="+mn-lt"/>
              </a:rPr>
              <a:t>에 위치한 옐와타 공동체를 습격했습니다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그들은 가옥과 건물에 불을 질렀으며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잠을 자고 있던 가족들과 자신들의 공동체에서 발생한 폭력적인 공격을 피해 옐와타로 대피해 있던 국내 실향민</a:t>
            </a:r>
            <a:r>
              <a:rPr lang="en-US" altLang="ko-KR" sz="1200" dirty="0">
                <a:ea typeface="+mn-lt"/>
                <a:cs typeface="+mn-lt"/>
              </a:rPr>
              <a:t>(IDP)</a:t>
            </a:r>
            <a:r>
              <a:rPr lang="ko-KR" altLang="en-US" sz="1200" dirty="0">
                <a:ea typeface="+mn-lt"/>
                <a:cs typeface="+mn-lt"/>
              </a:rPr>
              <a:t>들을 살해했습니다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생존자들은 가해자들이 집에 불을 지르는 것 외에도 마체테</a:t>
            </a:r>
            <a:r>
              <a:rPr lang="en-US" altLang="ko-KR" sz="1200" dirty="0">
                <a:ea typeface="+mn-lt"/>
                <a:cs typeface="+mn-lt"/>
              </a:rPr>
              <a:t>(</a:t>
            </a:r>
            <a:r>
              <a:rPr lang="ko-KR" altLang="en-US" sz="1200" dirty="0">
                <a:ea typeface="+mn-lt"/>
                <a:cs typeface="+mn-lt"/>
              </a:rPr>
              <a:t>정글도</a:t>
            </a:r>
            <a:r>
              <a:rPr lang="en-US" altLang="ko-KR" sz="1200" dirty="0">
                <a:ea typeface="+mn-lt"/>
                <a:cs typeface="+mn-lt"/>
              </a:rPr>
              <a:t>)</a:t>
            </a:r>
            <a:r>
              <a:rPr lang="ko-KR" altLang="en-US" sz="1200" dirty="0">
                <a:ea typeface="+mn-lt"/>
                <a:cs typeface="+mn-lt"/>
              </a:rPr>
              <a:t>나 총으로 사람들을 살해했다고 증언했습니다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오픈도어 현지 파트너들에 따르면 이 공격으로 </a:t>
            </a:r>
            <a:r>
              <a:rPr lang="en-US" altLang="ko-KR" sz="1200" dirty="0">
                <a:ea typeface="+mn-lt"/>
                <a:cs typeface="+mn-lt"/>
              </a:rPr>
              <a:t>200</a:t>
            </a:r>
            <a:r>
              <a:rPr lang="ko-KR" altLang="en-US" sz="1200" dirty="0">
                <a:ea typeface="+mn-lt"/>
                <a:cs typeface="+mn-lt"/>
              </a:rPr>
              <a:t>명 이상이 사망했으나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로이터 통신은 사망자 수를 약 </a:t>
            </a:r>
            <a:r>
              <a:rPr lang="en-US" altLang="ko-KR" sz="1200" dirty="0">
                <a:ea typeface="+mn-lt"/>
                <a:cs typeface="+mn-lt"/>
              </a:rPr>
              <a:t>150</a:t>
            </a:r>
            <a:r>
              <a:rPr lang="ko-KR" altLang="en-US" sz="1200" dirty="0">
                <a:ea typeface="+mn-lt"/>
                <a:cs typeface="+mn-lt"/>
              </a:rPr>
              <a:t>명으로 집계하고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옐와타는 기독교인 공동체입니다.</a:t>
            </a:r>
            <a:endParaRPr lang="en-US" altLang="ko-KR" sz="1200" dirty="0">
              <a:ea typeface="맑은 고딕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오픈도어 법률 전문가 존 사무엘은 이번 기소를 나이지리아 내 </a:t>
            </a:r>
            <a:r>
              <a:rPr lang="en-US" altLang="ko-KR" sz="1200" b="1">
                <a:ea typeface="+mn-lt"/>
                <a:cs typeface="+mn-lt"/>
              </a:rPr>
              <a:t>'</a:t>
            </a:r>
            <a:r>
              <a:rPr lang="ko-KR" altLang="en-US" sz="1200" b="1">
                <a:ea typeface="+mn-lt"/>
                <a:cs typeface="+mn-lt"/>
              </a:rPr>
              <a:t>처벌 부재</a:t>
            </a:r>
            <a:r>
              <a:rPr lang="en-US" altLang="ko-KR" sz="1200" b="1">
                <a:ea typeface="+mn-lt"/>
                <a:cs typeface="+mn-lt"/>
              </a:rPr>
              <a:t>(Impunity)'</a:t>
            </a:r>
            <a:r>
              <a:rPr lang="ko-KR" altLang="en-US" sz="1200" b="1">
                <a:ea typeface="+mn-lt"/>
                <a:cs typeface="+mn-lt"/>
              </a:rPr>
              <a:t>의 관행을 끊는 중대한 진전</a:t>
            </a:r>
            <a:r>
              <a:rPr lang="ko-KR" altLang="en-US" sz="1200">
                <a:ea typeface="+mn-lt"/>
                <a:cs typeface="+mn-lt"/>
              </a:rPr>
              <a:t>이라며 환영했습니다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그는 이번 사건이 단순한 공동체 간의 우발적 충돌이 아니라 조직적인 학살이었음이 법적으로 명시된 점을 높이 평가했습니다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C8FE7-87DF-7DC2-2A8C-667AA547917E}"/>
              </a:ext>
            </a:extLst>
          </p:cNvPr>
          <p:cNvSpPr txBox="1"/>
          <p:nvPr/>
        </p:nvSpPr>
        <p:spPr>
          <a:xfrm>
            <a:off x="7375139" y="4335838"/>
            <a:ext cx="4181578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sz="1100">
                <a:ea typeface="+mn-lt"/>
                <a:cs typeface="+mn-lt"/>
              </a:rPr>
              <a:t>옐와타 공격에서 살아남은 생존자들은 안전을 위해 마쿠르디의 뉴 마켓으로 피신했다.</a:t>
            </a:r>
            <a:endParaRPr lang="ko-KR" sz="11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683245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D74D7-41DD-76ED-9156-B57CB0E94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761E835-A7B6-F4A2-5202-FD48C667754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803A9FB4-0499-F792-D4D4-3660D43697F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5885D01-A8B5-7B5F-86D5-3284B10DDF9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CA7E102-31A1-7E99-8200-AD958B8D2D10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68C349D-B7E4-77E0-46AC-9E85807FC0D7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E87A248-DF0A-75F1-FF5A-EA130242A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0AE600D-5A47-E20C-5533-44F1B9FDE0E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AB38BE6-AA22-C7C8-1432-7E1BC790B369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나이리지라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나이지리아를 위한 기도에 응답해 주심을 감사드립니다. 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B4E048-BCBA-7DCB-6D12-E05AB10F661A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의류, 하늘, 야외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6CBC7DC8-D54F-67DD-BBC5-402EA1C7A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911" y="2409516"/>
            <a:ext cx="4457529" cy="20302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A8CD94-8DB4-2B18-2245-45E23E24C3D4}"/>
              </a:ext>
            </a:extLst>
          </p:cNvPr>
          <p:cNvSpPr txBox="1"/>
          <p:nvPr/>
        </p:nvSpPr>
        <p:spPr>
          <a:xfrm>
            <a:off x="1243263" y="2184286"/>
            <a:ext cx="5915526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>
                <a:ea typeface="+mn-lt"/>
                <a:cs typeface="+mn-lt"/>
              </a:rPr>
              <a:t>계속해서 기도합니다. </a:t>
            </a:r>
            <a:endParaRPr lang="ko-KR" altLang="en-US" sz="1200" dirty="0">
              <a:ea typeface="+mn-lt"/>
              <a:cs typeface="+mn-lt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r>
              <a:rPr lang="ko-KR" sz="1200" b="1">
                <a:latin typeface="Malgun Gothic"/>
                <a:ea typeface="Malgun Gothic"/>
                <a:cs typeface="+mn-lt"/>
              </a:rPr>
              <a:t>“정의를 행하는 것이 의인에게는 즐거움이요 죄인에게는 패망이니라</a:t>
            </a:r>
            <a:r>
              <a:rPr lang="en-US" altLang="ko-KR" sz="1200" b="1">
                <a:latin typeface="Malgun Gothic"/>
                <a:ea typeface="Malgun Gothic"/>
                <a:cs typeface="+mn-lt"/>
              </a:rPr>
              <a:t>.” </a:t>
            </a:r>
            <a:r>
              <a:rPr lang="ko-KR" altLang="en-US" sz="1200" b="1">
                <a:latin typeface="Malgun Gothic"/>
                <a:ea typeface="Malgun Gothic"/>
                <a:cs typeface="+mn-lt"/>
              </a:rPr>
              <a:t>잠</a:t>
            </a:r>
            <a:r>
              <a:rPr lang="en-US" altLang="ko-KR" sz="1200" b="1">
                <a:latin typeface="Malgun Gothic"/>
                <a:ea typeface="Malgun Gothic"/>
                <a:cs typeface="+mn-lt"/>
              </a:rPr>
              <a:t> 21:15</a:t>
            </a:r>
            <a:endParaRPr lang="en-US" altLang="ko-KR" sz="1200">
              <a:latin typeface="Malgun Gothic"/>
              <a:ea typeface="Malgun Gothic"/>
              <a:cs typeface="+mn-lt"/>
            </a:endParaRPr>
          </a:p>
          <a:p>
            <a:endParaRPr lang="ko-KR" sz="1200" dirty="0">
              <a:latin typeface="Malgun Gothic"/>
              <a:ea typeface="Malgun Gothic"/>
              <a:cs typeface="+mn-lt"/>
            </a:endParaRPr>
          </a:p>
          <a:p>
            <a:r>
              <a:rPr lang="en-US" altLang="ko-KR" sz="1200" dirty="0">
                <a:ea typeface="+mn-lt"/>
                <a:cs typeface="+mn-lt"/>
              </a:rPr>
              <a:t>2월 26일, 27일 </a:t>
            </a:r>
            <a:r>
              <a:rPr lang="en-US" altLang="ko-KR" sz="1200" dirty="0" err="1">
                <a:ea typeface="+mn-lt"/>
                <a:cs typeface="+mn-lt"/>
              </a:rPr>
              <a:t>연속되는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재판이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정의롭고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공정한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재판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그리고 정직함이 드러나는 재판이 될 수 있도록 함께 기도합니다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 </a:t>
            </a:r>
            <a:endParaRPr lang="ko-KR" sz="1200" dirty="0">
              <a:ea typeface="+mn-lt"/>
              <a:cs typeface="+mn-lt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r>
              <a:rPr lang="ko-KR" altLang="en-US" sz="1200" dirty="0">
                <a:ea typeface="+mn-lt"/>
                <a:cs typeface="+mn-lt"/>
              </a:rPr>
              <a:t>하나님께서 어둠의 깊은 것들을 빛으로 드러내 주심에 감사를 드립니다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진리가 승</a:t>
            </a:r>
            <a:r>
              <a:rPr lang="ko-KR" sz="1200">
                <a:ea typeface="+mn-lt"/>
                <a:cs typeface="+mn-lt"/>
              </a:rPr>
              <a:t>리하도록 기도합니다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endParaRPr lang="en-US" altLang="ko-KR" sz="1200" dirty="0">
              <a:ea typeface="+mn-lt"/>
              <a:cs typeface="+mn-lt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r>
              <a:rPr lang="ko-KR" sz="1200" dirty="0">
                <a:ea typeface="+mn-lt"/>
                <a:cs typeface="+mn-lt"/>
              </a:rPr>
              <a:t>나이지리아에서 </a:t>
            </a:r>
            <a:r>
              <a:rPr lang="en-US" altLang="ko-KR" sz="1200" dirty="0">
                <a:ea typeface="+mn-lt"/>
                <a:cs typeface="+mn-lt"/>
              </a:rPr>
              <a:t>'</a:t>
            </a:r>
            <a:r>
              <a:rPr lang="ko-KR" sz="1200" dirty="0">
                <a:ea typeface="+mn-lt"/>
                <a:cs typeface="+mn-lt"/>
              </a:rPr>
              <a:t>처벌 부재</a:t>
            </a:r>
            <a:r>
              <a:rPr lang="en-US" altLang="ko-KR" sz="1200" dirty="0">
                <a:ea typeface="+mn-lt"/>
                <a:cs typeface="+mn-lt"/>
              </a:rPr>
              <a:t>(Impunity)'</a:t>
            </a:r>
            <a:r>
              <a:rPr lang="ko-KR" sz="1200" dirty="0">
                <a:ea typeface="+mn-lt"/>
                <a:cs typeface="+mn-lt"/>
              </a:rPr>
              <a:t>의 관행이 종식되고, 나이지리아 정부가 가해자들에게 책임을 묻기 위해 </a:t>
            </a:r>
            <a:r>
              <a:rPr lang="ko-KR" altLang="en-US" sz="1200" dirty="0">
                <a:ea typeface="+mn-lt"/>
                <a:cs typeface="+mn-lt"/>
              </a:rPr>
              <a:t>주어진 </a:t>
            </a:r>
            <a:r>
              <a:rPr lang="ko-KR" sz="1200" dirty="0">
                <a:ea typeface="+mn-lt"/>
                <a:cs typeface="+mn-lt"/>
              </a:rPr>
              <a:t>권한 안에서 할수 있는 </a:t>
            </a:r>
            <a:r>
              <a:rPr lang="ko-KR" altLang="en-US" sz="1200" dirty="0">
                <a:ea typeface="+mn-lt"/>
                <a:cs typeface="+mn-lt"/>
              </a:rPr>
              <a:t>모든 </a:t>
            </a:r>
            <a:r>
              <a:rPr lang="ko-KR" sz="1200" dirty="0">
                <a:ea typeface="+mn-lt"/>
                <a:cs typeface="+mn-lt"/>
              </a:rPr>
              <a:t>최선을 다할 수 있도</a:t>
            </a:r>
            <a:r>
              <a:rPr lang="ko-KR" sz="1200">
                <a:ea typeface="+mn-lt"/>
                <a:cs typeface="+mn-lt"/>
              </a:rPr>
              <a:t>록 </a:t>
            </a:r>
            <a:r>
              <a:rPr lang="ko-KR" altLang="en-US" sz="1200">
                <a:ea typeface="+mn-lt"/>
                <a:cs typeface="+mn-lt"/>
              </a:rPr>
              <a:t>기도합니다. </a:t>
            </a:r>
            <a:endParaRPr lang="en-US" altLang="ko-KR" sz="1200" dirty="0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9F2069-F9F4-13EA-52B1-76DB506E00C8}"/>
              </a:ext>
            </a:extLst>
          </p:cNvPr>
          <p:cNvSpPr txBox="1"/>
          <p:nvPr/>
        </p:nvSpPr>
        <p:spPr>
          <a:xfrm>
            <a:off x="7427205" y="4448060"/>
            <a:ext cx="420477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 err="1"/>
              <a:t>옐와타</a:t>
            </a:r>
            <a:r>
              <a:rPr lang="en-US" sz="1100" dirty="0"/>
              <a:t> </a:t>
            </a:r>
            <a:r>
              <a:rPr lang="en-US" sz="1100" dirty="0" err="1"/>
              <a:t>공격에서</a:t>
            </a:r>
            <a:r>
              <a:rPr lang="en-US" sz="1100" dirty="0"/>
              <a:t> </a:t>
            </a:r>
            <a:r>
              <a:rPr lang="en-US" sz="1100" dirty="0" err="1"/>
              <a:t>살아남은</a:t>
            </a:r>
            <a:r>
              <a:rPr lang="en-US" sz="1100" dirty="0"/>
              <a:t> </a:t>
            </a:r>
            <a:r>
              <a:rPr lang="en-US" sz="1100" dirty="0" err="1"/>
              <a:t>생존자들은</a:t>
            </a:r>
            <a:r>
              <a:rPr lang="en-US" sz="1100" dirty="0"/>
              <a:t> </a:t>
            </a:r>
            <a:r>
              <a:rPr lang="en-US" sz="1100" dirty="0" err="1"/>
              <a:t>안전을</a:t>
            </a:r>
            <a:r>
              <a:rPr lang="en-US" sz="1100" dirty="0"/>
              <a:t> </a:t>
            </a:r>
            <a:r>
              <a:rPr lang="en-US" sz="1100" dirty="0" err="1"/>
              <a:t>위해</a:t>
            </a:r>
            <a:r>
              <a:rPr lang="en-US" sz="1100" dirty="0"/>
              <a:t> </a:t>
            </a:r>
            <a:r>
              <a:rPr lang="en-US" sz="1100" dirty="0" err="1"/>
              <a:t>마쿠르디의</a:t>
            </a:r>
            <a:r>
              <a:rPr lang="en-US" sz="1100" dirty="0"/>
              <a:t> 뉴 </a:t>
            </a:r>
            <a:r>
              <a:rPr lang="en-US" sz="1100" dirty="0" err="1"/>
              <a:t>마켓으로</a:t>
            </a:r>
            <a:r>
              <a:rPr lang="en-US" sz="1100" dirty="0"/>
              <a:t> </a:t>
            </a:r>
            <a:r>
              <a:rPr lang="en-US" sz="1100" dirty="0" err="1"/>
              <a:t>피신했다</a:t>
            </a:r>
            <a:r>
              <a:rPr lang="en-US" sz="1100" dirty="0"/>
              <a:t>.</a:t>
            </a:r>
            <a:endParaRPr lang="en-US" sz="11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8273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040E8-85CB-71BF-D75B-35BC4C27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5FE3DB6-6E65-C44E-8090-B82B11DB469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F513EC3-B671-9C89-EEEC-1728363C8AF9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635D714-58C9-2EF6-8765-9991D4056B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2C522-86FE-9C21-8B14-2AEE9CFBA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FAA9824-5FA1-C394-0A9C-56EB2EC80D60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0F8A0DA-39EC-347A-DF3F-DE32070AD90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E05D703-0CC2-171A-1759-C39394C22EA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DC99F32-478F-E882-DAC2-C8CD25E88413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나이리지라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나이지리아를 위한 기도에 응답해 주심을 감사드립니다. 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5436E7-71C9-5DA4-0100-BB03C0504881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pic>
        <p:nvPicPr>
          <p:cNvPr id="4" name="그림 3" descr="야외, 잔디, 하늘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7933D37-5B92-81B0-89E9-21762AB22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188" y="2334089"/>
            <a:ext cx="4485071" cy="19699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6C4DF5-9909-69B2-5953-72EDE3D0B23C}"/>
              </a:ext>
            </a:extLst>
          </p:cNvPr>
          <p:cNvSpPr txBox="1"/>
          <p:nvPr/>
        </p:nvSpPr>
        <p:spPr>
          <a:xfrm>
            <a:off x="1243263" y="1624262"/>
            <a:ext cx="5915526" cy="48936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b="1">
                <a:ea typeface="맑은 고딕"/>
              </a:rPr>
              <a:t>[2026.2.9]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b="1" dirty="0">
                <a:ea typeface="+mn-lt"/>
                <a:cs typeface="+mn-lt"/>
              </a:rPr>
              <a:t>나이지리아 </a:t>
            </a:r>
            <a:r>
              <a:rPr lang="ko-KR" altLang="en-US" sz="1200" b="1" dirty="0">
                <a:ea typeface="+mn-lt"/>
                <a:cs typeface="+mn-lt"/>
              </a:rPr>
              <a:t>쿠르민 왈리</a:t>
            </a:r>
            <a:r>
              <a:rPr lang="ko-KR" sz="1200" b="1" dirty="0">
                <a:ea typeface="+mn-lt"/>
                <a:cs typeface="+mn-lt"/>
              </a:rPr>
              <a:t>, </a:t>
            </a:r>
            <a:r>
              <a:rPr lang="ko-KR" altLang="en-US" sz="1200" b="1" dirty="0">
                <a:ea typeface="+mn-lt"/>
                <a:cs typeface="+mn-lt"/>
              </a:rPr>
              <a:t>남은 그리스도인들 전원 석방</a:t>
            </a:r>
            <a:endParaRPr lang="ko-KR" sz="1200" b="1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나이지리아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북부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카두나주</a:t>
            </a:r>
            <a:r>
              <a:rPr lang="en-US" sz="1200" dirty="0">
                <a:ea typeface="+mn-lt"/>
                <a:cs typeface="+mn-lt"/>
              </a:rPr>
              <a:t>(Kaduna State)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쿠르민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왈리에서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납치되었던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그리스도인의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안전한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석방과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귀환에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하나님께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감사를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드립니다</a:t>
            </a:r>
            <a:r>
              <a:rPr lang="en-US" sz="1200" dirty="0">
                <a:ea typeface="+mn-lt"/>
                <a:cs typeface="+mn-lt"/>
              </a:rPr>
              <a:t>. </a:t>
            </a:r>
            <a:endParaRPr lang="ko-KR" dirty="0">
              <a:ea typeface="맑은 고딕" panose="020B0503020000020004" pitchFamily="34" charset="-127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altLang="ko-KR" sz="1200" dirty="0">
                <a:ea typeface="+mn-lt"/>
                <a:cs typeface="+mn-lt"/>
              </a:rPr>
              <a:t>2026</a:t>
            </a:r>
            <a:r>
              <a:rPr lang="ko-KR" altLang="en-US" sz="1200" dirty="0">
                <a:ea typeface="+mn-lt"/>
                <a:cs typeface="+mn-lt"/>
              </a:rPr>
              <a:t>년</a:t>
            </a:r>
            <a:r>
              <a:rPr lang="en-US" altLang="ko-KR" sz="1200" dirty="0">
                <a:ea typeface="+mn-lt"/>
                <a:cs typeface="+mn-lt"/>
              </a:rPr>
              <a:t> 2</a:t>
            </a:r>
            <a:r>
              <a:rPr lang="ko-KR" altLang="en-US" sz="1200" dirty="0">
                <a:ea typeface="+mn-lt"/>
                <a:cs typeface="+mn-lt"/>
              </a:rPr>
              <a:t>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>
                <a:ea typeface="+mn-lt"/>
                <a:cs typeface="+mn-lt"/>
              </a:rPr>
              <a:t>5</a:t>
            </a:r>
            <a:r>
              <a:rPr lang="ko-KR" altLang="en-US" sz="1200" dirty="0">
                <a:ea typeface="+mn-lt"/>
                <a:cs typeface="+mn-lt"/>
              </a:rPr>
              <a:t>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목요일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>
                <a:ea typeface="+mn-lt"/>
                <a:cs typeface="+mn-lt"/>
              </a:rPr>
              <a:t>1</a:t>
            </a:r>
            <a:r>
              <a:rPr lang="ko-KR" altLang="en-US" sz="1200" dirty="0">
                <a:ea typeface="+mn-lt"/>
                <a:cs typeface="+mn-lt"/>
              </a:rPr>
              <a:t>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>
                <a:ea typeface="+mn-lt"/>
                <a:cs typeface="+mn-lt"/>
              </a:rPr>
              <a:t>18</a:t>
            </a:r>
            <a:r>
              <a:rPr lang="ko-KR" altLang="en-US" sz="1200" dirty="0">
                <a:ea typeface="+mn-lt"/>
                <a:cs typeface="+mn-lt"/>
              </a:rPr>
              <a:t>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쿠르민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왈리의</a:t>
            </a:r>
            <a:r>
              <a:rPr lang="en-US" sz="1200" dirty="0">
                <a:ea typeface="+mn-lt"/>
                <a:cs typeface="+mn-lt"/>
              </a:rPr>
              <a:t> 세 </a:t>
            </a:r>
            <a:r>
              <a:rPr lang="en-US" sz="1200" dirty="0" err="1">
                <a:ea typeface="+mn-lt"/>
                <a:cs typeface="+mn-lt"/>
              </a:rPr>
              <a:t>곳의</a:t>
            </a:r>
            <a:r>
              <a:rPr lang="en-US" sz="1200" dirty="0">
                <a:ea typeface="+mn-lt"/>
                <a:cs typeface="+mn-lt"/>
              </a:rPr>
              <a:t> ECWA(Evangelical Church Winning All)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납치되었던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남은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그리스도인들이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안전하게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집으로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돌아왔습니다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>
              <a:ea typeface="맑은 고딕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altLang="ko-KR" sz="1200" dirty="0">
                <a:ea typeface="+mn-lt"/>
                <a:cs typeface="+mn-lt"/>
              </a:rPr>
              <a:t>*</a:t>
            </a:r>
            <a:r>
              <a:rPr lang="ko-KR" altLang="en-US" sz="1200" dirty="0">
                <a:ea typeface="+mn-lt"/>
                <a:cs typeface="+mn-lt"/>
              </a:rPr>
              <a:t>아라이즈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뉴스</a:t>
            </a:r>
            <a:r>
              <a:rPr lang="en-US" sz="1200" dirty="0">
                <a:ea typeface="+mn-lt"/>
                <a:cs typeface="+mn-lt"/>
              </a:rPr>
              <a:t>(Arise News)*는 </a:t>
            </a:r>
            <a:r>
              <a:rPr lang="en-US" sz="1200" dirty="0" err="1">
                <a:ea typeface="+mn-lt"/>
                <a:cs typeface="+mn-lt"/>
              </a:rPr>
              <a:t>남은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그리스도인들이</a:t>
            </a:r>
            <a:r>
              <a:rPr lang="en-US" sz="1200" dirty="0">
                <a:ea typeface="+mn-lt"/>
                <a:cs typeface="+mn-lt"/>
              </a:rPr>
              <a:t> "</a:t>
            </a:r>
            <a:r>
              <a:rPr lang="en-US" sz="1200" dirty="0" err="1">
                <a:ea typeface="+mn-lt"/>
                <a:cs typeface="+mn-lt"/>
              </a:rPr>
              <a:t>합동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보안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작전을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통해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성공적으로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구조되었다"고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보도했습니다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우바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사니</a:t>
            </a:r>
            <a:r>
              <a:rPr lang="en-US" sz="1200" dirty="0">
                <a:ea typeface="+mn-lt"/>
                <a:cs typeface="+mn-lt"/>
              </a:rPr>
              <a:t>(Uba Sani)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카두나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주지사는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카두나에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위치한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카심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이브라힘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하우스</a:t>
            </a:r>
            <a:r>
              <a:rPr lang="en-US" sz="1200" dirty="0">
                <a:ea typeface="+mn-lt"/>
                <a:cs typeface="+mn-lt"/>
              </a:rPr>
              <a:t>(</a:t>
            </a:r>
            <a:r>
              <a:rPr lang="en-US" altLang="ko-KR" sz="1200" dirty="0">
                <a:ea typeface="+mn-lt"/>
                <a:cs typeface="+mn-lt"/>
              </a:rPr>
              <a:t>Sir Kashim Ibrahim House</a:t>
            </a:r>
            <a:r>
              <a:rPr lang="en-US" sz="1200" dirty="0">
                <a:ea typeface="+mn-lt"/>
                <a:cs typeface="+mn-lt"/>
              </a:rPr>
              <a:t>)</a:t>
            </a:r>
            <a:r>
              <a:rPr lang="ko-KR" altLang="en-US" sz="1200" dirty="0">
                <a:ea typeface="+mn-lt"/>
                <a:cs typeface="+mn-lt"/>
              </a:rPr>
              <a:t>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맞이했습니다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주지사에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따르면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볼라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아흐메드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티누부</a:t>
            </a:r>
            <a:r>
              <a:rPr lang="en-US" altLang="ko-KR" sz="1200" dirty="0">
                <a:ea typeface="+mn-lt"/>
                <a:cs typeface="+mn-lt"/>
              </a:rPr>
              <a:t>(Bola Ahmed Tinubu) </a:t>
            </a:r>
            <a:r>
              <a:rPr lang="ko-KR" altLang="en-US" sz="1200" dirty="0">
                <a:ea typeface="+mn-lt"/>
                <a:cs typeface="+mn-lt"/>
              </a:rPr>
              <a:t>대통령은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보안을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강화하고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재발을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방지하기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해당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지역에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군사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기지를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설치할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정부에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약속했습니다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sz="1200" dirty="0">
                <a:ea typeface="+mn-lt"/>
                <a:cs typeface="+mn-lt"/>
              </a:rPr>
              <a:t>"</a:t>
            </a:r>
            <a:r>
              <a:rPr lang="en-US" sz="1200" dirty="0" err="1">
                <a:ea typeface="+mn-lt"/>
                <a:cs typeface="+mn-lt"/>
              </a:rPr>
              <a:t>지난달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쿠르민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왈리에서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끌려갔던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모든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그리스도인이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안전하게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집으로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돌아온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것에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대해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안도하며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감사를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드립니다</a:t>
            </a:r>
            <a:r>
              <a:rPr lang="en-US" sz="1200" dirty="0">
                <a:ea typeface="+mn-lt"/>
                <a:cs typeface="+mn-lt"/>
              </a:rPr>
              <a:t>." </a:t>
            </a:r>
            <a:r>
              <a:rPr lang="en-US" sz="1200" dirty="0" err="1">
                <a:ea typeface="+mn-lt"/>
                <a:cs typeface="+mn-lt"/>
              </a:rPr>
              <a:t>사하라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아프리카</a:t>
            </a:r>
            <a:r>
              <a:rPr lang="en-US" sz="1200" dirty="0">
                <a:ea typeface="+mn-lt"/>
                <a:cs typeface="+mn-lt"/>
              </a:rPr>
              <a:t>(SSA) </a:t>
            </a:r>
            <a:r>
              <a:rPr lang="en-US" sz="1200" dirty="0" err="1">
                <a:ea typeface="+mn-lt"/>
                <a:cs typeface="+mn-lt"/>
              </a:rPr>
              <a:t>사역을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담당하는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오픈도어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대변인</a:t>
            </a:r>
            <a:r>
              <a:rPr lang="en-US" sz="1200" dirty="0">
                <a:ea typeface="+mn-lt"/>
                <a:cs typeface="+mn-lt"/>
              </a:rPr>
              <a:t> 조 </a:t>
            </a:r>
            <a:r>
              <a:rPr lang="en-US" sz="1200" dirty="0" err="1">
                <a:ea typeface="+mn-lt"/>
                <a:cs typeface="+mn-lt"/>
              </a:rPr>
              <a:t>뉴하우스</a:t>
            </a:r>
            <a:r>
              <a:rPr lang="en-US" sz="1200" dirty="0">
                <a:ea typeface="+mn-lt"/>
                <a:cs typeface="+mn-lt"/>
              </a:rPr>
              <a:t>(Jo Newhouse)는 </a:t>
            </a:r>
            <a:r>
              <a:rPr lang="en-US" sz="1200" dirty="0" err="1">
                <a:ea typeface="+mn-lt"/>
                <a:cs typeface="+mn-lt"/>
              </a:rPr>
              <a:t>말했습니다</a:t>
            </a:r>
            <a:r>
              <a:rPr lang="en-US" sz="1200" dirty="0">
                <a:ea typeface="+mn-lt"/>
                <a:cs typeface="+mn-lt"/>
              </a:rPr>
              <a:t>. "</a:t>
            </a:r>
            <a:r>
              <a:rPr lang="en-US" sz="1200" dirty="0" err="1">
                <a:ea typeface="+mn-lt"/>
                <a:cs typeface="+mn-lt"/>
              </a:rPr>
              <a:t>그리스도인들의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안전한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귀환을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노력한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나이지리아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정부에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감사를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드립니다</a:t>
            </a:r>
            <a:r>
              <a:rPr lang="en-US" sz="1200" dirty="0">
                <a:ea typeface="+mn-lt"/>
                <a:cs typeface="+mn-lt"/>
              </a:rPr>
              <a:t>. </a:t>
            </a:r>
            <a:r>
              <a:rPr lang="en-US" sz="1200" dirty="0" err="1">
                <a:ea typeface="+mn-lt"/>
                <a:cs typeface="+mn-lt"/>
              </a:rPr>
              <a:t>그러나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정부는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가해자들을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 err="1">
                <a:ea typeface="+mn-lt"/>
                <a:cs typeface="+mn-lt"/>
              </a:rPr>
              <a:t>반드</a:t>
            </a:r>
            <a:r>
              <a:rPr lang="ko-KR" altLang="en-US" sz="1200" dirty="0">
                <a:ea typeface="+mn-lt"/>
                <a:cs typeface="+mn-lt"/>
              </a:rPr>
              <a:t>시</a:t>
            </a:r>
            <a:r>
              <a:rPr lang="en-US" altLang="ko-KR" sz="1200" dirty="0">
                <a:ea typeface="+mn-lt"/>
                <a:cs typeface="+mn-lt"/>
              </a:rPr>
              <a:t> </a:t>
            </a:r>
            <a:r>
              <a:rPr lang="ko-KR" altLang="en-US" sz="1200" dirty="0">
                <a:ea typeface="+mn-lt"/>
                <a:cs typeface="+mn-lt"/>
              </a:rPr>
              <a:t>기소해 법정에 세워야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합니다</a:t>
            </a:r>
            <a:r>
              <a:rPr lang="en-US" sz="1200" dirty="0">
                <a:ea typeface="+mn-lt"/>
                <a:cs typeface="+mn-lt"/>
              </a:rPr>
              <a:t>. </a:t>
            </a:r>
            <a:r>
              <a:rPr lang="en-US" sz="1200" dirty="0" err="1">
                <a:ea typeface="+mn-lt"/>
                <a:cs typeface="+mn-lt"/>
              </a:rPr>
              <a:t>그것만이</a:t>
            </a:r>
            <a:r>
              <a:rPr lang="en-US" sz="1200" dirty="0">
                <a:ea typeface="+mn-lt"/>
                <a:cs typeface="+mn-lt"/>
              </a:rPr>
              <a:t> '</a:t>
            </a:r>
            <a:r>
              <a:rPr lang="en-US" sz="1200" dirty="0" err="1">
                <a:ea typeface="+mn-lt"/>
                <a:cs typeface="+mn-lt"/>
              </a:rPr>
              <a:t>처벌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부재</a:t>
            </a:r>
            <a:r>
              <a:rPr lang="en-US" sz="1200" dirty="0">
                <a:ea typeface="+mn-lt"/>
                <a:cs typeface="+mn-lt"/>
              </a:rPr>
              <a:t>(Impunity)'의 </a:t>
            </a:r>
            <a:r>
              <a:rPr lang="en-US" sz="1200" dirty="0" err="1">
                <a:ea typeface="+mn-lt"/>
                <a:cs typeface="+mn-lt"/>
              </a:rPr>
              <a:t>관행을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확실히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종식할</a:t>
            </a:r>
            <a:r>
              <a:rPr lang="en-US" sz="1200" dirty="0">
                <a:ea typeface="+mn-lt"/>
                <a:cs typeface="+mn-lt"/>
              </a:rPr>
              <a:t> 수 </a:t>
            </a:r>
            <a:r>
              <a:rPr lang="en-US" sz="1200" dirty="0" err="1">
                <a:ea typeface="+mn-lt"/>
                <a:cs typeface="+mn-lt"/>
              </a:rPr>
              <a:t>있는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유일한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방법</a:t>
            </a:r>
            <a:r>
              <a:rPr lang="en-US" sz="1200" dirty="0">
                <a:ea typeface="+mn-lt"/>
                <a:cs typeface="+mn-lt"/>
              </a:rPr>
              <a:t> 중 </a:t>
            </a:r>
            <a:r>
              <a:rPr lang="en-US" sz="1200" dirty="0" err="1">
                <a:ea typeface="+mn-lt"/>
                <a:cs typeface="+mn-lt"/>
              </a:rPr>
              <a:t>하나이기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때문입니다</a:t>
            </a:r>
            <a:r>
              <a:rPr lang="en-US" sz="1200" dirty="0">
                <a:ea typeface="+mn-lt"/>
                <a:cs typeface="+mn-lt"/>
              </a:rPr>
              <a:t>."</a:t>
            </a:r>
            <a:endParaRPr lang="en-US" dirty="0"/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뉴하우스는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이어</a:t>
            </a:r>
            <a:r>
              <a:rPr lang="en-US" sz="1200" dirty="0">
                <a:ea typeface="+mn-lt"/>
                <a:cs typeface="+mn-lt"/>
              </a:rPr>
              <a:t> "</a:t>
            </a:r>
            <a:r>
              <a:rPr lang="en-US" sz="1200" dirty="0" err="1">
                <a:ea typeface="+mn-lt"/>
                <a:cs typeface="+mn-lt"/>
              </a:rPr>
              <a:t>우리는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당국이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여전히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포로로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남아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있는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모든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안전하게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집으로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데려오고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취약한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공동체들이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보호받으며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자유롭게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신앙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생활을</a:t>
            </a:r>
            <a:r>
              <a:rPr lang="en-US" sz="1200" dirty="0">
                <a:ea typeface="+mn-lt"/>
                <a:cs typeface="+mn-lt"/>
              </a:rPr>
              <a:t> 할 수 </a:t>
            </a:r>
            <a:r>
              <a:rPr lang="en-US" sz="1200" dirty="0" err="1">
                <a:ea typeface="+mn-lt"/>
                <a:cs typeface="+mn-lt"/>
              </a:rPr>
              <a:t>있도록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보장할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것을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촉구합니다"라고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덧붙였습니다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F23B50-167A-8CFC-5A1E-C9AB506E62CD}"/>
              </a:ext>
            </a:extLst>
          </p:cNvPr>
          <p:cNvSpPr txBox="1"/>
          <p:nvPr/>
        </p:nvSpPr>
        <p:spPr>
          <a:xfrm>
            <a:off x="8119140" y="4305879"/>
            <a:ext cx="277728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ko-KR" altLang="en-US" sz="1100">
                <a:ea typeface="맑은 고딕"/>
              </a:rPr>
              <a:t>쿠르민 왈리 소재 </a:t>
            </a:r>
            <a:r>
              <a:rPr lang="af-ZA" sz="1100" dirty="0"/>
              <a:t>ECWA </a:t>
            </a:r>
            <a:r>
              <a:rPr lang="ko-KR" altLang="en-US" sz="1100" dirty="0">
                <a:ea typeface="맑은 고딕"/>
              </a:rPr>
              <a:t>교회 중 하나</a:t>
            </a:r>
          </a:p>
        </p:txBody>
      </p:sp>
    </p:spTree>
    <p:extLst>
      <p:ext uri="{BB962C8B-B14F-4D97-AF65-F5344CB8AC3E}">
        <p14:creationId xmlns:p14="http://schemas.microsoft.com/office/powerpoint/2010/main" val="3354112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5DB94-9388-DAAB-B53C-3BB806D87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AE902F65-94C6-B33F-F364-0FC1409AC2B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AC6F49A5-20EC-6D47-E202-DA3F89C7CBE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7D887BE-E7E9-E77E-C9E7-43BE39BC662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DF097FF-00C0-40A6-CDBD-2C54418720CA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30E34EB-B1B6-C090-9BAA-3F136307DA36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021EC8-BB23-B5CE-C49F-4B499B54439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563DFA62-1AC3-BAD1-C2E7-8B09149814B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1F873C1-5D96-579D-7DD1-4A78577C458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나이리지라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>
                <a:latin typeface="Malgun Gothic"/>
                <a:ea typeface="Malgun Gothic"/>
                <a:cs typeface="+mn-lt"/>
              </a:rPr>
              <a:t>나이지리아를 위한 기도에 응답해 주심을 감사드립니다. </a:t>
            </a:r>
            <a:endParaRPr lang="ko-KR" altLang="en-US" sz="1800">
              <a:latin typeface="맑은 고딕"/>
              <a:ea typeface="맑은 고딕"/>
            </a:endParaRPr>
          </a:p>
        </p:txBody>
      </p:sp>
      <p:pic>
        <p:nvPicPr>
          <p:cNvPr id="4" name="그림 3" descr="야외, 잔디, 하늘, 건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7FCE821-D0B7-42EE-8E63-ED6FD7211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188" y="2334089"/>
            <a:ext cx="4485071" cy="19699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545B2F-8629-7069-8F58-C31EEC534950}"/>
              </a:ext>
            </a:extLst>
          </p:cNvPr>
          <p:cNvSpPr txBox="1"/>
          <p:nvPr/>
        </p:nvSpPr>
        <p:spPr>
          <a:xfrm>
            <a:off x="1243263" y="1624262"/>
            <a:ext cx="591552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ko-KR" sz="1200">
                <a:ea typeface="+mn-lt"/>
                <a:cs typeface="+mn-lt"/>
              </a:rPr>
              <a:t>납치되었던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그리스도인들이 안전하게 귀환하게 하심에 </a:t>
            </a:r>
            <a:r>
              <a:rPr lang="ko-KR" altLang="en-US" sz="1200">
                <a:ea typeface="+mn-lt"/>
                <a:cs typeface="+mn-lt"/>
              </a:rPr>
              <a:t>하나님께 감사를 </a:t>
            </a:r>
            <a:r>
              <a:rPr lang="ko-KR" sz="1200">
                <a:ea typeface="+mn-lt"/>
                <a:cs typeface="+mn-lt"/>
              </a:rPr>
              <a:t>드립니다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 사망의 음침한 골짜기에서 건져내시고, 다시 가족의 품으로 돌아 올 수 있게 은혜를 베푸신 주님을 찬양합니다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dirty="0"/>
          </a:p>
          <a:p>
            <a:endParaRPr lang="en-US" altLang="ko-KR" sz="1200" dirty="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ko-KR" altLang="en-US" sz="1200">
                <a:ea typeface="+mn-lt"/>
                <a:cs typeface="+mn-lt"/>
              </a:rPr>
              <a:t>돌아온 성도들의 영적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정서적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신체적 건강을 위해 기도합니다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 말로 표현할 수 </a:t>
            </a:r>
            <a:r>
              <a:rPr lang="ko-KR" sz="1200">
                <a:ea typeface="+mn-lt"/>
                <a:cs typeface="+mn-lt"/>
              </a:rPr>
              <a:t>없는 거대한 트라우마를 겪고 있을 </a:t>
            </a:r>
            <a:r>
              <a:rPr lang="ko-KR" altLang="en-US" sz="1200">
                <a:ea typeface="+mn-lt"/>
                <a:cs typeface="+mn-lt"/>
              </a:rPr>
              <a:t>성도들에게 </a:t>
            </a:r>
            <a:r>
              <a:rPr lang="ko-KR" sz="1200">
                <a:ea typeface="+mn-lt"/>
                <a:cs typeface="+mn-lt"/>
              </a:rPr>
              <a:t>주님의 치유하시는 손길이</a:t>
            </a:r>
            <a:r>
              <a:rPr lang="ko-KR" altLang="en-US" sz="1200">
                <a:ea typeface="+mn-lt"/>
                <a:cs typeface="+mn-lt"/>
              </a:rPr>
              <a:t> 임하여,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상처 입은 마음과 몸을 만져주시고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 하나님의 </a:t>
            </a:r>
            <a:r>
              <a:rPr lang="ko-KR" sz="1200">
                <a:ea typeface="+mn-lt"/>
                <a:cs typeface="+mn-lt"/>
              </a:rPr>
              <a:t>평안을 허락하여 주옵소서</a:t>
            </a:r>
            <a:r>
              <a:rPr lang="en-US" altLang="ko-KR" sz="1200">
                <a:ea typeface="+mn-lt"/>
                <a:cs typeface="+mn-lt"/>
              </a:rPr>
              <a:t>!</a:t>
            </a:r>
            <a:endParaRPr lang="en-US" sz="1200" dirty="0">
              <a:ea typeface="+mn-lt"/>
              <a:cs typeface="+mn-lt"/>
            </a:endParaRPr>
          </a:p>
          <a:p>
            <a:endParaRPr lang="en-US" altLang="ko-KR" sz="1200" dirty="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ko-KR" altLang="en-US" sz="1200">
                <a:ea typeface="+mn-lt"/>
                <a:cs typeface="+mn-lt"/>
              </a:rPr>
              <a:t>쿠르민 왈리의 기독교 지도자들을 위해 기도합니다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하나님께서 그들에게 하늘의 지혜를 부어주셔서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큰 시련을 겪은 이 공동체를 계속해서 믿음으로 이끌 수 있는 </a:t>
            </a:r>
            <a:r>
              <a:rPr lang="ko-KR" altLang="en-US" sz="1200">
                <a:ea typeface="+mn-lt"/>
                <a:cs typeface="+mn-lt"/>
              </a:rPr>
              <a:t>새 힘과 지혜를 허락하여 주시옵소서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en-US" dirty="0">
              <a:ea typeface="맑은 고딕"/>
            </a:endParaRPr>
          </a:p>
          <a:p>
            <a:endParaRPr lang="en-US" altLang="ko-KR" sz="1200" dirty="0"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ko-KR" altLang="en-US" sz="1200">
                <a:ea typeface="+mn-lt"/>
                <a:cs typeface="+mn-lt"/>
              </a:rPr>
              <a:t>쿠르민 왈리의 교회가 카두나주</a:t>
            </a:r>
            <a:r>
              <a:rPr lang="en-US" altLang="ko-KR" sz="1200" dirty="0">
                <a:ea typeface="+mn-lt"/>
                <a:cs typeface="+mn-lt"/>
              </a:rPr>
              <a:t>(Kaduna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en-US" altLang="ko-KR" sz="1200" dirty="0">
                <a:ea typeface="+mn-lt"/>
                <a:cs typeface="+mn-lt"/>
              </a:rPr>
              <a:t>State)</a:t>
            </a:r>
            <a:r>
              <a:rPr lang="ko-KR" altLang="en-US" sz="1200" dirty="0">
                <a:ea typeface="+mn-lt"/>
                <a:cs typeface="+mn-lt"/>
              </a:rPr>
              <a:t>에서 변함없이 세상의 소금과 빛의 역할을 감당하게 하소서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박해와 위협 속에서도 굴하지 않고 그리스도의 향기를 </a:t>
            </a:r>
            <a:r>
              <a:rPr lang="ko-KR" altLang="en-US" sz="1200">
                <a:ea typeface="+mn-lt"/>
                <a:cs typeface="+mn-lt"/>
              </a:rPr>
              <a:t>드러내며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 이 땅에 하나님의 살아계심을 증거하는 통로가 되게 하소서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endParaRPr lang="ko-KR" altLang="en-US" sz="1200" b="1" dirty="0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3B634D-D58C-5FDF-731A-3311E9D86E5B}"/>
              </a:ext>
            </a:extLst>
          </p:cNvPr>
          <p:cNvSpPr txBox="1"/>
          <p:nvPr/>
        </p:nvSpPr>
        <p:spPr>
          <a:xfrm>
            <a:off x="8119140" y="4305879"/>
            <a:ext cx="277728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ko-KR" altLang="en-US" sz="1100">
                <a:ea typeface="맑은 고딕"/>
              </a:rPr>
              <a:t>쿠르민 왈리 소재 </a:t>
            </a:r>
            <a:r>
              <a:rPr lang="af-ZA" sz="1100" dirty="0"/>
              <a:t>ECWA </a:t>
            </a:r>
            <a:r>
              <a:rPr lang="ko-KR" altLang="en-US" sz="1100" dirty="0">
                <a:ea typeface="맑은 고딕"/>
              </a:rPr>
              <a:t>교회 중 하나</a:t>
            </a:r>
          </a:p>
        </p:txBody>
      </p:sp>
    </p:spTree>
    <p:extLst>
      <p:ext uri="{BB962C8B-B14F-4D97-AF65-F5344CB8AC3E}">
        <p14:creationId xmlns:p14="http://schemas.microsoft.com/office/powerpoint/2010/main" val="1883840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 err="1">
                <a:ea typeface="+mn-lt"/>
                <a:cs typeface="+mn-lt"/>
              </a:rPr>
              <a:t>레아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샤리브</a:t>
            </a:r>
            <a:r>
              <a:rPr lang="en-US" dirty="0">
                <a:ea typeface="+mn-lt"/>
                <a:cs typeface="+mn-lt"/>
              </a:rPr>
              <a:t>(Leah </a:t>
            </a:r>
            <a:r>
              <a:rPr lang="en-US" dirty="0" err="1">
                <a:ea typeface="+mn-lt"/>
                <a:cs typeface="+mn-lt"/>
              </a:rPr>
              <a:t>Sharibu</a:t>
            </a:r>
            <a:r>
              <a:rPr lang="en-US" dirty="0">
                <a:ea typeface="+mn-lt"/>
                <a:cs typeface="+mn-lt"/>
              </a:rPr>
              <a:t>)</a:t>
            </a:r>
            <a:r>
              <a:rPr lang="en-US" altLang="ko-KR" dirty="0">
                <a:ea typeface="+mn-lt"/>
                <a:cs typeface="+mn-lt"/>
              </a:rPr>
              <a:t>의 </a:t>
            </a:r>
            <a:r>
              <a:rPr lang="en-US" altLang="ko-KR" dirty="0" err="1">
                <a:ea typeface="+mn-lt"/>
                <a:cs typeface="+mn-lt"/>
              </a:rPr>
              <a:t>석방을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위해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기도해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주세요</a:t>
            </a:r>
            <a:r>
              <a:rPr lang="en-US" altLang="ko-KR" dirty="0">
                <a:ea typeface="+mn-lt"/>
                <a:cs typeface="+mn-lt"/>
              </a:rPr>
              <a:t>. </a:t>
            </a:r>
            <a:endParaRPr lang="en-US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625465"/>
            <a:ext cx="615800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sz="1200" b="1" kern="100" dirty="0">
                <a:latin typeface="Malgun Gothic"/>
                <a:ea typeface="+mn-lt"/>
                <a:cs typeface="+mn-lt"/>
              </a:rPr>
              <a:t>[2026</a:t>
            </a:r>
            <a:r>
              <a:rPr lang="ko-KR" sz="1200" b="1" kern="100" dirty="0">
                <a:latin typeface="Malgun Gothic"/>
                <a:ea typeface="Malgun Gothic"/>
                <a:cs typeface="+mn-lt"/>
              </a:rPr>
              <a:t>년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 </a:t>
            </a:r>
            <a:r>
              <a:rPr lang="en-US" altLang="ko-KR" sz="1200" b="1" kern="100" dirty="0">
                <a:latin typeface="맑은 고딕"/>
                <a:ea typeface="맑은 고딕"/>
                <a:cs typeface="+mn-lt"/>
              </a:rPr>
              <a:t>2</a:t>
            </a:r>
            <a:r>
              <a:rPr lang="ko-KR" sz="1200" b="1" kern="100" dirty="0">
                <a:latin typeface="Malgun Gothic"/>
                <a:ea typeface="Malgun Gothic"/>
                <a:cs typeface="+mn-lt"/>
              </a:rPr>
              <a:t>월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 18</a:t>
            </a:r>
            <a:r>
              <a:rPr lang="ko-KR" sz="1200" b="1" kern="100" dirty="0">
                <a:latin typeface="Malgun Gothic"/>
                <a:ea typeface="Malgun Gothic"/>
                <a:cs typeface="+mn-lt"/>
              </a:rPr>
              <a:t>일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, </a:t>
            </a:r>
            <a:r>
              <a:rPr lang="ko-KR" altLang="en-US" sz="1200" b="1" kern="100" dirty="0" err="1">
                <a:latin typeface="Malgun Gothic"/>
                <a:ea typeface="+mn-lt"/>
                <a:cs typeface="+mn-lt"/>
              </a:rPr>
              <a:t>나이지리아</a:t>
            </a:r>
            <a:r>
              <a:rPr lang="en-US" sz="1200" b="1" kern="100" dirty="0">
                <a:latin typeface="Malgun Gothic"/>
                <a:ea typeface="+mn-lt"/>
                <a:cs typeface="+mn-lt"/>
              </a:rPr>
              <a:t>]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2026</a:t>
            </a:r>
            <a:r>
              <a:rPr lang="ko-KR" altLang="en-US" sz="1200" kern="100" dirty="0">
                <a:latin typeface="Malgun Gothic"/>
                <a:ea typeface="+mn-lt"/>
                <a:cs typeface="+mn-lt"/>
              </a:rPr>
              <a:t>년</a:t>
            </a:r>
            <a:r>
              <a:rPr lang="en-US" sz="1200" kern="100" dirty="0">
                <a:latin typeface="Malgun Gothic"/>
                <a:ea typeface="+mn-lt"/>
                <a:cs typeface="+mn-lt"/>
              </a:rPr>
              <a:t> </a:t>
            </a:r>
            <a:r>
              <a:rPr lang="en-US" altLang="ko-KR" sz="1200" kern="100" dirty="0">
                <a:latin typeface="맑은 고딕"/>
                <a:ea typeface="+mn-lt"/>
                <a:cs typeface="+mn-lt"/>
              </a:rPr>
              <a:t>2</a:t>
            </a:r>
            <a:r>
              <a:rPr lang="ko-KR" altLang="en-US" sz="1200" kern="100" dirty="0">
                <a:ea typeface="+mn-lt"/>
                <a:cs typeface="+mn-lt"/>
              </a:rPr>
              <a:t>월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>
                <a:ea typeface="+mn-lt"/>
                <a:cs typeface="+mn-lt"/>
              </a:rPr>
              <a:t>19</a:t>
            </a:r>
            <a:r>
              <a:rPr lang="ko-KR" altLang="en-US" sz="1200" kern="100" dirty="0">
                <a:ea typeface="+mn-lt"/>
                <a:cs typeface="+mn-lt"/>
              </a:rPr>
              <a:t>일은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나이지리아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북부의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학교에서</a:t>
            </a:r>
            <a:r>
              <a:rPr lang="en-US" altLang="ko-KR" sz="1200" kern="100" dirty="0">
                <a:ea typeface="+mn-lt"/>
                <a:cs typeface="+mn-lt"/>
              </a:rPr>
              <a:t> **</a:t>
            </a:r>
            <a:r>
              <a:rPr lang="en-US" sz="1200" kern="100" dirty="0" err="1">
                <a:ea typeface="+mn-lt"/>
                <a:cs typeface="+mn-lt"/>
              </a:rPr>
              <a:t>레아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샤리부</a:t>
            </a:r>
            <a:r>
              <a:rPr lang="en-US" sz="1200" kern="100" dirty="0">
                <a:ea typeface="+mn-lt"/>
                <a:cs typeface="+mn-lt"/>
              </a:rPr>
              <a:t>(</a:t>
            </a:r>
            <a:r>
              <a:rPr lang="en-US" altLang="ko-KR" sz="1200" kern="100" dirty="0">
                <a:ea typeface="+mn-lt"/>
                <a:cs typeface="+mn-lt"/>
              </a:rPr>
              <a:t>Leah </a:t>
            </a:r>
            <a:r>
              <a:rPr lang="en-US" sz="1200" kern="100" dirty="0" err="1">
                <a:ea typeface="+mn-lt"/>
                <a:cs typeface="+mn-lt"/>
              </a:rPr>
              <a:t>Sharibu</a:t>
            </a:r>
            <a:r>
              <a:rPr lang="en-US" altLang="ko-KR" sz="1200" kern="100" dirty="0">
                <a:ea typeface="+mn-lt"/>
                <a:cs typeface="+mn-lt"/>
              </a:rPr>
              <a:t>)**</a:t>
            </a:r>
            <a:r>
              <a:rPr lang="en-US" sz="1200" kern="100" dirty="0">
                <a:ea typeface="+mn-lt"/>
                <a:cs typeface="+mn-lt"/>
              </a:rPr>
              <a:t>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납치된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지</a:t>
            </a:r>
            <a:r>
              <a:rPr lang="en-US" altLang="ko-KR" sz="1200" kern="100" dirty="0">
                <a:ea typeface="+mn-lt"/>
                <a:cs typeface="+mn-lt"/>
              </a:rPr>
              <a:t> 8</a:t>
            </a:r>
            <a:r>
              <a:rPr lang="en-US" sz="1200" kern="100" dirty="0">
                <a:ea typeface="+mn-lt"/>
                <a:cs typeface="+mn-lt"/>
              </a:rPr>
              <a:t>년이 </a:t>
            </a:r>
            <a:r>
              <a:rPr lang="ko-KR" altLang="en-US" sz="1200" kern="100" dirty="0">
                <a:ea typeface="+mn-lt"/>
                <a:cs typeface="+mn-lt"/>
              </a:rPr>
              <a:t>되는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날입니다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많은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사람들의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기억에서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사라졌지만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우리는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 err="1">
                <a:ea typeface="+mn-lt"/>
                <a:cs typeface="+mn-lt"/>
              </a:rPr>
              <a:t>레아</a:t>
            </a:r>
            <a:r>
              <a:rPr lang="ko-KR" altLang="en-US" sz="1200" kern="100" dirty="0">
                <a:ea typeface="+mn-lt"/>
                <a:cs typeface="+mn-lt"/>
              </a:rPr>
              <a:t>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안전한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석방과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귀가를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위해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계속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기도하고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endParaRPr lang="ko-KR" sz="1200" kern="100" dirty="0">
              <a:ea typeface="+mn-lt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1213162" y="2384125"/>
            <a:ext cx="616126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>
                <a:ea typeface="+mn-lt"/>
                <a:cs typeface="+mn-lt"/>
              </a:rPr>
              <a:t>2018년 2월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en-US" altLang="ko-KR" sz="1200">
                <a:ea typeface="+mn-lt"/>
                <a:cs typeface="+mn-lt"/>
              </a:rPr>
              <a:t>19</a:t>
            </a:r>
            <a:r>
              <a:rPr lang="ko-KR" altLang="en-US" sz="1200">
                <a:ea typeface="+mn-lt"/>
                <a:cs typeface="+mn-lt"/>
              </a:rPr>
              <a:t>일</a:t>
            </a:r>
            <a:r>
              <a:rPr 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보코하람 무장 괴한들은 나이지리아 요베주 답치에 있는 정부 여자 과학 기술 대학에서 </a:t>
            </a:r>
            <a:r>
              <a:rPr lang="en-US" altLang="ko-KR" sz="1200">
                <a:ea typeface="+mn-lt"/>
                <a:cs typeface="+mn-lt"/>
              </a:rPr>
              <a:t>14</a:t>
            </a:r>
            <a:r>
              <a:rPr lang="ko-KR" altLang="en-US" sz="1200">
                <a:ea typeface="+mn-lt"/>
                <a:cs typeface="+mn-lt"/>
              </a:rPr>
              <a:t>세였던 레아 샤리부와 </a:t>
            </a:r>
            <a:r>
              <a:rPr lang="en-US" altLang="ko-KR" sz="1200">
                <a:ea typeface="+mn-lt"/>
                <a:cs typeface="+mn-lt"/>
              </a:rPr>
              <a:t>100</a:t>
            </a:r>
            <a:r>
              <a:rPr lang="ko-KR" altLang="en-US" sz="1200">
                <a:ea typeface="+mn-lt"/>
                <a:cs typeface="+mn-lt"/>
              </a:rPr>
              <a:t>여 명의 여학생을 납치했습니다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대다수의 소녀는 석방되었고 몇 명은 포로 상태에서 사망했지만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 b="1">
                <a:ea typeface="+mn-lt"/>
                <a:cs typeface="+mn-lt"/>
              </a:rPr>
              <a:t>레아는 예수님을 부인하지 </a:t>
            </a:r>
            <a:r>
              <a:rPr lang="ko-KR" altLang="en-US" sz="1200" b="1">
                <a:ea typeface="+mn-lt"/>
                <a:cs typeface="+mn-lt"/>
              </a:rPr>
              <a:t>않았고</a:t>
            </a:r>
            <a:r>
              <a:rPr lang="en-US" altLang="en-US" sz="1200" b="1">
                <a:ea typeface="+mn-lt"/>
                <a:cs typeface="+mn-lt"/>
              </a:rPr>
              <a:t>,</a:t>
            </a:r>
            <a:r>
              <a:rPr lang="ko-KR" sz="1200" b="1">
                <a:ea typeface="+mn-lt"/>
                <a:cs typeface="+mn-lt"/>
              </a:rPr>
              <a:t> 이슬람으로 개종하기를 거부했으며 지금까지 포로로 남아 있습니다</a:t>
            </a:r>
            <a:r>
              <a:rPr lang="en-US" altLang="ko-KR" sz="1200" b="1" dirty="0">
                <a:ea typeface="+mn-lt"/>
                <a:cs typeface="+mn-lt"/>
              </a:rPr>
              <a:t>.</a:t>
            </a:r>
            <a:endParaRPr lang="ko-KR" altLang="en-US" b="1" dirty="0">
              <a:ea typeface="+mn-lt"/>
              <a:cs typeface="+mn-lt"/>
            </a:endParaRPr>
          </a:p>
          <a:p>
            <a:pPr algn="just"/>
            <a:endParaRPr lang="en-US" altLang="ko-KR" sz="1200" b="1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납치 당시 이 소식은 국제적인 관심을 끌었습니다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en-US" altLang="ko-KR" sz="1200" dirty="0">
                <a:ea typeface="+mn-lt"/>
                <a:cs typeface="+mn-lt"/>
              </a:rPr>
              <a:t>4</a:t>
            </a:r>
            <a:r>
              <a:rPr lang="ko-KR" altLang="en-US" sz="1200" dirty="0">
                <a:ea typeface="+mn-lt"/>
                <a:cs typeface="+mn-lt"/>
              </a:rPr>
              <a:t>년 전 치복</a:t>
            </a:r>
            <a:r>
              <a:rPr lang="en-US" altLang="ko-KR" sz="1200" dirty="0">
                <a:ea typeface="+mn-lt"/>
                <a:cs typeface="+mn-lt"/>
              </a:rPr>
              <a:t>(Chibok)</a:t>
            </a:r>
            <a:r>
              <a:rPr lang="ko-KR" altLang="en-US" sz="1200" dirty="0">
                <a:ea typeface="+mn-lt"/>
                <a:cs typeface="+mn-lt"/>
              </a:rPr>
              <a:t>의 학교에서 </a:t>
            </a:r>
            <a:r>
              <a:rPr lang="en-US" altLang="ko-KR" sz="1200" dirty="0">
                <a:ea typeface="+mn-lt"/>
                <a:cs typeface="+mn-lt"/>
              </a:rPr>
              <a:t>250</a:t>
            </a:r>
            <a:r>
              <a:rPr lang="ko-KR" altLang="en-US" sz="1200" dirty="0">
                <a:ea typeface="+mn-lt"/>
                <a:cs typeface="+mn-lt"/>
              </a:rPr>
              <a:t>명 이상의 여학생이 납치되었을 때 시작된 국제 캠페인 </a:t>
            </a:r>
            <a:r>
              <a:rPr lang="en-US" altLang="ko-KR" sz="1200" b="1" dirty="0">
                <a:ea typeface="+mn-lt"/>
                <a:cs typeface="+mn-lt"/>
              </a:rPr>
              <a:t>#</a:t>
            </a:r>
            <a:r>
              <a:rPr lang="ko-KR" sz="1200" b="1" dirty="0">
                <a:ea typeface="+mn-lt"/>
                <a:cs typeface="+mn-lt"/>
              </a:rPr>
              <a:t>BringBackOurGirls</a:t>
            </a:r>
            <a:r>
              <a:rPr lang="ko-KR" sz="1200" dirty="0">
                <a:ea typeface="+mn-lt"/>
                <a:cs typeface="+mn-lt"/>
              </a:rPr>
              <a:t>는 레아의 사건으로 다시 </a:t>
            </a:r>
            <a:r>
              <a:rPr lang="ko-KR" altLang="en-US" sz="1200" dirty="0">
                <a:ea typeface="+mn-lt"/>
                <a:cs typeface="+mn-lt"/>
              </a:rPr>
              <a:t>활기를 띠었습니다</a:t>
            </a:r>
            <a:r>
              <a:rPr lang="ko-KR" sz="1200" dirty="0">
                <a:ea typeface="+mn-lt"/>
                <a:cs typeface="+mn-lt"/>
              </a:rPr>
              <a:t>. </a:t>
            </a:r>
            <a:r>
              <a:rPr lang="ko-KR" altLang="en-US" sz="1200" dirty="0">
                <a:ea typeface="+mn-lt"/>
                <a:cs typeface="+mn-lt"/>
              </a:rPr>
              <a:t>그러나 </a:t>
            </a:r>
            <a:r>
              <a:rPr lang="en-US" altLang="ko-KR" sz="1200" dirty="0">
                <a:ea typeface="+mn-lt"/>
                <a:cs typeface="+mn-lt"/>
              </a:rPr>
              <a:t>2018</a:t>
            </a:r>
            <a:r>
              <a:rPr lang="ko-KR" altLang="en-US" sz="1200" dirty="0">
                <a:ea typeface="+mn-lt"/>
                <a:cs typeface="+mn-lt"/>
              </a:rPr>
              <a:t>년 이후 이 소녀들을 실제로 집으로 데</a:t>
            </a:r>
            <a:r>
              <a:rPr lang="ko-KR" altLang="en-US" sz="1200">
                <a:ea typeface="+mn-lt"/>
                <a:cs typeface="+mn-lt"/>
              </a:rPr>
              <a:t>려오려는 일관된 노력은 거의 전무했습니다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때때로 치복 소녀들이 풀려나기도 하지만, 여전히 많은 이들이 행방불명 상태입니다. 레아에 대해서는 어떠한 업데이트도 없으며, </a:t>
            </a:r>
            <a:r>
              <a:rPr lang="ko-KR" altLang="en-US" sz="1200" dirty="0">
                <a:ea typeface="+mn-lt"/>
                <a:cs typeface="+mn-lt"/>
              </a:rPr>
              <a:t>아주 적은 정보조차 확인이 불가능합니다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/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올해 레아는 보코하람과 함께 또 한 번의 생일을 보낼 것입니다</a:t>
            </a:r>
            <a:r>
              <a:rPr lang="ko-KR" sz="12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맑은 고딕"/>
            </a:endParaRPr>
          </a:p>
        </p:txBody>
      </p:sp>
      <p:pic>
        <p:nvPicPr>
          <p:cNvPr id="4" name="그림 3" descr="야외, 텍스트, 하늘, 구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D0CC4C-F2DA-2658-E3E9-EF65A5496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719" y="1626307"/>
            <a:ext cx="4045189" cy="303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64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C33E7-EF11-5A0C-3C34-F32990E94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205E5B44-428D-2B8F-FD2C-D1D1433DA2F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0236E71-3B7B-ACE8-B989-DDBF082D75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E6BAAE2-28ED-2FAB-2E10-A53C0524C102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CC9E277-290E-2E98-CCDD-3872BB69F88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D233434-2A4B-FE4F-B42F-89A0A08AD93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1B39630-7F86-EE8C-8CA2-0ED6542872CF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A215251-1ED7-43DF-353E-C84F7CA852E7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C5B4361-BFC7-2327-F168-C8CEBCF95D90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#나이지리아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 err="1">
                <a:ea typeface="+mn-lt"/>
                <a:cs typeface="+mn-lt"/>
              </a:rPr>
              <a:t>레아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샤리브</a:t>
            </a:r>
            <a:r>
              <a:rPr lang="en-US" dirty="0">
                <a:ea typeface="+mn-lt"/>
                <a:cs typeface="+mn-lt"/>
              </a:rPr>
              <a:t>(Leah </a:t>
            </a:r>
            <a:r>
              <a:rPr lang="en-US" dirty="0" err="1">
                <a:ea typeface="+mn-lt"/>
                <a:cs typeface="+mn-lt"/>
              </a:rPr>
              <a:t>Sharibu</a:t>
            </a:r>
            <a:r>
              <a:rPr lang="en-US" dirty="0">
                <a:ea typeface="+mn-lt"/>
                <a:cs typeface="+mn-lt"/>
              </a:rPr>
              <a:t>)</a:t>
            </a:r>
            <a:r>
              <a:rPr lang="en-US" altLang="ko-KR" dirty="0">
                <a:ea typeface="+mn-lt"/>
                <a:cs typeface="+mn-lt"/>
              </a:rPr>
              <a:t>의 </a:t>
            </a:r>
            <a:r>
              <a:rPr lang="en-US" altLang="ko-KR" dirty="0" err="1">
                <a:ea typeface="+mn-lt"/>
                <a:cs typeface="+mn-lt"/>
              </a:rPr>
              <a:t>석방을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위해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기도해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주세요</a:t>
            </a:r>
            <a:r>
              <a:rPr lang="en-US" altLang="ko-KR" dirty="0">
                <a:ea typeface="+mn-lt"/>
                <a:cs typeface="+mn-lt"/>
              </a:rPr>
              <a:t>. </a:t>
            </a:r>
            <a:endParaRPr lang="en-US" sz="180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96B6B9-F713-4A5A-4EDA-B73209575986}"/>
              </a:ext>
            </a:extLst>
          </p:cNvPr>
          <p:cNvSpPr txBox="1"/>
          <p:nvPr/>
        </p:nvSpPr>
        <p:spPr>
          <a:xfrm>
            <a:off x="1213163" y="1625465"/>
            <a:ext cx="6158003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4472C4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>
                <a:ea typeface="+mn-lt"/>
                <a:cs typeface="+mn-lt"/>
              </a:rPr>
              <a:t>나이지리아의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평범한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소녀였던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알헤리는</a:t>
            </a:r>
            <a:r>
              <a:rPr lang="en-US" sz="1200" kern="100">
                <a:ea typeface="+mn-lt"/>
                <a:cs typeface="+mn-lt"/>
              </a:rPr>
              <a:t> 2014</a:t>
            </a:r>
            <a:r>
              <a:rPr lang="ko-KR" altLang="en-US" sz="1200" kern="100">
                <a:ea typeface="+mn-lt"/>
                <a:cs typeface="+mn-lt"/>
              </a:rPr>
              <a:t>년</a:t>
            </a:r>
            <a:r>
              <a:rPr lang="en-US" sz="1200" kern="100">
                <a:ea typeface="+mn-lt"/>
                <a:cs typeface="+mn-lt"/>
              </a:rPr>
              <a:t> 9</a:t>
            </a:r>
            <a:r>
              <a:rPr lang="ko-KR" altLang="en-US" sz="1200" kern="100">
                <a:ea typeface="+mn-lt"/>
                <a:cs typeface="+mn-lt"/>
              </a:rPr>
              <a:t>월</a:t>
            </a:r>
            <a:r>
              <a:rPr lang="en-US" sz="1200" kern="100">
                <a:ea typeface="+mn-lt"/>
                <a:cs typeface="+mn-lt"/>
              </a:rPr>
              <a:t>, </a:t>
            </a:r>
            <a:r>
              <a:rPr lang="ko-KR" altLang="en-US" sz="1200" kern="100">
                <a:ea typeface="+mn-lt"/>
                <a:cs typeface="+mn-lt"/>
              </a:rPr>
              <a:t>마을을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습격한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보코하람에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의해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오토바이에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실려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덤불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숲으로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끌려갔습니다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그녀는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어린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시절을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빼앗긴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채</a:t>
            </a:r>
            <a:r>
              <a:rPr lang="en-US" altLang="ko-KR" sz="1200" kern="100">
                <a:ea typeface="+mn-lt"/>
                <a:cs typeface="+mn-lt"/>
              </a:rPr>
              <a:t> 6</a:t>
            </a:r>
            <a:r>
              <a:rPr lang="ko-KR" altLang="en-US" sz="1200" kern="100">
                <a:ea typeface="+mn-lt"/>
                <a:cs typeface="+mn-lt"/>
              </a:rPr>
              <a:t>년간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포로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생활을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하며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강제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결혼과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지속적인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신체적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학대</a:t>
            </a:r>
            <a:r>
              <a:rPr lang="en-US" altLang="ko-KR" sz="1200" kern="100">
                <a:ea typeface="+mn-lt"/>
                <a:cs typeface="+mn-lt"/>
              </a:rPr>
              <a:t>, </a:t>
            </a:r>
            <a:r>
              <a:rPr lang="ko-KR" altLang="en-US" sz="1200" kern="100">
                <a:ea typeface="+mn-lt"/>
                <a:cs typeface="+mn-lt"/>
              </a:rPr>
              <a:t>그리고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번의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유산을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겪어야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했습니다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특히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그녀가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기독교인이라는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사실은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가해자들의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폭행과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개종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강요를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더욱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악화시키는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원인이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되었습니다</a:t>
            </a:r>
            <a:r>
              <a:rPr lang="en-US" altLang="ko-KR" sz="1200" kern="100">
                <a:ea typeface="+mn-lt"/>
                <a:cs typeface="+mn-lt"/>
              </a:rPr>
              <a:t>. </a:t>
            </a:r>
            <a:r>
              <a:rPr lang="ko-KR" altLang="en-US" sz="1200" kern="100">
                <a:ea typeface="+mn-lt"/>
                <a:cs typeface="+mn-lt"/>
              </a:rPr>
              <a:t>총구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앞에서도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알헤리는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억지로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코란을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읽어야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했으나</a:t>
            </a:r>
            <a:r>
              <a:rPr lang="en-US" altLang="ko-KR" sz="1200" kern="100">
                <a:ea typeface="+mn-lt"/>
                <a:cs typeface="+mn-lt"/>
              </a:rPr>
              <a:t>, </a:t>
            </a:r>
            <a:r>
              <a:rPr lang="ko-KR" altLang="en-US" sz="1200" kern="100">
                <a:ea typeface="+mn-lt"/>
                <a:cs typeface="+mn-lt"/>
              </a:rPr>
              <a:t>마음속으로는</a:t>
            </a:r>
            <a:r>
              <a:rPr lang="en-US" altLang="ko-KR" sz="1200" kern="100">
                <a:ea typeface="+mn-lt"/>
                <a:cs typeface="+mn-lt"/>
              </a:rPr>
              <a:t> "</a:t>
            </a:r>
            <a:r>
              <a:rPr lang="ko-KR" altLang="en-US" sz="1200" kern="100">
                <a:ea typeface="+mn-lt"/>
                <a:cs typeface="+mn-lt"/>
              </a:rPr>
              <a:t>사악한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사람들로부터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구해달라</a:t>
            </a:r>
            <a:r>
              <a:rPr lang="en-US" altLang="ko-KR" sz="1200" kern="100">
                <a:ea typeface="+mn-lt"/>
                <a:cs typeface="+mn-lt"/>
              </a:rPr>
              <a:t>"</a:t>
            </a:r>
            <a:r>
              <a:rPr lang="ko-KR" altLang="en-US" sz="1200" kern="100">
                <a:ea typeface="+mn-lt"/>
                <a:cs typeface="+mn-lt"/>
              </a:rPr>
              <a:t>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하나님께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간절히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부르짖으며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신앙을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포기하지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>
                <a:ea typeface="+mn-lt"/>
                <a:cs typeface="+mn-lt"/>
              </a:rPr>
              <a:t>않았습니다</a:t>
            </a:r>
            <a:r>
              <a:rPr lang="en-US" altLang="ko-KR" sz="1200" kern="100">
                <a:ea typeface="+mn-lt"/>
                <a:cs typeface="+mn-lt"/>
              </a:rPr>
              <a:t>.</a:t>
            </a:r>
            <a:endParaRPr lang="ko-KR"/>
          </a:p>
          <a:p>
            <a:pPr algn="just"/>
            <a:r>
              <a:rPr lang="en-US" altLang="ko-KR" sz="1200" kern="100" dirty="0">
                <a:ea typeface="+mn-lt"/>
                <a:cs typeface="+mn-lt"/>
              </a:rPr>
              <a:t>2021</a:t>
            </a:r>
            <a:r>
              <a:rPr lang="ko-KR" altLang="en-US" sz="1200" kern="100" dirty="0">
                <a:ea typeface="+mn-lt"/>
                <a:cs typeface="+mn-lt"/>
              </a:rPr>
              <a:t>년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알헤리는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다른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소녀들과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함께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목숨을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탈출에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성공하여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집으로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돌아왔지만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현실은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여전히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가혹했습니다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그녀를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기다리던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어머니는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딸의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납치로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인한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스트레스로인하여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심장마비로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사망했고</a:t>
            </a:r>
            <a:r>
              <a:rPr lang="en-US" sz="1200" kern="100" dirty="0">
                <a:ea typeface="+mn-lt"/>
                <a:cs typeface="+mn-lt"/>
              </a:rPr>
              <a:t>,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마을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 err="1">
                <a:ea typeface="+mn-lt"/>
                <a:cs typeface="+mn-lt"/>
              </a:rPr>
              <a:t>사람들은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 err="1">
                <a:ea typeface="+mn-lt"/>
                <a:cs typeface="+mn-lt"/>
              </a:rPr>
              <a:t>알헤리</a:t>
            </a:r>
            <a:r>
              <a:rPr lang="ko-KR" altLang="en-US" sz="1200" kern="100" dirty="0">
                <a:ea typeface="+mn-lt"/>
                <a:cs typeface="+mn-lt"/>
              </a:rPr>
              <a:t>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>
                <a:ea typeface="+mn-lt"/>
                <a:cs typeface="+mn-lt"/>
              </a:rPr>
              <a:t>'</a:t>
            </a:r>
            <a:r>
              <a:rPr lang="ko-KR" altLang="en-US" sz="1200" kern="100" dirty="0">
                <a:ea typeface="+mn-lt"/>
                <a:cs typeface="+mn-lt"/>
              </a:rPr>
              <a:t>보코하람의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아내</a:t>
            </a:r>
            <a:r>
              <a:rPr lang="en-US" sz="1200" kern="100" dirty="0">
                <a:ea typeface="+mn-lt"/>
                <a:cs typeface="+mn-lt"/>
              </a:rPr>
              <a:t>'</a:t>
            </a:r>
            <a:r>
              <a:rPr lang="ko-KR" altLang="en-US" sz="1200" kern="100" dirty="0">
                <a:ea typeface="+mn-lt"/>
                <a:cs typeface="+mn-lt"/>
              </a:rPr>
              <a:t>라고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부르며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냉대했습니다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endParaRPr lang="en-US" altLang="ko-KR" dirty="0"/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하지만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알헤리는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오픈도어의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샬롬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센터에서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제공하는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트라우마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치료를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통해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삶의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변화를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경험하기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시작했습니다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자신들을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혐오하지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않고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따뜻하게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맞아준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사역자들을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통해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신체적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증상과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마음의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병이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치유되었으며</a:t>
            </a:r>
            <a:r>
              <a:rPr lang="en-US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이제는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아직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돌아오지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못한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sz="1200" kern="100" dirty="0" err="1">
                <a:ea typeface="+mn-lt"/>
                <a:cs typeface="+mn-lt"/>
              </a:rPr>
              <a:t>레아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샤리부와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다른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포로들을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위해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기도하고 있습니다</a:t>
            </a:r>
            <a:r>
              <a:rPr lang="en-US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알헤리의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회복은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박해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속에서도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교회가</a:t>
            </a:r>
            <a:r>
              <a:rPr lang="en-US" sz="1200" kern="100" dirty="0">
                <a:ea typeface="+mn-lt"/>
                <a:cs typeface="+mn-lt"/>
              </a:rPr>
              <a:t> "</a:t>
            </a:r>
            <a:r>
              <a:rPr lang="ko-KR" altLang="en-US" sz="1200" kern="100" dirty="0">
                <a:ea typeface="+mn-lt"/>
                <a:cs typeface="+mn-lt"/>
              </a:rPr>
              <a:t>남은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바를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굳건하게</a:t>
            </a:r>
            <a:r>
              <a:rPr lang="en-US" sz="1200" kern="100" dirty="0">
                <a:ea typeface="+mn-lt"/>
                <a:cs typeface="+mn-lt"/>
              </a:rPr>
              <a:t>" </a:t>
            </a:r>
            <a:r>
              <a:rPr lang="ko-KR" altLang="en-US" sz="1200" kern="100" dirty="0">
                <a:ea typeface="+mn-lt"/>
                <a:cs typeface="+mn-lt"/>
              </a:rPr>
              <a:t>지켜내는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살아있는</a:t>
            </a:r>
            <a:r>
              <a:rPr lang="en-US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증거입니다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C361A3-AD58-A1B6-4BAE-8BC65D51810F}"/>
              </a:ext>
            </a:extLst>
          </p:cNvPr>
          <p:cNvSpPr txBox="1"/>
          <p:nvPr/>
        </p:nvSpPr>
        <p:spPr>
          <a:xfrm>
            <a:off x="1213162" y="5000631"/>
            <a:ext cx="6161260" cy="120032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dirty="0">
                <a:ea typeface="+mn-lt"/>
                <a:cs typeface="+mn-lt"/>
              </a:rPr>
              <a:t>"저를 구해주신 </a:t>
            </a:r>
            <a:r>
              <a:rPr lang="ko-KR" altLang="en-US" sz="1200" dirty="0">
                <a:ea typeface="+mn-lt"/>
                <a:cs typeface="+mn-lt"/>
              </a:rPr>
              <a:t>하나님</a:t>
            </a:r>
            <a:r>
              <a:rPr lang="en-US" altLang="ko-KR" sz="1200" dirty="0">
                <a:ea typeface="+mn-lt"/>
                <a:cs typeface="+mn-lt"/>
              </a:rPr>
              <a:t>! </a:t>
            </a:r>
            <a:r>
              <a:rPr lang="en-US" altLang="ko-KR" sz="1200" dirty="0" err="1">
                <a:ea typeface="+mn-lt"/>
                <a:cs typeface="+mn-lt"/>
              </a:rPr>
              <a:t>아직도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숲에 </a:t>
            </a:r>
            <a:r>
              <a:rPr lang="ko-KR" altLang="en-US" sz="1200" dirty="0">
                <a:ea typeface="+mn-lt"/>
                <a:cs typeface="+mn-lt"/>
              </a:rPr>
              <a:t>남아 있는 친구들도 </a:t>
            </a:r>
            <a:r>
              <a:rPr lang="ko-KR" sz="1200" dirty="0">
                <a:ea typeface="+mn-lt"/>
                <a:cs typeface="+mn-lt"/>
              </a:rPr>
              <a:t>구해주시길 기도합니다. 고통 </a:t>
            </a:r>
            <a:r>
              <a:rPr lang="ko-KR" altLang="en-US" sz="1200" dirty="0">
                <a:ea typeface="+mn-lt"/>
                <a:cs typeface="+mn-lt"/>
              </a:rPr>
              <a:t>속에 신음할 때 이들의 아픔을 걷어내시고, 우리에게 하셨던 것처럼 이들도 집으로 돌</a:t>
            </a:r>
            <a:r>
              <a:rPr lang="ko-KR" sz="1200" dirty="0">
                <a:ea typeface="+mn-lt"/>
                <a:cs typeface="+mn-lt"/>
              </a:rPr>
              <a:t>려보내 주시기를 기도합니다. 레아뿐만 아니라 </a:t>
            </a:r>
            <a:r>
              <a:rPr lang="ko-KR" altLang="en-US" sz="1200" dirty="0">
                <a:ea typeface="+mn-lt"/>
                <a:cs typeface="+mn-lt"/>
              </a:rPr>
              <a:t>수많은</a:t>
            </a:r>
            <a:r>
              <a:rPr lang="ko-KR" sz="1200" dirty="0">
                <a:ea typeface="+mn-lt"/>
                <a:cs typeface="+mn-lt"/>
              </a:rPr>
              <a:t> 성도들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ko-KR" sz="1200" dirty="0">
                <a:ea typeface="+mn-lt"/>
                <a:cs typeface="+mn-lt"/>
              </a:rPr>
              <a:t> 고통을 겪고 있습니다. </a:t>
            </a:r>
            <a:r>
              <a:rPr lang="ko-KR" altLang="en-US" sz="1200" dirty="0">
                <a:ea typeface="+mn-lt"/>
                <a:cs typeface="+mn-lt"/>
              </a:rPr>
              <a:t>설사 이슬람으로 개종한다 하더라도 보코하람은 여전히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핍박할</a:t>
            </a:r>
            <a:r>
              <a:rPr lang="ko-KR" sz="1200" dirty="0">
                <a:ea typeface="+mn-lt"/>
                <a:cs typeface="+mn-lt"/>
              </a:rPr>
              <a:t> 것입니다</a:t>
            </a:r>
            <a:r>
              <a:rPr lang="en-US" altLang="ko-KR" sz="1200" dirty="0">
                <a:ea typeface="+mn-lt"/>
                <a:cs typeface="+mn-lt"/>
              </a:rPr>
              <a:t>." </a:t>
            </a:r>
            <a:endParaRPr lang="ko-KR" altLang="en-US" sz="1200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altLang="ko-KR" sz="1200" dirty="0">
                <a:ea typeface="+mn-lt"/>
                <a:cs typeface="+mn-lt"/>
              </a:rPr>
              <a:t>-</a:t>
            </a:r>
            <a:r>
              <a:rPr lang="en-US" altLang="ko-KR" sz="1200" dirty="0" err="1">
                <a:ea typeface="+mn-lt"/>
                <a:cs typeface="+mn-lt"/>
              </a:rPr>
              <a:t>레아를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위한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알헤리</a:t>
            </a:r>
            <a:r>
              <a:rPr lang="en-US" sz="1200" dirty="0">
                <a:ea typeface="+mn-lt"/>
                <a:cs typeface="+mn-lt"/>
              </a:rPr>
              <a:t>(Alheri)</a:t>
            </a:r>
            <a:r>
              <a:rPr lang="ko-KR" altLang="en-US" sz="1200" dirty="0">
                <a:ea typeface="+mn-lt"/>
                <a:cs typeface="+mn-lt"/>
              </a:rPr>
              <a:t>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기도</a:t>
            </a:r>
            <a:endParaRPr lang="ko-KR" altLang="en-US" sz="1200">
              <a:ea typeface="맑은 고딕"/>
            </a:endParaRPr>
          </a:p>
        </p:txBody>
      </p:sp>
      <p:pic>
        <p:nvPicPr>
          <p:cNvPr id="4" name="그림 3" descr="야외, 텍스트, 하늘, 구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E8EB99D-3BCB-75AA-A439-E4AF20A91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995" y="1626307"/>
            <a:ext cx="4036009" cy="304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69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건물, 좁은, 야외, 천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2D0CC4C-F2DA-2658-E3E9-EF65A5496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421" y="2021078"/>
            <a:ext cx="4127377" cy="2815849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#예멘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예멘 교회</a:t>
            </a:r>
            <a:r>
              <a:rPr lang="en-US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ko-KR" b="1" dirty="0">
                <a:solidFill>
                  <a:srgbClr val="000000"/>
                </a:solidFill>
                <a:latin typeface="Malgun Gothic"/>
                <a:ea typeface="Malgun Gothic"/>
                <a:cs typeface="+mn-lt"/>
              </a:rPr>
              <a:t> 사상 최대 규모 탄압 직면</a:t>
            </a:r>
            <a:endParaRPr lang="en-US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1213163" y="1928429"/>
            <a:ext cx="6158003" cy="35086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b="1" dirty="0">
                <a:latin typeface="맑은 고딕"/>
                <a:ea typeface="맑은 고딕"/>
                <a:cs typeface="+mn-lt"/>
              </a:rPr>
              <a:t>[2026.1.14]</a:t>
            </a:r>
            <a:r>
              <a:rPr lang="ko-KR" altLang="en-US" sz="1400" dirty="0">
                <a:ea typeface="맑은 고딕"/>
              </a:rPr>
              <a:t> </a:t>
            </a:r>
            <a:r>
              <a:rPr lang="ko-KR" sz="1400" b="1" dirty="0">
                <a:ea typeface="맑은 고딕"/>
              </a:rPr>
              <a:t>예멘 </a:t>
            </a:r>
            <a:r>
              <a:rPr lang="ko-KR" altLang="en-US" sz="1400" b="1" dirty="0">
                <a:ea typeface="맑은 고딕"/>
              </a:rPr>
              <a:t>교회</a:t>
            </a:r>
            <a:r>
              <a:rPr lang="en-US" altLang="ko-KR" sz="1400" b="1" dirty="0">
                <a:ea typeface="맑은 고딕"/>
              </a:rPr>
              <a:t>,</a:t>
            </a:r>
            <a:r>
              <a:rPr lang="ko-KR" altLang="en-US" sz="1400" b="1" dirty="0">
                <a:ea typeface="맑은 고딕"/>
              </a:rPr>
              <a:t> </a:t>
            </a:r>
            <a:r>
              <a:rPr lang="ko-KR" sz="1400" b="1" dirty="0">
                <a:ea typeface="맑은 고딕"/>
              </a:rPr>
              <a:t>사상 최대 </a:t>
            </a:r>
            <a:r>
              <a:rPr lang="ko-KR" altLang="en-US" sz="1400" b="1" dirty="0">
                <a:ea typeface="맑은 고딕"/>
              </a:rPr>
              <a:t>규모 탄압 직면</a:t>
            </a:r>
            <a:r>
              <a:rPr lang="en-US" altLang="ko-KR" sz="1400" b="1" dirty="0">
                <a:ea typeface="맑은 고딕"/>
              </a:rPr>
              <a:t>…</a:t>
            </a:r>
            <a:r>
              <a:rPr lang="ko-KR" altLang="en-US" sz="1400" b="1" dirty="0">
                <a:ea typeface="맑은 고딕"/>
              </a:rPr>
              <a:t> </a:t>
            </a:r>
            <a:r>
              <a:rPr lang="en-US" altLang="ko-KR" sz="1400" b="1" dirty="0">
                <a:ea typeface="맑은 고딕"/>
              </a:rPr>
              <a:t>50</a:t>
            </a:r>
            <a:r>
              <a:rPr lang="ko-KR" altLang="en-US" sz="1400" b="1" dirty="0">
                <a:ea typeface="맑은 고딕"/>
              </a:rPr>
              <a:t>여 명 구금 및 실종</a:t>
            </a:r>
            <a:endParaRPr lang="ko-KR" altLang="en-US" sz="1050" b="1" kern="100">
              <a:latin typeface="맑은 고딕"/>
              <a:ea typeface="맑은 고딕"/>
              <a:cs typeface="+mn-lt"/>
            </a:endParaRPr>
          </a:p>
          <a:p>
            <a:pPr algn="just"/>
            <a:r>
              <a:rPr lang="en-US" altLang="ko-KR" sz="1200" kern="100" dirty="0">
                <a:ea typeface="+mn-lt"/>
                <a:cs typeface="+mn-lt"/>
              </a:rPr>
              <a:t>2026</a:t>
            </a:r>
            <a:r>
              <a:rPr lang="ko-KR" altLang="en-US" sz="1200" kern="100" dirty="0">
                <a:ea typeface="+mn-lt"/>
                <a:cs typeface="+mn-lt"/>
              </a:rPr>
              <a:t>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세계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박해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순위</a:t>
            </a:r>
            <a:r>
              <a:rPr lang="en-US" altLang="ko-KR" sz="1200" kern="100" dirty="0">
                <a:ea typeface="+mn-lt"/>
                <a:cs typeface="+mn-lt"/>
              </a:rPr>
              <a:t> 3</a:t>
            </a:r>
            <a:r>
              <a:rPr lang="ko-KR" altLang="en-US" sz="1200" kern="100" dirty="0">
                <a:ea typeface="+mn-lt"/>
                <a:cs typeface="+mn-lt"/>
              </a:rPr>
              <a:t>위를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기록한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예멘에서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기독교인을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향한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전례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없는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대규모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탄압이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자행되고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올해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초부터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전국적으로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압박이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거세진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가운데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현재까지</a:t>
            </a:r>
            <a:r>
              <a:rPr lang="en-US" altLang="ko-KR" sz="1200" kern="100" dirty="0">
                <a:ea typeface="+mn-lt"/>
                <a:cs typeface="+mn-lt"/>
              </a:rPr>
              <a:t> 50</a:t>
            </a:r>
            <a:r>
              <a:rPr lang="ko-KR" altLang="en-US" sz="1200" kern="100" dirty="0">
                <a:ea typeface="+mn-lt"/>
                <a:cs typeface="+mn-lt"/>
              </a:rPr>
              <a:t>명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이상의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신자가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구금된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행방불명 되는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사상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최대의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투옥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사태가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발생했습니다</a:t>
            </a:r>
            <a:r>
              <a:rPr lang="en-US" altLang="ko-KR" sz="1200" kern="100" dirty="0">
                <a:ea typeface="+mn-lt"/>
                <a:cs typeface="+mn-lt"/>
              </a:rPr>
              <a:t>.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endParaRPr lang="en-US" altLang="ko-KR" sz="1200" kern="100" dirty="0">
              <a:ea typeface="맑은 고딕"/>
            </a:endParaRPr>
          </a:p>
          <a:p>
            <a:pPr algn="just"/>
            <a:r>
              <a:rPr lang="ko-KR" altLang="en-US" sz="1400" b="1" dirty="0">
                <a:ea typeface="맑은 고딕"/>
              </a:rPr>
              <a:t>비밀 구금과 감시의 일상화</a:t>
            </a:r>
            <a:endParaRPr lang="ko-KR" sz="1400" b="1">
              <a:ea typeface="맑은 고딕"/>
            </a:endParaRPr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신뢰할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 err="1">
                <a:ea typeface="+mn-lt"/>
                <a:cs typeface="+mn-lt"/>
              </a:rPr>
              <a:t>소식통에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따르면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체포된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외부와의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접촉이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완전히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차단된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비밀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장소에서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심문을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받고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탄압의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범위는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새로운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도시들로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급격히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확대되고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있으며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교회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지도자들에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대한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직접적인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살해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협박과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보안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당국의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집요한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감시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및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괴롭힘이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이어지고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endParaRPr lang="en-US" altLang="ko-KR" sz="1200" kern="100" dirty="0">
              <a:ea typeface="맑은 고딕"/>
            </a:endParaRPr>
          </a:p>
          <a:p>
            <a:pPr algn="just"/>
            <a:r>
              <a:rPr lang="en-US" altLang="ko-KR" sz="1400" b="1" dirty="0">
                <a:ea typeface="맑은 고딕"/>
              </a:rPr>
              <a:t>"</a:t>
            </a:r>
            <a:r>
              <a:rPr lang="ko-KR" altLang="en-US" sz="1400" b="1" dirty="0">
                <a:ea typeface="맑은 고딕"/>
              </a:rPr>
              <a:t>이 땅을 사랑하는 축복의 통로로 남길</a:t>
            </a:r>
            <a:r>
              <a:rPr lang="en-US" altLang="ko-KR" sz="1400" b="1" dirty="0">
                <a:ea typeface="맑은 고딕"/>
              </a:rPr>
              <a:t>"</a:t>
            </a:r>
            <a:endParaRPr lang="ko-KR" sz="1400" b="1">
              <a:ea typeface="맑은 고딕"/>
            </a:endParaRPr>
          </a:p>
          <a:p>
            <a:pPr algn="just"/>
            <a:r>
              <a:rPr lang="ko-KR" altLang="en-US" sz="1200" kern="100" dirty="0">
                <a:ea typeface="+mn-lt"/>
                <a:cs typeface="+mn-lt"/>
              </a:rPr>
              <a:t>현지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사역자들은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연락망의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대다수가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투옥된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절박한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상황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속에서도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고통받는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이들을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돕기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위한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지혜를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구하고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예멘의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그리스도인들은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국가를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떠나기보다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자리에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머물며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지역사회를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섬기기를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간절히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바라고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있습니다</a:t>
            </a:r>
            <a:r>
              <a:rPr lang="en-US" altLang="ko-KR" sz="1200" kern="100" dirty="0">
                <a:ea typeface="+mn-lt"/>
                <a:cs typeface="+mn-lt"/>
              </a:rPr>
              <a:t>. </a:t>
            </a:r>
            <a:r>
              <a:rPr lang="ko-KR" altLang="en-US" sz="1200" kern="100" dirty="0">
                <a:ea typeface="+mn-lt"/>
                <a:cs typeface="+mn-lt"/>
              </a:rPr>
              <a:t>평강의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왕께서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혼란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속의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예멘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교회에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피난처가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되시며</a:t>
            </a:r>
            <a:r>
              <a:rPr lang="en-US" altLang="ko-KR" sz="1200" kern="100" dirty="0">
                <a:ea typeface="+mn-lt"/>
                <a:cs typeface="+mn-lt"/>
              </a:rPr>
              <a:t>, </a:t>
            </a:r>
            <a:r>
              <a:rPr lang="ko-KR" altLang="en-US" sz="1200" kern="100" dirty="0">
                <a:ea typeface="+mn-lt"/>
                <a:cs typeface="+mn-lt"/>
              </a:rPr>
              <a:t>당국이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기독교인을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위협이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아닌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국가의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축복으로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인식하도록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국제적인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en-US" altLang="ko-KR" sz="1200" kern="100" dirty="0" err="1">
                <a:ea typeface="+mn-lt"/>
                <a:cs typeface="+mn-lt"/>
              </a:rPr>
              <a:t>관심과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기도가</a:t>
            </a:r>
            <a:r>
              <a:rPr lang="en-US" altLang="ko-KR" sz="1200" kern="100" dirty="0">
                <a:ea typeface="+mn-lt"/>
                <a:cs typeface="+mn-lt"/>
              </a:rPr>
              <a:t> </a:t>
            </a:r>
            <a:r>
              <a:rPr lang="ko-KR" altLang="en-US" sz="1200" kern="100" dirty="0">
                <a:ea typeface="+mn-lt"/>
                <a:cs typeface="+mn-lt"/>
              </a:rPr>
              <a:t>절실합니다</a:t>
            </a:r>
            <a:r>
              <a:rPr lang="en-US" sz="1200" kern="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 altLang="ko-KR" sz="1200" kern="100" dirty="0">
              <a:latin typeface="Malgun Gothic"/>
              <a:ea typeface="Malgun Gothic"/>
              <a:cs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2E7787-FB87-C819-1B04-A6E1A2194D2C}"/>
              </a:ext>
            </a:extLst>
          </p:cNvPr>
          <p:cNvSpPr txBox="1"/>
          <p:nvPr/>
        </p:nvSpPr>
        <p:spPr>
          <a:xfrm>
            <a:off x="7694752" y="658149"/>
            <a:ext cx="616126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638961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6B75E-F79C-3F12-9344-906E31370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건물, 야외, 좁은, 천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49B0738-7BC5-F2B4-1C91-84EB8FEE9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465" y="1903738"/>
            <a:ext cx="4456781" cy="3041343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B28BC684-C279-7494-AC88-16437652B94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F566594-1148-F307-2785-B63D11989788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0E93623-6E87-60F7-C22D-F65DC00486F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9C0E756-35B3-A107-EC4B-5F31BD889DEC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574F3C3-0F56-A6A0-C245-4699FF57426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7F31867-4840-38E0-9AC9-F567525D6A9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D7FF11C-5FFB-8BE6-6F77-9F09BB33DB3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12AB537-DADE-FEA1-EAEA-C82042F6D6C0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예멘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 dirty="0">
                <a:ea typeface="+mn-lt"/>
                <a:cs typeface="+mn-lt"/>
              </a:rPr>
              <a:t>감옥에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갇힌</a:t>
            </a:r>
            <a:r>
              <a:rPr lang="en-US" altLang="ko-KR" dirty="0">
                <a:ea typeface="+mn-lt"/>
                <a:cs typeface="+mn-lt"/>
              </a:rPr>
              <a:t> ‘</a:t>
            </a:r>
            <a:r>
              <a:rPr lang="ko-KR" altLang="en-US" dirty="0">
                <a:ea typeface="+mn-lt"/>
                <a:cs typeface="+mn-lt"/>
              </a:rPr>
              <a:t>걸어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다니는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성경</a:t>
            </a:r>
            <a:r>
              <a:rPr lang="en-US" altLang="ko-KR">
                <a:ea typeface="+mn-lt"/>
                <a:cs typeface="+mn-lt"/>
              </a:rPr>
              <a:t>’</a:t>
            </a:r>
            <a:r>
              <a:rPr lang="ko-KR" altLang="en-US" dirty="0">
                <a:latin typeface="Malgun Gothic"/>
                <a:ea typeface="Malgun Gothic"/>
                <a:cs typeface="+mn-lt"/>
              </a:rPr>
              <a:t> 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730C50-C261-A6E7-8B66-767DF4048DE8}"/>
              </a:ext>
            </a:extLst>
          </p:cNvPr>
          <p:cNvSpPr txBox="1"/>
          <p:nvPr/>
        </p:nvSpPr>
        <p:spPr>
          <a:xfrm>
            <a:off x="1240704" y="5404581"/>
            <a:ext cx="6133718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ko-KR" sz="1200" b="1" dirty="0">
              <a:ea typeface="+mn-lt"/>
              <a:cs typeface="+mn-lt"/>
            </a:endParaRPr>
          </a:p>
          <a:p>
            <a:pPr algn="just"/>
            <a:endParaRPr lang="en-US" sz="1200" b="1" dirty="0">
              <a:ea typeface="+mn-lt"/>
              <a:cs typeface="+mn-lt"/>
            </a:endParaRPr>
          </a:p>
          <a:p>
            <a:pPr algn="just"/>
            <a:endParaRPr lang="en-US" sz="1200" dirty="0"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A4ED2-E201-6107-1627-9446A0CBC99B}"/>
              </a:ext>
            </a:extLst>
          </p:cNvPr>
          <p:cNvSpPr txBox="1"/>
          <p:nvPr/>
        </p:nvSpPr>
        <p:spPr>
          <a:xfrm>
            <a:off x="1243263" y="1624262"/>
            <a:ext cx="5915526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b="1">
                <a:ea typeface="맑은 고딕"/>
              </a:rPr>
              <a:t>[2026.2.12]</a:t>
            </a:r>
            <a:r>
              <a:rPr lang="ko-KR" altLang="en-US" sz="1200">
                <a:ea typeface="+mn-lt"/>
                <a:cs typeface="+mn-lt"/>
              </a:rPr>
              <a:t> 이</a:t>
            </a:r>
            <a:r>
              <a:rPr lang="ko-KR" sz="1200">
                <a:ea typeface="+mn-lt"/>
                <a:cs typeface="+mn-lt"/>
              </a:rPr>
              <a:t> 소식은 마제드(</a:t>
            </a:r>
            <a:r>
              <a:rPr lang="en-US" altLang="ko-KR" sz="1200">
                <a:ea typeface="+mn-lt"/>
                <a:cs typeface="+mn-lt"/>
              </a:rPr>
              <a:t>Majed)</a:t>
            </a:r>
            <a:r>
              <a:rPr lang="ko-KR" sz="1200">
                <a:ea typeface="+mn-lt"/>
                <a:cs typeface="+mn-lt"/>
              </a:rPr>
              <a:t>에 관한 업데이트입니다: </a:t>
            </a:r>
            <a:endParaRPr lang="ko-KR" altLang="en-US" sz="1200" b="1" dirty="0">
              <a:ea typeface="+mn-lt"/>
              <a:cs typeface="+mn-lt"/>
            </a:endParaRPr>
          </a:p>
          <a:p>
            <a:r>
              <a:rPr lang="ko-KR" sz="1200" b="1" dirty="0">
                <a:ea typeface="+mn-lt"/>
                <a:cs typeface="+mn-lt"/>
              </a:rPr>
              <a:t>“내가 </a:t>
            </a:r>
            <a:r>
              <a:rPr lang="ko-KR" altLang="en-US" sz="1200" b="1" dirty="0">
                <a:ea typeface="+mn-lt"/>
                <a:cs typeface="+mn-lt"/>
              </a:rPr>
              <a:t>걸어 </a:t>
            </a:r>
            <a:r>
              <a:rPr lang="ko-KR" sz="1200" b="1">
                <a:ea typeface="+mn-lt"/>
                <a:cs typeface="+mn-lt"/>
              </a:rPr>
              <a:t>다니는 성경이 되기를”</a:t>
            </a:r>
            <a:r>
              <a:rPr lang="ko-KR" sz="1200" dirty="0">
                <a:ea typeface="+mn-lt"/>
                <a:cs typeface="+mn-lt"/>
              </a:rPr>
              <a:t> </a:t>
            </a:r>
            <a:endParaRPr lang="ko-KR" sz="1200" b="1" dirty="0">
              <a:ea typeface="+mn-lt"/>
              <a:cs typeface="+mn-lt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r>
              <a:rPr lang="ko-KR" sz="1200">
                <a:ea typeface="+mn-lt"/>
                <a:cs typeface="+mn-lt"/>
              </a:rPr>
              <a:t>“우리가 붙잡히더라도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>
                <a:ea typeface="+mn-lt"/>
                <a:cs typeface="+mn-lt"/>
              </a:rPr>
              <a:t> 사역이 계속되기를 기도합니다. 어둠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속에 사는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예멘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사람들에게 그분의 빛을 계속해서 전할 다른 이들을 </a:t>
            </a:r>
            <a:r>
              <a:rPr lang="ko-KR" altLang="en-US" sz="1200">
                <a:ea typeface="+mn-lt"/>
                <a:cs typeface="+mn-lt"/>
              </a:rPr>
              <a:t>하나님께서</a:t>
            </a:r>
            <a:r>
              <a:rPr lang="ko-KR" sz="1200">
                <a:ea typeface="+mn-lt"/>
                <a:cs typeface="+mn-lt"/>
              </a:rPr>
              <a:t> 일으켜 주시기를 간구합니다. 그들은 주님을 알 자격이 </a:t>
            </a:r>
            <a:r>
              <a:rPr lang="ko-KR" altLang="en-US" sz="1200">
                <a:ea typeface="+mn-lt"/>
                <a:cs typeface="+mn-lt"/>
              </a:rPr>
              <a:t>있습니다</a:t>
            </a:r>
            <a:r>
              <a:rPr lang="ko-KR" sz="1200">
                <a:ea typeface="+mn-lt"/>
                <a:cs typeface="+mn-lt"/>
              </a:rPr>
              <a:t>.” 마제드가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마지막으로 연락이 닿았을 </a:t>
            </a:r>
            <a:r>
              <a:rPr lang="ko-KR" altLang="en-US" sz="1200">
                <a:ea typeface="+mn-lt"/>
                <a:cs typeface="+mn-lt"/>
              </a:rPr>
              <a:t>때 진심을 </a:t>
            </a:r>
            <a:r>
              <a:rPr lang="ko-KR" sz="1200">
                <a:ea typeface="+mn-lt"/>
                <a:cs typeface="+mn-lt"/>
              </a:rPr>
              <a:t>담아 나누었던 </a:t>
            </a:r>
            <a:r>
              <a:rPr lang="ko-KR" altLang="en-US" sz="1200">
                <a:ea typeface="+mn-lt"/>
                <a:cs typeface="+mn-lt"/>
              </a:rPr>
              <a:t>말입니다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endParaRPr lang="en-US" altLang="ko-KR" sz="1200" dirty="0">
              <a:ea typeface="+mn-lt"/>
              <a:cs typeface="+mn-lt"/>
            </a:endParaRPr>
          </a:p>
          <a:p>
            <a:r>
              <a:rPr lang="ko-KR" sz="1200">
                <a:ea typeface="+mn-lt"/>
                <a:cs typeface="+mn-lt"/>
              </a:rPr>
              <a:t>마제드는 준비되어 있었습니다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그는 자신보다 먼저 붙잡혀간 다른 형제들처럼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>
                <a:ea typeface="+mn-lt"/>
                <a:cs typeface="+mn-lt"/>
              </a:rPr>
              <a:t> 자신이 체포되어 구금될 순간을 대비하고 있었습니다. 이제 그는 납치된 그리스도인들의 무리에 합류하게 </a:t>
            </a:r>
            <a:r>
              <a:rPr lang="ko-KR" altLang="en-US" sz="1200">
                <a:ea typeface="+mn-lt"/>
                <a:cs typeface="+mn-lt"/>
              </a:rPr>
              <a:t>되었습니다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하지만 포로 생활에 대해 진정으로 준비될 수 있는 사람이 과연 있을까요?</a:t>
            </a:r>
            <a:endParaRPr lang="ko-KR"/>
          </a:p>
          <a:p>
            <a:endParaRPr lang="ko-KR" sz="1200" dirty="0">
              <a:ea typeface="+mn-lt"/>
              <a:cs typeface="+mn-lt"/>
            </a:endParaRPr>
          </a:p>
          <a:p>
            <a:r>
              <a:rPr lang="ko-KR" altLang="en-US" sz="1200">
                <a:ea typeface="+mn-lt"/>
                <a:cs typeface="+mn-lt"/>
              </a:rPr>
              <a:t>마제드는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자신의</a:t>
            </a:r>
            <a:r>
              <a:rPr lang="ko-KR" sz="1200">
                <a:ea typeface="+mn-lt"/>
                <a:cs typeface="+mn-lt"/>
              </a:rPr>
              <a:t> 나라에서 그리스도의 대의를 위해 열심히 일했던 담대하고 주도적인 사역 리더였습니다. </a:t>
            </a:r>
            <a:endParaRPr lang="en-US" altLang="ko-KR">
              <a:ea typeface="+mn-lt"/>
              <a:cs typeface="+mn-lt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r>
              <a:rPr lang="ko-KR" altLang="en-US" sz="1200" dirty="0">
                <a:ea typeface="+mn-lt"/>
                <a:cs typeface="+mn-lt"/>
              </a:rPr>
              <a:t>예멘은 </a:t>
            </a:r>
            <a:r>
              <a:rPr lang="ko-KR" sz="1200" dirty="0">
                <a:ea typeface="+mn-lt"/>
                <a:cs typeface="+mn-lt"/>
              </a:rPr>
              <a:t>그리스도인으로서 </a:t>
            </a:r>
            <a:r>
              <a:rPr lang="ko-KR" altLang="en-US" sz="1200" dirty="0">
                <a:ea typeface="+mn-lt"/>
                <a:cs typeface="+mn-lt"/>
              </a:rPr>
              <a:t>살아가기</a:t>
            </a:r>
            <a:r>
              <a:rPr lang="ko-KR" sz="1200" dirty="0">
                <a:ea typeface="+mn-lt"/>
                <a:cs typeface="+mn-lt"/>
              </a:rPr>
              <a:t> 가장 어려운 국가 중 하나이며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그리스도를 섬기고 증거하는 것은 더더욱 힘든 곳입니다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마제드가 더 이상 자유롭게 돌아다니며 섬길 수 없게 된 지금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여러분께</a:t>
            </a:r>
            <a:r>
              <a:rPr lang="ko-KR" altLang="en-US" sz="1200" dirty="0">
                <a:ea typeface="+mn-lt"/>
                <a:cs typeface="+mn-lt"/>
              </a:rPr>
              <a:t> 간절히 기도해 주실</a:t>
            </a:r>
            <a:r>
              <a:rPr lang="ko-KR" sz="1200" dirty="0">
                <a:ea typeface="+mn-lt"/>
                <a:cs typeface="+mn-lt"/>
              </a:rPr>
              <a:t> 것을 부탁드립니다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그의 결단력과 힘은 </a:t>
            </a:r>
            <a:r>
              <a:rPr lang="ko-KR" altLang="en-US" sz="1200" dirty="0">
                <a:ea typeface="+mn-lt"/>
                <a:cs typeface="+mn-lt"/>
              </a:rPr>
              <a:t>주님을</a:t>
            </a:r>
            <a:r>
              <a:rPr lang="ko-KR" sz="1200" dirty="0">
                <a:ea typeface="+mn-lt"/>
                <a:cs typeface="+mn-lt"/>
              </a:rPr>
              <a:t> 향한 깊은 뿌리와 신뢰에서 나왔습니다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이 고난의 </a:t>
            </a:r>
            <a:r>
              <a:rPr lang="ko-KR" altLang="en-US" sz="1200" dirty="0">
                <a:ea typeface="+mn-lt"/>
                <a:cs typeface="+mn-lt"/>
              </a:rPr>
              <a:t>날에</a:t>
            </a:r>
            <a:r>
              <a:rPr lang="ko-KR" sz="1200">
                <a:ea typeface="+mn-lt"/>
                <a:cs typeface="+mn-lt"/>
              </a:rPr>
              <a:t> 구주와 </a:t>
            </a:r>
            <a:r>
              <a:rPr lang="ko-KR" sz="1200" dirty="0">
                <a:ea typeface="+mn-lt"/>
                <a:cs typeface="+mn-lt"/>
              </a:rPr>
              <a:t>더 깊은 신앙의 뿌리를 내릴 수 있기를 바랍니다.</a:t>
            </a:r>
            <a:endParaRPr lang="en-US" dirty="0">
              <a:ea typeface="+mn-lt"/>
              <a:cs typeface="+mn-lt"/>
            </a:endParaRPr>
          </a:p>
          <a:p>
            <a:endParaRPr lang="ko-KR" altLang="en-US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677607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E151E-5453-B56C-ECBF-F619941EC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건물, 야외, 좁은, 천장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B0E59DE-2C45-76B9-7AA3-34B740080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465" y="1903738"/>
            <a:ext cx="4456781" cy="3041343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DFC96359-DEA9-91E1-8E0B-EB6D5EF6AC3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5A70D95-37E5-35D4-CC45-2E23551782A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2103DA2-C44C-9284-22D8-58C5F1353C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B3BDD9A-37BC-2274-CF4D-45B94FDB948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1C58487-F370-F265-D5D7-ADCED93368D7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60BBED9-8E5C-AEF6-256E-2A477F5E8B1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D33793-51FB-6A7B-0CF6-692FD48DA866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19722CD-D924-594B-5FF4-7AD06D8EACE9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예멘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 dirty="0">
                <a:ea typeface="+mn-lt"/>
                <a:cs typeface="+mn-lt"/>
              </a:rPr>
              <a:t>제2, 제3의 마제드와 같은 </a:t>
            </a:r>
            <a:r>
              <a:rPr lang="en-US" altLang="ko-KR" dirty="0">
                <a:ea typeface="+mn-lt"/>
                <a:cs typeface="+mn-lt"/>
              </a:rPr>
              <a:t>‘</a:t>
            </a:r>
            <a:r>
              <a:rPr lang="ko-KR" altLang="en-US" dirty="0">
                <a:ea typeface="+mn-lt"/>
                <a:cs typeface="+mn-lt"/>
              </a:rPr>
              <a:t>걸어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다니는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성경</a:t>
            </a:r>
            <a:r>
              <a:rPr lang="en-US" altLang="ko-KR" dirty="0">
                <a:ea typeface="+mn-lt"/>
                <a:cs typeface="+mn-lt"/>
              </a:rPr>
              <a:t>’이 </a:t>
            </a:r>
            <a:r>
              <a:rPr lang="en-US" altLang="ko-KR" dirty="0" err="1">
                <a:ea typeface="+mn-lt"/>
                <a:cs typeface="+mn-lt"/>
              </a:rPr>
              <a:t>계속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되기를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기도합니다</a:t>
            </a:r>
            <a:r>
              <a:rPr lang="en-US" altLang="ko-KR" dirty="0">
                <a:ea typeface="+mn-lt"/>
                <a:cs typeface="+mn-lt"/>
              </a:rPr>
              <a:t>. </a:t>
            </a:r>
            <a:endParaRPr lang="en-US" altLang="ko-KR" sz="1800" dirty="0">
              <a:latin typeface="맑은 고딕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ADD5D5-51FC-16C6-40FC-3F6F2957E136}"/>
              </a:ext>
            </a:extLst>
          </p:cNvPr>
          <p:cNvSpPr txBox="1"/>
          <p:nvPr/>
        </p:nvSpPr>
        <p:spPr>
          <a:xfrm>
            <a:off x="1215721" y="2184286"/>
            <a:ext cx="591552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b="1">
                <a:ea typeface="+mn-lt"/>
                <a:cs typeface="+mn-lt"/>
              </a:rPr>
              <a:t>이에 베드로는 옥에 갇혔고, 교회는 그를 위하여 간절히 하나님께 기도하더라(행12:5)</a:t>
            </a:r>
            <a:endParaRPr lang="ko-KR" altLang="en-US" sz="1200" b="1" dirty="0">
              <a:ea typeface="+mn-lt"/>
              <a:cs typeface="+mn-lt"/>
            </a:endParaRPr>
          </a:p>
          <a:p>
            <a:endParaRPr lang="ko-KR" altLang="en-US" sz="12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sz="1200" b="1" dirty="0">
                <a:latin typeface="Malgun Gothic"/>
                <a:ea typeface="Malgun Gothic"/>
                <a:cs typeface="+mn-lt"/>
              </a:rPr>
              <a:t>“내가 걸어 다니는 성경이 되기를” </a:t>
            </a:r>
            <a:r>
              <a:rPr lang="ko-KR" altLang="en-US" sz="1200" dirty="0">
                <a:ea typeface="+mn-lt"/>
                <a:cs typeface="+mn-lt"/>
              </a:rPr>
              <a:t>마제드가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간절히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소망했던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것처럼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 </a:t>
            </a:r>
            <a:r>
              <a:rPr lang="en-US" altLang="ko-KR" sz="1200" dirty="0" err="1">
                <a:ea typeface="+mn-lt"/>
                <a:cs typeface="+mn-lt"/>
              </a:rPr>
              <a:t>마제드가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없는</a:t>
            </a:r>
            <a:r>
              <a:rPr lang="en-US" altLang="ko-KR" sz="1200" dirty="0">
                <a:ea typeface="+mn-lt"/>
                <a:cs typeface="+mn-lt"/>
              </a:rPr>
              <a:t> </a:t>
            </a:r>
            <a:r>
              <a:rPr lang="ko-KR" altLang="en-US" sz="1200" dirty="0">
                <a:ea typeface="+mn-lt"/>
                <a:cs typeface="+mn-lt"/>
              </a:rPr>
              <a:t>상황에서도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예멘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땅에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복음의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빛을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다른</a:t>
            </a:r>
            <a:r>
              <a:rPr lang="en-US" altLang="ko-KR" sz="1200" dirty="0">
                <a:ea typeface="+mn-lt"/>
                <a:cs typeface="+mn-lt"/>
              </a:rPr>
              <a:t> '</a:t>
            </a:r>
            <a:r>
              <a:rPr lang="ko-KR" altLang="en-US" sz="1200" dirty="0">
                <a:ea typeface="+mn-lt"/>
                <a:cs typeface="+mn-lt"/>
              </a:rPr>
              <a:t>걸어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다니는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성경</a:t>
            </a:r>
            <a:r>
              <a:rPr lang="en-US" altLang="ko-KR" sz="1200" dirty="0">
                <a:ea typeface="+mn-lt"/>
                <a:cs typeface="+mn-lt"/>
              </a:rPr>
              <a:t>'</a:t>
            </a:r>
            <a:r>
              <a:rPr lang="ko-KR" altLang="en-US" sz="1200" dirty="0">
                <a:ea typeface="+mn-lt"/>
                <a:cs typeface="+mn-lt"/>
              </a:rPr>
              <a:t>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일어나기를 간절히 기도합니다. </a:t>
            </a:r>
            <a:endParaRPr lang="en-US" altLang="ko-KR" sz="12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endParaRPr lang="en-US" sz="12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200" dirty="0" err="1">
                <a:ea typeface="+mn-lt"/>
                <a:cs typeface="+mn-lt"/>
              </a:rPr>
              <a:t>오픈도어의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사역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철학에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따르면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우리의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목적은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고난을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제거하는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아니라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강건하게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것입니다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마제드가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감옥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안에서도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신실함을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유지하며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귀감이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되게 하시고, 옥중에서 찬송을 드린 바울과 실라처럼 매일 매일 승리하게 하옵소서!</a:t>
            </a:r>
          </a:p>
          <a:p>
            <a:pPr marL="285750" indent="-285750">
              <a:buFont typeface="Arial"/>
              <a:buChar char="•"/>
            </a:pPr>
            <a:endParaRPr lang="ko-KR" altLang="en-US" sz="1200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ko-KR" altLang="en-US" sz="1200" dirty="0">
                <a:ea typeface="+mn-lt"/>
                <a:cs typeface="+mn-lt"/>
              </a:rPr>
              <a:t>기독교인으로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살기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가장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위험한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예멘의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신자들이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마제드의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소식에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낙심하지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않고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오히려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박해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성숙한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신앙으로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나아가도록</a:t>
            </a:r>
            <a:r>
              <a:rPr lang="en-US" altLang="ko-KR" sz="1200" dirty="0">
                <a:ea typeface="+mn-lt"/>
                <a:cs typeface="+mn-lt"/>
              </a:rPr>
              <a:t> </a:t>
            </a:r>
            <a:r>
              <a:rPr lang="ko-KR" altLang="en-US" sz="1200" dirty="0">
                <a:ea typeface="+mn-lt"/>
                <a:cs typeface="+mn-lt"/>
              </a:rPr>
              <a:t>마음을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함께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기도합니다</a:t>
            </a:r>
            <a:r>
              <a:rPr lang="en-US" altLang="ko-KR" sz="1200" dirty="0">
                <a:ea typeface="+mn-lt"/>
                <a:cs typeface="+mn-lt"/>
              </a:rPr>
              <a:t>. </a:t>
            </a:r>
            <a:r>
              <a:rPr lang="en-US" altLang="ko-KR" sz="1200" dirty="0" err="1">
                <a:ea typeface="+mn-lt"/>
                <a:cs typeface="+mn-lt"/>
              </a:rPr>
              <a:t>주여</a:t>
            </a:r>
            <a:r>
              <a:rPr lang="en-US" altLang="ko-KR" sz="1200" dirty="0">
                <a:ea typeface="+mn-lt"/>
                <a:cs typeface="+mn-lt"/>
              </a:rPr>
              <a:t>! </a:t>
            </a:r>
            <a:r>
              <a:rPr lang="en-US" altLang="ko-KR" sz="1200" dirty="0" err="1">
                <a:ea typeface="+mn-lt"/>
                <a:cs typeface="+mn-lt"/>
              </a:rPr>
              <a:t>예멘의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교회에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은혜와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긍휼을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베풀어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주옵소서</a:t>
            </a:r>
            <a:r>
              <a:rPr lang="en-US" altLang="ko-KR" sz="1200" dirty="0">
                <a:ea typeface="+mn-lt"/>
                <a:cs typeface="+mn-l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31665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</a:t>
            </a:r>
            <a:endParaRPr lang="ko-KR" altLang="en-US" sz="1000"/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한국교회 성도들의 참여도 점점 확대되고 있습니다. 더 많은 성도들이 참여할 수 있도록 교회의 문을 열어 주옵소서! 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23</Slides>
  <Notes>13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23</vt:i4>
      </vt:variant>
    </vt:vector>
  </HeadingPairs>
  <TitlesOfParts>
    <vt:vector size="26" baseType="lpstr">
      <vt:lpstr>Office 테마</vt:lpstr>
      <vt:lpstr>Office 테마</vt:lpstr>
      <vt:lpstr>ShojiVTI</vt:lpstr>
      <vt:lpstr>Prayer Meeting  for Persecuted Church Worldwide 박해받는 교회를 위한 화요기도모임</vt:lpstr>
      <vt:lpstr>기도영상 : 레아 샤리부</vt:lpstr>
      <vt:lpstr>사53:1</vt:lpstr>
      <vt:lpstr>PowerPoint 프레젠테이션</vt:lpstr>
      <vt:lpstr>OPEN DOORS CORE VALUE/핵심가치</vt:lpstr>
      <vt:lpstr>PowerPoint 프레젠테이션</vt:lpstr>
      <vt:lpstr>Chinese idiom 2:</vt:lpstr>
      <vt:lpstr>어라이즈 아프리카 청원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1404</cp:revision>
  <dcterms:created xsi:type="dcterms:W3CDTF">2024-07-08T04:53:18Z</dcterms:created>
  <dcterms:modified xsi:type="dcterms:W3CDTF">2026-02-24T09:52:33Z</dcterms:modified>
</cp:coreProperties>
</file>