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21"/>
  </p:notesMasterIdLst>
  <p:sldIdLst>
    <p:sldId id="257" r:id="rId4"/>
    <p:sldId id="2550" r:id="rId5"/>
    <p:sldId id="283" r:id="rId6"/>
    <p:sldId id="2581" r:id="rId7"/>
    <p:sldId id="373" r:id="rId8"/>
    <p:sldId id="2549" r:id="rId9"/>
    <p:sldId id="256" r:id="rId10"/>
    <p:sldId id="2528" r:id="rId11"/>
    <p:sldId id="2588" r:id="rId12"/>
    <p:sldId id="2594" r:id="rId13"/>
    <p:sldId id="2595" r:id="rId14"/>
    <p:sldId id="2596" r:id="rId15"/>
    <p:sldId id="2578" r:id="rId16"/>
    <p:sldId id="2593" r:id="rId17"/>
    <p:sldId id="2591" r:id="rId18"/>
    <p:sldId id="2597" r:id="rId19"/>
    <p:sldId id="2462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F71D1-8F8B-CBAF-740F-DED213357785}" v="2345" dt="2026-03-17T10:11:54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맑은 고딕"/>
              <a:ea typeface="맑은 고딕"/>
              <a:cs typeface="Calibri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2026-03-17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0A772-1996-56D3-4FC0-EE0CAD43B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B984C91-4C4D-1685-E980-45372ACB1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CE27FA1-10DE-28B5-2190-C90B999E9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latin typeface="Calibri"/>
                <a:ea typeface="맑은 고딕"/>
                <a:cs typeface="Calibri"/>
              </a:rPr>
              <a:t>"당신들은 아마도 우리의 안전을 위해 기도할 것입니다. 또 당신들은 우리가 겪는 박해가 끝나기를 기도할 것입니다. 하지만, 우리는 이런 것들을 위해 기도하지 않습니다. 우리는 이집트를 위해 기도할 때, 성도들이 복음을 더욱 담대히 전할 수 있도록 기도합니다. 우리는 수백만의 무슬림들이 그리스도께 돌아오기를 기도합니다. 우리는 많은 무슬림들이 그리스도께 나아올 때 피할 수 없는 박해가 올 것을 알기에 그 고난 가운데서도 항상 신실한 성도가 될 수 있기를 기도합니다. 그것이 우리의 생명을 대가로 요구할지라도 말입니다." -이집트의 한 목사님- </a:t>
            </a:r>
          </a:p>
          <a:p>
            <a:r>
              <a:rPr lang="ko-KR" altLang="en-US">
                <a:latin typeface="Calibri"/>
                <a:ea typeface="맑은 고딕"/>
                <a:cs typeface="Calibri"/>
              </a:rPr>
              <a:t>"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You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be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safe</a:t>
            </a:r>
            <a:r>
              <a:rPr lang="ko-KR" altLang="en-US">
                <a:latin typeface="Calibri"/>
                <a:ea typeface="맑은 고딕"/>
                <a:cs typeface="Calibri"/>
              </a:rPr>
              <a:t>.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You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that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persecution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end</a:t>
            </a:r>
            <a:r>
              <a:rPr lang="ko-KR" altLang="en-US">
                <a:latin typeface="Calibri"/>
                <a:ea typeface="맑은 고딕"/>
                <a:cs typeface="Calibri"/>
              </a:rPr>
              <a:t>.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aren't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for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those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things</a:t>
            </a:r>
            <a:r>
              <a:rPr lang="ko-KR" altLang="en-US">
                <a:latin typeface="Calibri"/>
                <a:ea typeface="맑은 고딕"/>
                <a:cs typeface="Calibri"/>
              </a:rPr>
              <a:t>.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are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for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Egypt</a:t>
            </a:r>
            <a:r>
              <a:rPr lang="ko-KR" altLang="en-US">
                <a:latin typeface="Calibri"/>
                <a:ea typeface="맑은 고딕"/>
                <a:cs typeface="Calibri"/>
              </a:rPr>
              <a:t>, and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that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Christians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be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bold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sharing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Gospel</a:t>
            </a:r>
            <a:r>
              <a:rPr lang="ko-KR" altLang="en-US">
                <a:latin typeface="Calibri"/>
                <a:ea typeface="맑은 고딕"/>
                <a:cs typeface="Calibri"/>
              </a:rPr>
              <a:t>.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are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for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millions</a:t>
            </a:r>
            <a:r>
              <a:rPr lang="ko-KR" altLang="en-US">
                <a:latin typeface="Calibri"/>
                <a:ea typeface="맑은 고딕"/>
                <a:cs typeface="Calibri"/>
              </a:rPr>
              <a:t> of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Muslims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to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come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to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faith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Christ</a:t>
            </a:r>
            <a:r>
              <a:rPr lang="ko-KR" altLang="en-US">
                <a:latin typeface="Calibri"/>
                <a:ea typeface="맑은 고딕"/>
                <a:cs typeface="Calibri"/>
              </a:rPr>
              <a:t>.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are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praying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that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when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inevitable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persecution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comes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because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so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many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Muslims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are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coming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to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Christ</a:t>
            </a:r>
            <a:r>
              <a:rPr lang="ko-KR" altLang="en-US">
                <a:latin typeface="Calibri"/>
                <a:ea typeface="맑은 고딕"/>
                <a:cs typeface="Calibri"/>
              </a:rPr>
              <a:t>,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that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will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be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faithful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to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Christ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the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midst</a:t>
            </a:r>
            <a:r>
              <a:rPr lang="ko-KR" altLang="en-US">
                <a:latin typeface="Calibri"/>
                <a:ea typeface="맑은 고딕"/>
                <a:cs typeface="Calibri"/>
              </a:rPr>
              <a:t> of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that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persecution</a:t>
            </a:r>
            <a:r>
              <a:rPr lang="ko-KR" altLang="en-US">
                <a:latin typeface="Calibri"/>
                <a:ea typeface="맑은 고딕"/>
                <a:cs typeface="Calibri"/>
              </a:rPr>
              <a:t>,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even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if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it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costs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us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our</a:t>
            </a:r>
            <a:r>
              <a:rPr lang="ko-KR" altLang="en-US">
                <a:latin typeface="Calibri"/>
                <a:ea typeface="맑은 고딕"/>
                <a:cs typeface="Calibri"/>
              </a:rPr>
              <a:t> </a:t>
            </a:r>
            <a:r>
              <a:rPr lang="ko-KR" altLang="en-US" err="1">
                <a:latin typeface="Calibri"/>
                <a:ea typeface="맑은 고딕"/>
                <a:cs typeface="Calibri"/>
              </a:rPr>
              <a:t>lives</a:t>
            </a:r>
            <a:r>
              <a:rPr lang="ko-KR" altLang="en-US">
                <a:latin typeface="Calibri"/>
                <a:ea typeface="맑은 고딕"/>
                <a:cs typeface="Calibri"/>
              </a:rPr>
              <a:t>."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B0C61F-1EB6-D81B-9251-1F75F1B33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108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3685E-24B5-48A3-EE6D-B71D59547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D56648-292C-05FA-1381-EB68EE27F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0C7FFCC-B8A3-939C-3EE7-3DFB60A33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AE57C3-933E-6FF7-7C1C-2E678EB26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187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0FD3-02D1-56C6-43B5-5012D1CAA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0C66CC6-11DB-B930-F239-EAD2F278A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5A878C9-320D-411F-58B3-1B2993D71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447522-1E56-7FD1-2119-38B10E29A9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3576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E040F-A154-4A05-DFCE-2D5B67861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2D0DC20-B4CC-DFFA-7FC3-D1F3248A8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0AAA773-5221-DB90-F74E-B5E32BB90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781FEF-5832-ADBB-CD45-F51C5D560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346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19787-0EDD-6829-B2FB-9850E32D4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5CDECAB-EF1E-4425-290F-4326F96A8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F63B74A-5B25-59A1-FEAB-FCB658AFC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6F1AA9-D229-24B7-35FD-C4EEFE974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457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3B601-E1DD-84F2-B57E-39494771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8347054-0C31-4A97-FA86-58F8D8E76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96742D-0EF4-3ECB-DA68-8728062FD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876DEA-0D76-A6EC-941B-A09BDCCAB5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20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0247-4981-9FC8-5755-532BE2C4B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701380-EBF1-F9E6-60B2-383238047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2EB404-F83A-B284-A88D-59581141D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DBEA65-BA4F-C483-1095-2CFDAEE05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380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6EA98-D62D-8099-DA8D-6A0E64C1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A648F71-3647-6A43-E70E-A4494352B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B607C30-46A7-FE24-9BCF-5918DE748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B0490F9-0096-F5AB-1DDC-37DDC0FD6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57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2026-03-17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2026-03-17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rfhtjY_SE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2026</a:t>
            </a:r>
            <a:r>
              <a:rPr lang="ko-KR" altLang="en-US" sz="2000">
                <a:latin typeface="맑은 고딕"/>
                <a:ea typeface="맑은 고딕"/>
              </a:rPr>
              <a:t>년 3월 17일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의류, 인간의 얼굴, 사람, 앉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4" r="7864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97" y="1161288"/>
            <a:ext cx="3860457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 : 아리아나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>
                <a:solidFill>
                  <a:schemeClr val="bg1"/>
                </a:solidFill>
                <a:ea typeface="맑은 고딕"/>
              </a:rPr>
              <a:t>를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요6:47-48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47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진실로 진실로 너희에게 이르노니 믿는 자는 영생을 가졌나니 </a:t>
            </a:r>
            <a:r>
              <a:rPr lang="ko-KR" altLang="en-US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48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내가 곧 생명의 떡이니라.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>
                <a:ea typeface="맑은 고딕"/>
              </a:rPr>
              <a:t>47 </a:t>
            </a:r>
            <a:r>
              <a:rPr lang="en-US" altLang="ko-KR" dirty="0">
                <a:ea typeface="맑은 고딕"/>
              </a:rPr>
              <a:t>I tell you the truth, he who believes has everlasting life. </a:t>
            </a:r>
            <a:r>
              <a:rPr lang="en-US" altLang="ko-KR" sz="1100">
                <a:ea typeface="맑은 고딕"/>
              </a:rPr>
              <a:t>48 </a:t>
            </a:r>
            <a:r>
              <a:rPr lang="en-US" altLang="ko-KR">
                <a:ea typeface="맑은 고딕"/>
              </a:rPr>
              <a:t>I am the bread of life. 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차량, 육상 차량, 야외, 바퀴이(가) 표시된 사진&#10;&#10;AI가 생성한 콘텐츠에는 오류가 있을 수 있습니다.">
            <a:extLst>
              <a:ext uri="{FF2B5EF4-FFF2-40B4-BE49-F238E27FC236}">
                <a16:creationId xmlns:a16="http://schemas.microsoft.com/office/drawing/2014/main" id="{84FD3A31-1465-9F53-E337-FF70673BC5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14" b="84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FE1C7-4F11-068C-530B-61F96C05663B}"/>
              </a:ext>
            </a:extLst>
          </p:cNvPr>
          <p:cNvSpPr txBox="1"/>
          <p:nvPr/>
        </p:nvSpPr>
        <p:spPr>
          <a:xfrm>
            <a:off x="8452720" y="1073715"/>
            <a:ext cx="3661514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b="1">
                <a:solidFill>
                  <a:schemeClr val="bg1"/>
                </a:solidFill>
                <a:ea typeface="맑은 고딕"/>
              </a:rPr>
              <a:t>너는 일깨어 그 남은 바 죽게 된 것을 굳건하게 하라(계3:2)</a:t>
            </a:r>
          </a:p>
          <a:p>
            <a:endParaRPr lang="ko-KR" altLang="en-US" sz="14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Wake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up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! </a:t>
            </a:r>
            <a:endParaRPr lang="ko-KR">
              <a:solidFill>
                <a:schemeClr val="bg1"/>
              </a:solidFill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Strengthen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what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remains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endParaRPr lang="ko-KR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r>
              <a:rPr lang="ko-KR" altLang="en-US" sz="1400">
                <a:solidFill>
                  <a:schemeClr val="bg1"/>
                </a:solidFill>
                <a:ea typeface="맑은 고딕"/>
              </a:rPr>
              <a:t>and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is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about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to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die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.</a:t>
            </a:r>
            <a:endParaRPr lang="ko-KR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6276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4ACE1-85E7-9BA9-5546-81E47AD12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5E933B-20BC-01D0-08DA-16452AD29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840" y="457200"/>
            <a:ext cx="10502163" cy="1380356"/>
          </a:xfrm>
        </p:spPr>
        <p:txBody>
          <a:bodyPr/>
          <a:lstStyle/>
          <a:p>
            <a:r>
              <a:rPr lang="ko-KR" altLang="en-US" sz="3600">
                <a:solidFill>
                  <a:srgbClr val="000000"/>
                </a:solidFill>
                <a:latin typeface="Malgun Gothic"/>
                <a:ea typeface="+mj-lt"/>
              </a:rPr>
              <a:t>우리</a:t>
            </a:r>
            <a:r>
              <a:rPr lang="ko-KR" sz="3600">
                <a:solidFill>
                  <a:srgbClr val="000000"/>
                </a:solidFill>
                <a:latin typeface="Malgun Gothic"/>
                <a:ea typeface="Malgun Gothic"/>
              </a:rPr>
              <a:t>는 기도의 </a:t>
            </a:r>
            <a:r>
              <a:rPr lang="ko-KR" altLang="en-US" sz="3600">
                <a:solidFill>
                  <a:srgbClr val="000000"/>
                </a:solidFill>
                <a:latin typeface="Malgun Gothic"/>
                <a:ea typeface="Malgun Gothic"/>
              </a:rPr>
              <a:t>사람이다.</a:t>
            </a:r>
            <a:endParaRPr lang="en-US" altLang="ko-KR" sz="3600">
              <a:solidFill>
                <a:srgbClr val="000000"/>
              </a:solidFill>
              <a:latin typeface="맑은 고딕"/>
              <a:ea typeface="맑은 고딕"/>
            </a:endParaRPr>
          </a:p>
          <a:p>
            <a:r>
              <a:rPr lang="en-US" altLang="ko-KR" sz="1800" b="1">
                <a:latin typeface="Malgun Gothic"/>
                <a:ea typeface="+mj-lt"/>
              </a:rPr>
              <a:t>  We are people of prayer.</a:t>
            </a:r>
            <a:endParaRPr lang="ko-KR" sz="1800">
              <a:latin typeface="Malgun Gothic"/>
              <a:ea typeface="Malgun Gothic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6B3159-00E0-DF79-2D85-6B780116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797" y="2946500"/>
            <a:ext cx="5177771" cy="291455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1200" err="1">
                <a:latin typeface="Malgun Gothic"/>
                <a:ea typeface="Malgun Gothic"/>
              </a:rPr>
              <a:t>다윗은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매우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실질적인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것들을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위해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기도했습니다</a:t>
            </a:r>
            <a:r>
              <a:rPr lang="en-US" sz="1200">
                <a:latin typeface="Malgun Gothic"/>
                <a:ea typeface="Malgun Gothic"/>
              </a:rPr>
              <a:t>. </a:t>
            </a:r>
          </a:p>
          <a:p>
            <a:pPr>
              <a:buNone/>
            </a:pPr>
            <a:r>
              <a:rPr lang="en-US" sz="1200">
                <a:latin typeface="Malgun Gothic"/>
                <a:ea typeface="Malgun Gothic"/>
              </a:rPr>
              <a:t>David prayed about the most practical matters.</a:t>
            </a:r>
          </a:p>
          <a:p>
            <a:pPr marL="0" indent="0">
              <a:buNone/>
            </a:pPr>
            <a:r>
              <a:rPr lang="en-US" altLang="ko-KR" sz="1200" err="1">
                <a:latin typeface="Malgun Gothic"/>
                <a:ea typeface="맑은 고딕"/>
              </a:rPr>
              <a:t>내가</a:t>
            </a:r>
            <a:r>
              <a:rPr lang="en-US" altLang="ko-KR" sz="1200">
                <a:latin typeface="Malgun Gothic"/>
                <a:ea typeface="맑은 고딕"/>
              </a:rPr>
              <a:t> </a:t>
            </a:r>
            <a:r>
              <a:rPr lang="en-US" altLang="ko-KR" sz="1200" err="1">
                <a:latin typeface="Malgun Gothic"/>
                <a:ea typeface="맑은 고딕"/>
              </a:rPr>
              <a:t>가서</a:t>
            </a:r>
            <a:r>
              <a:rPr lang="en-US" altLang="ko-KR" sz="1200">
                <a:latin typeface="Malgun Gothic"/>
                <a:ea typeface="맑은 고딕"/>
              </a:rPr>
              <a:t> 이 </a:t>
            </a:r>
            <a:r>
              <a:rPr lang="en-US" altLang="ko-KR" sz="1200" err="1">
                <a:latin typeface="Malgun Gothic"/>
                <a:ea typeface="맑은 고딕"/>
              </a:rPr>
              <a:t>블레셋</a:t>
            </a:r>
            <a:r>
              <a:rPr lang="en-US" altLang="ko-KR" sz="1200">
                <a:latin typeface="Malgun Gothic"/>
                <a:ea typeface="맑은 고딕"/>
              </a:rPr>
              <a:t> </a:t>
            </a:r>
            <a:r>
              <a:rPr lang="en-US" altLang="ko-KR" sz="1200" err="1">
                <a:latin typeface="Malgun Gothic"/>
                <a:ea typeface="맑은 고딕"/>
              </a:rPr>
              <a:t>사람들을</a:t>
            </a:r>
            <a:r>
              <a:rPr lang="en-US" altLang="ko-KR" sz="1200">
                <a:latin typeface="Malgun Gothic"/>
                <a:ea typeface="맑은 고딕"/>
              </a:rPr>
              <a:t> </a:t>
            </a:r>
            <a:r>
              <a:rPr lang="en-US" altLang="ko-KR" sz="1200" err="1">
                <a:latin typeface="Malgun Gothic"/>
                <a:ea typeface="맑은 고딕"/>
              </a:rPr>
              <a:t>치리이까</a:t>
            </a:r>
            <a:r>
              <a:rPr lang="en-US" altLang="ko-KR" sz="1200">
                <a:latin typeface="Malgun Gothic"/>
                <a:ea typeface="맑은 고딕"/>
              </a:rPr>
              <a:t>?(삼상23:2)</a:t>
            </a:r>
            <a:r>
              <a:rPr lang="en-US" altLang="ko-KR" sz="1600">
                <a:latin typeface="Malgun Gothic"/>
                <a:ea typeface="맑은 고딕"/>
              </a:rPr>
              <a:t>     </a:t>
            </a:r>
            <a:endParaRPr lang="en-US" altLang="ko-KR" sz="1600">
              <a:latin typeface="Malgun Gothic"/>
              <a:ea typeface="맑은 고딕" panose="020B0503020000020004" pitchFamily="34" charset="-127"/>
            </a:endParaRPr>
          </a:p>
          <a:p>
            <a:pPr marL="0" indent="0">
              <a:buNone/>
            </a:pPr>
            <a:r>
              <a:rPr lang="en-US" altLang="ko-KR" sz="1200">
                <a:latin typeface="Malgun Gothic"/>
                <a:ea typeface="Malgun Gothic"/>
              </a:rPr>
              <a:t>Shall I go and attack these Philistines?(1Sam 23:2)</a:t>
            </a:r>
          </a:p>
          <a:p>
            <a:pPr marL="0" indent="0">
              <a:buNone/>
            </a:pPr>
            <a:endParaRPr lang="en-US" altLang="ko-KR" sz="1200">
              <a:latin typeface="Malgun Gothic"/>
              <a:ea typeface="Malgun Gothic"/>
            </a:endParaRPr>
          </a:p>
          <a:p>
            <a:pPr marL="0" indent="0">
              <a:buNone/>
            </a:pPr>
            <a:r>
              <a:rPr lang="en-US" altLang="ko-KR" sz="1200">
                <a:latin typeface="Malgun Gothic"/>
                <a:ea typeface="Malgun Gothic"/>
              </a:rPr>
              <a:t>"저희를 </a:t>
            </a:r>
            <a:r>
              <a:rPr lang="en-US" altLang="ko-KR" sz="1200" err="1">
                <a:latin typeface="Malgun Gothic"/>
                <a:ea typeface="Malgun Gothic"/>
              </a:rPr>
              <a:t>위해서</a:t>
            </a:r>
            <a:r>
              <a:rPr lang="en-US" altLang="ko-KR" sz="1200">
                <a:latin typeface="Malgun Gothic"/>
                <a:ea typeface="Malgun Gothic"/>
              </a:rPr>
              <a:t> </a:t>
            </a:r>
            <a:r>
              <a:rPr lang="en-US" altLang="ko-KR" sz="1200" err="1">
                <a:latin typeface="Malgun Gothic"/>
                <a:ea typeface="Malgun Gothic"/>
              </a:rPr>
              <a:t>기도하지</a:t>
            </a:r>
            <a:r>
              <a:rPr lang="en-US" altLang="ko-KR" sz="1200">
                <a:latin typeface="Malgun Gothic"/>
                <a:ea typeface="Malgun Gothic"/>
              </a:rPr>
              <a:t> </a:t>
            </a:r>
            <a:r>
              <a:rPr lang="en-US" altLang="ko-KR" sz="1200" err="1">
                <a:latin typeface="Malgun Gothic"/>
                <a:ea typeface="Malgun Gothic"/>
              </a:rPr>
              <a:t>마십시요</a:t>
            </a:r>
            <a:r>
              <a:rPr lang="en-US" altLang="ko-KR" sz="1200">
                <a:latin typeface="Malgun Gothic"/>
                <a:ea typeface="Malgun Gothic"/>
              </a:rPr>
              <a:t>. </a:t>
            </a:r>
            <a:r>
              <a:rPr lang="en-US" altLang="ko-KR" sz="1200" err="1">
                <a:latin typeface="Malgun Gothic"/>
                <a:ea typeface="Malgun Gothic"/>
              </a:rPr>
              <a:t>저희와</a:t>
            </a:r>
            <a:r>
              <a:rPr lang="en-US" altLang="ko-KR" sz="1200">
                <a:latin typeface="Malgun Gothic"/>
                <a:ea typeface="Malgun Gothic"/>
              </a:rPr>
              <a:t> </a:t>
            </a:r>
            <a:r>
              <a:rPr lang="en-US" altLang="ko-KR" sz="1200" err="1">
                <a:latin typeface="Malgun Gothic"/>
                <a:ea typeface="Malgun Gothic"/>
              </a:rPr>
              <a:t>함께</a:t>
            </a:r>
            <a:r>
              <a:rPr lang="en-US" altLang="ko-KR" sz="1200">
                <a:latin typeface="Malgun Gothic"/>
                <a:ea typeface="Malgun Gothic"/>
              </a:rPr>
              <a:t> </a:t>
            </a:r>
            <a:r>
              <a:rPr lang="en-US" altLang="ko-KR" sz="1200" err="1">
                <a:latin typeface="Malgun Gothic"/>
                <a:ea typeface="Malgun Gothic"/>
              </a:rPr>
              <a:t>기도하십시오</a:t>
            </a:r>
            <a:r>
              <a:rPr lang="en-US" altLang="ko-KR" sz="1200">
                <a:latin typeface="Malgun Gothic"/>
                <a:ea typeface="Malgun Gothic"/>
              </a:rPr>
              <a:t>."</a:t>
            </a:r>
          </a:p>
          <a:p>
            <a:pPr marL="0" indent="0">
              <a:buNone/>
            </a:pPr>
            <a:r>
              <a:rPr lang="en-US" altLang="ko-KR" sz="1200">
                <a:latin typeface="Malgun Gothic"/>
                <a:ea typeface="Malgun Gothic"/>
              </a:rPr>
              <a:t>Please don't pray </a:t>
            </a:r>
            <a:r>
              <a:rPr lang="en-US" altLang="ko-KR" sz="1200">
                <a:solidFill>
                  <a:srgbClr val="0070C0"/>
                </a:solidFill>
                <a:latin typeface="Malgun Gothic"/>
                <a:ea typeface="Malgun Gothic"/>
              </a:rPr>
              <a:t>for</a:t>
            </a:r>
            <a:r>
              <a:rPr lang="en-US" altLang="ko-KR" sz="1200">
                <a:latin typeface="Malgun Gothic"/>
                <a:ea typeface="Malgun Gothic"/>
              </a:rPr>
              <a:t> us. Please pray </a:t>
            </a:r>
            <a:r>
              <a:rPr lang="en-US" altLang="ko-KR" sz="1200">
                <a:solidFill>
                  <a:srgbClr val="0070C0"/>
                </a:solidFill>
                <a:latin typeface="Malgun Gothic"/>
                <a:ea typeface="Malgun Gothic"/>
              </a:rPr>
              <a:t>with</a:t>
            </a:r>
            <a:r>
              <a:rPr lang="en-US" altLang="ko-KR" sz="1200">
                <a:latin typeface="Malgun Gothic"/>
                <a:ea typeface="Malgun Gothic"/>
              </a:rPr>
              <a:t> us.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DEAC13-2A4A-89CD-7BBB-4DF1BFA1F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8373" y="2048108"/>
            <a:ext cx="5140285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342900">
              <a:buFont typeface="Arial,Sans-Serif"/>
              <a:buChar char="•"/>
            </a:pPr>
            <a:r>
              <a:rPr lang="en-US" altLang="ko-KR" sz="1400" err="1">
                <a:latin typeface="Malgun Gothic"/>
                <a:ea typeface="맑은 고딕"/>
              </a:rPr>
              <a:t>기도는</a:t>
            </a:r>
            <a:r>
              <a:rPr lang="en-US" altLang="ko-KR" sz="1400">
                <a:latin typeface="Malgun Gothic"/>
                <a:ea typeface="맑은 고딕"/>
              </a:rPr>
              <a:t> </a:t>
            </a:r>
            <a:r>
              <a:rPr lang="en-US" altLang="ko-KR" sz="1400" err="1">
                <a:latin typeface="Malgun Gothic"/>
                <a:ea typeface="맑은 고딕"/>
              </a:rPr>
              <a:t>하나님과</a:t>
            </a:r>
            <a:r>
              <a:rPr lang="en-US" altLang="ko-KR" sz="1400">
                <a:latin typeface="Malgun Gothic"/>
                <a:ea typeface="맑은 고딕"/>
              </a:rPr>
              <a:t> </a:t>
            </a:r>
            <a:r>
              <a:rPr lang="en-US" altLang="ko-KR" sz="1400" err="1">
                <a:latin typeface="Malgun Gothic"/>
                <a:ea typeface="맑은 고딕"/>
              </a:rPr>
              <a:t>동행하는</a:t>
            </a:r>
            <a:r>
              <a:rPr lang="en-US" altLang="ko-KR" sz="1400">
                <a:latin typeface="Malgun Gothic"/>
                <a:ea typeface="맑은 고딕"/>
              </a:rPr>
              <a:t> </a:t>
            </a:r>
            <a:r>
              <a:rPr lang="en-US" altLang="ko-KR" sz="1400" err="1">
                <a:latin typeface="Malgun Gothic"/>
                <a:ea typeface="맑은 고딕"/>
              </a:rPr>
              <a:t>삶입니다</a:t>
            </a:r>
            <a:r>
              <a:rPr lang="en-US" altLang="ko-KR" sz="1400">
                <a:latin typeface="Malgun Gothic"/>
                <a:ea typeface="맑은 고딕"/>
              </a:rPr>
              <a:t>.</a:t>
            </a:r>
            <a:endParaRPr lang="ko-KR" altLang="en-US" sz="1400">
              <a:ea typeface="맑은 고딕"/>
            </a:endParaRPr>
          </a:p>
          <a:p>
            <a:r>
              <a:rPr lang="en-US" altLang="ko-KR" sz="1200">
                <a:latin typeface="Malgun Gothic"/>
                <a:ea typeface="맑은 고딕"/>
              </a:rPr>
              <a:t>       Prayer is our life with God. </a:t>
            </a:r>
          </a:p>
        </p:txBody>
      </p:sp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E3C8F2E-E468-03A8-4FF7-37EC2E0317AE}"/>
              </a:ext>
            </a:extLst>
          </p:cNvPr>
          <p:cNvSpPr/>
          <p:nvPr/>
        </p:nvSpPr>
        <p:spPr>
          <a:xfrm rot="10800000" flipH="1">
            <a:off x="-17691" y="1144720"/>
            <a:ext cx="848634" cy="214646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  <p:sp>
        <p:nvSpPr>
          <p:cNvPr id="7" name="Google Shape;92;p18">
            <a:extLst>
              <a:ext uri="{FF2B5EF4-FFF2-40B4-BE49-F238E27FC236}">
                <a16:creationId xmlns:a16="http://schemas.microsoft.com/office/drawing/2014/main" id="{9ABCB413-B57F-4827-8FCE-45CCDA5FF31D}"/>
              </a:ext>
            </a:extLst>
          </p:cNvPr>
          <p:cNvSpPr/>
          <p:nvPr/>
        </p:nvSpPr>
        <p:spPr>
          <a:xfrm rot="10800000" flipH="1">
            <a:off x="6082880" y="1147263"/>
            <a:ext cx="6096391" cy="210406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  <p:pic>
        <p:nvPicPr>
          <p:cNvPr id="9" name="그림 개체 틀 4" descr="하늘, 의류, 야외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15A9C66-10FB-F098-98AB-57BE889ED8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08" b="8308"/>
          <a:stretch/>
        </p:blipFill>
        <p:spPr>
          <a:xfrm>
            <a:off x="20" y="2947062"/>
            <a:ext cx="5557005" cy="309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9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1">
            <a:extLst>
              <a:ext uri="{FF2B5EF4-FFF2-40B4-BE49-F238E27FC236}">
                <a16:creationId xmlns:a16="http://schemas.microsoft.com/office/drawing/2014/main" id="{533BF18B-C8A1-400D-BBBD-6103EC9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0D0C3D6-FFE3-B99D-9870-5098E7DCC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909" y="2023110"/>
            <a:ext cx="2469624" cy="2846070"/>
          </a:xfrm>
        </p:spPr>
        <p:txBody>
          <a:bodyPr anchor="ctr">
            <a:normAutofit/>
          </a:bodyPr>
          <a:lstStyle/>
          <a:p>
            <a:pPr algn="l"/>
            <a:r>
              <a:rPr lang="ko-KR" altLang="en-US" sz="3700" dirty="0">
                <a:ea typeface="맑은 고딕"/>
              </a:rPr>
              <a:t>어라이즈 </a:t>
            </a:r>
            <a:r>
              <a:rPr lang="ko-KR" altLang="en-US" sz="3700">
                <a:ea typeface="맑은 고딕"/>
              </a:rPr>
              <a:t>아프리카 청원</a:t>
            </a:r>
            <a:endParaRPr lang="ko-KR" altLang="en-US" sz="3700" dirty="0">
              <a:ea typeface="맑은 고딕"/>
            </a:endParaRPr>
          </a:p>
        </p:txBody>
      </p:sp>
      <p:sp>
        <p:nvSpPr>
          <p:cNvPr id="46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그림 7" descr="텍스트, 스크린샷, 그래픽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6985F56-F8F1-73DB-133B-512F88C3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770" y="2829927"/>
            <a:ext cx="3233488" cy="3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8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인간의 얼굴, 페인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455" b="12455"/>
          <a:stretch>
            <a:fillRect/>
          </a:stretch>
        </p:blipFill>
        <p:spPr bwMode="auto">
          <a:xfrm>
            <a:off x="20" y="-9171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315527" y="1529818"/>
            <a:ext cx="5461010" cy="1095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rgbClr val="002060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rgbClr val="002060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585139" y="206743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74D7-41DD-76ED-9156-B57CB0E94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CBC7DC8-D54F-67DD-BBC5-402EA1C7A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161" y="2381974"/>
            <a:ext cx="4596668" cy="3012552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C761E835-A7B6-F4A2-5202-FD48C667754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803A9FB4-0499-F792-D4D4-3660D43697FF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5885D01-A8B5-7B5F-86D5-3284B10DDF9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CA7E102-31A1-7E99-8200-AD958B8D2D10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68C349D-B7E4-77E0-46AC-9E85807FC0D7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E87A248-DF0A-75F1-FF5A-EA130242A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0AE600D-5A47-E20C-5533-44F1B9FDE0E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AB38BE6-AA22-C7C8-1432-7E1BC790B36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ea typeface="+mn-lt"/>
                <a:cs typeface="+mn-lt"/>
              </a:rPr>
              <a:t>내부의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목소리</a:t>
            </a:r>
            <a:r>
              <a:rPr lang="en-US" altLang="ko-KR" dirty="0">
                <a:ea typeface="+mn-lt"/>
                <a:cs typeface="+mn-lt"/>
              </a:rPr>
              <a:t>: </a:t>
            </a:r>
            <a:r>
              <a:rPr lang="ko-KR" altLang="en-US" dirty="0">
                <a:ea typeface="+mn-lt"/>
                <a:cs typeface="+mn-lt"/>
              </a:rPr>
              <a:t>전쟁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중에도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피어나는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희망의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빛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 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4E048-BCBA-7DCB-6D12-E05AB10F661A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A8CD94-8DB4-2B18-2245-45E23E24C3D4}"/>
              </a:ext>
            </a:extLst>
          </p:cNvPr>
          <p:cNvSpPr txBox="1"/>
          <p:nvPr/>
        </p:nvSpPr>
        <p:spPr>
          <a:xfrm>
            <a:off x="1215721" y="1514094"/>
            <a:ext cx="5915526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300">
                <a:ea typeface="+mn-lt"/>
                <a:cs typeface="+mn-lt"/>
              </a:rPr>
              <a:t>"9일간의 침묵 끝에 마침내 형제자매들의 목소리를 듣게 되어 정말 다행입니다</a:t>
            </a:r>
            <a:r>
              <a:rPr lang="en-US" altLang="ko-KR" sz="1300">
                <a:ea typeface="+mn-lt"/>
                <a:cs typeface="+mn-lt"/>
              </a:rPr>
              <a:t>. </a:t>
            </a:r>
            <a:r>
              <a:rPr lang="ko-KR" sz="1300">
                <a:ea typeface="+mn-lt"/>
                <a:cs typeface="+mn-lt"/>
              </a:rPr>
              <a:t>주님을 </a:t>
            </a:r>
            <a:r>
              <a:rPr lang="ko-KR" sz="1300" dirty="0">
                <a:ea typeface="+mn-lt"/>
                <a:cs typeface="+mn-lt"/>
              </a:rPr>
              <a:t>찬양합니다. 그들은 무사합니다." </a:t>
            </a:r>
            <a:endParaRPr lang="ko-KR" altLang="en-US" sz="1300" dirty="0">
              <a:ea typeface="+mn-lt"/>
              <a:cs typeface="+mn-lt"/>
            </a:endParaRPr>
          </a:p>
          <a:p>
            <a:endParaRPr lang="ko-KR" sz="1300" dirty="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ko-KR" altLang="en-US" sz="1300" b="1">
                <a:ea typeface="+mn-lt"/>
                <a:cs typeface="+mn-lt"/>
              </a:rPr>
              <a:t>전쟁중에도 피어나는 희망의 빛</a:t>
            </a:r>
            <a:endParaRPr lang="ko-KR" altLang="en-US" sz="1300" b="1" dirty="0">
              <a:ea typeface="+mn-lt"/>
              <a:cs typeface="+mn-lt"/>
            </a:endParaRPr>
          </a:p>
          <a:p>
            <a:r>
              <a:rPr lang="ko-KR" sz="1300" dirty="0">
                <a:ea typeface="+mn-lt"/>
                <a:cs typeface="+mn-lt"/>
              </a:rPr>
              <a:t>전쟁의 어둠 속에서도 하나님의 빛은 여전히 빛나고 있습니다. 네 자녀와 함</a:t>
            </a:r>
            <a:r>
              <a:rPr lang="ko-KR" sz="1300">
                <a:ea typeface="+mn-lt"/>
                <a:cs typeface="+mn-lt"/>
              </a:rPr>
              <a:t>께 좁은 집에 사는 한 신자는 이웃 그리스도인 가정이 근처 폭발 </a:t>
            </a:r>
            <a:r>
              <a:rPr lang="ko-KR" sz="1300" dirty="0">
                <a:ea typeface="+mn-lt"/>
                <a:cs typeface="+mn-lt"/>
              </a:rPr>
              <a:t>충격으로 집이 심하게 파손되었다는 소식을 들었습니다. 자신들도 공간이 부족하고 경제적으로 어렵지만, 그들은 즉시 문을 열어 그 가족을 자신들의 작은 아파트에 머물게 했습니다. 두려움과 불확실성이 가득한 환경 속에서도 그들은 매일 저녁 모여 기도하고 성경을 읽으며 서로를 격려하고 있습니다.</a:t>
            </a:r>
            <a:r>
              <a:rPr lang="ko-KR" altLang="en-US" sz="1300" dirty="0">
                <a:ea typeface="+mn-lt"/>
                <a:cs typeface="+mn-lt"/>
              </a:rPr>
              <a:t> 절망적 상황속에서 이란 성도들은 </a:t>
            </a:r>
            <a:r>
              <a:rPr lang="ko-KR" sz="1300" dirty="0">
                <a:ea typeface="+mn-lt"/>
                <a:cs typeface="+mn-lt"/>
              </a:rPr>
              <a:t>그리스도 안에서 더 깊은 교제와 연합을 이루고 </a:t>
            </a:r>
            <a:r>
              <a:rPr lang="ko-KR" altLang="en-US" sz="1300" dirty="0">
                <a:ea typeface="+mn-lt"/>
                <a:cs typeface="+mn-lt"/>
              </a:rPr>
              <a:t>있습니다</a:t>
            </a:r>
            <a:r>
              <a:rPr lang="ko-KR" sz="1300" dirty="0">
                <a:ea typeface="+mn-lt"/>
                <a:cs typeface="+mn-lt"/>
              </a:rPr>
              <a:t>.</a:t>
            </a:r>
            <a:endParaRPr lang="ko-KR" sz="1300" dirty="0">
              <a:ea typeface="맑은 고딕"/>
            </a:endParaRPr>
          </a:p>
          <a:p>
            <a:endParaRPr lang="ko-KR" altLang="en-US" sz="1300" dirty="0">
              <a:ea typeface="맑은 고딕"/>
            </a:endParaRPr>
          </a:p>
          <a:p>
            <a:r>
              <a:rPr lang="en-US" altLang="ko-KR" sz="1300" b="1">
                <a:ea typeface="맑은 고딕"/>
              </a:rPr>
              <a:t>2.</a:t>
            </a:r>
            <a:r>
              <a:rPr lang="ko-KR" altLang="en-US" sz="1300" b="1" dirty="0">
                <a:ea typeface="맑은 고딕"/>
              </a:rPr>
              <a:t> </a:t>
            </a:r>
            <a:r>
              <a:rPr lang="ko-KR" sz="1300" b="1">
                <a:ea typeface="맑은 고딕"/>
              </a:rPr>
              <a:t>실종된 아들을 기다리는 가족</a:t>
            </a:r>
            <a:endParaRPr lang="ko-KR" sz="1300">
              <a:ea typeface="맑은 고딕"/>
            </a:endParaRPr>
          </a:p>
          <a:p>
            <a:r>
              <a:rPr lang="ko-KR" sz="1300">
                <a:ea typeface="+mn-lt"/>
                <a:cs typeface="+mn-lt"/>
              </a:rPr>
              <a:t>또 다른 파트너는 깊은 절망 속에 있는 한 그리스도인 가족의 소식을 전했습니다. 전쟁이 시작되고 통신이 끊기기 직전, 이 가족의 장남이 지난 1월 시위 도중 실종되었다는 소식이 확인되었습니다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altLang="en-US" sz="1300">
                <a:ea typeface="+mn-lt"/>
                <a:cs typeface="+mn-lt"/>
              </a:rPr>
              <a:t>가족들은 교도소와 영안실까지 샅샅이 뒤졌지만 아들의 행방에 대해 어떤 정보도 얻지 못했습니다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altLang="en-US" sz="1300">
                <a:ea typeface="+mn-lt"/>
                <a:cs typeface="+mn-lt"/>
              </a:rPr>
              <a:t>외부와의 소통이 더욱 제한된 지금</a:t>
            </a:r>
            <a:r>
              <a:rPr lang="en-US" altLang="ko-KR" sz="1300">
                <a:ea typeface="+mn-lt"/>
                <a:cs typeface="+mn-lt"/>
              </a:rPr>
              <a:t>,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ko-KR" altLang="en-US" sz="1300">
                <a:ea typeface="+mn-lt"/>
                <a:cs typeface="+mn-lt"/>
              </a:rPr>
              <a:t>이들의 침묵과 불확실성은 견디기 </a:t>
            </a:r>
            <a:r>
              <a:rPr lang="ko-KR" sz="1300">
                <a:ea typeface="+mn-lt"/>
                <a:cs typeface="+mn-lt"/>
              </a:rPr>
              <a:t>힘든</a:t>
            </a:r>
            <a:r>
              <a:rPr lang="ko-KR" altLang="en-US" sz="1300">
                <a:ea typeface="+mn-lt"/>
                <a:cs typeface="+mn-lt"/>
              </a:rPr>
              <a:t> 무게로 다가오고 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endParaRPr lang="en-US" sz="1300">
              <a:ea typeface="맑은 고딕"/>
            </a:endParaRPr>
          </a:p>
          <a:p>
            <a:endParaRPr lang="en-US" altLang="ko-KR" sz="1300" dirty="0">
              <a:ea typeface="+mn-lt"/>
              <a:cs typeface="+mn-lt"/>
            </a:endParaRPr>
          </a:p>
          <a:p>
            <a:r>
              <a:rPr lang="ko-KR" altLang="en-US" sz="1300" b="1" dirty="0">
                <a:ea typeface="+mn-lt"/>
                <a:cs typeface="+mn-lt"/>
              </a:rPr>
              <a:t>기도</a:t>
            </a:r>
            <a:r>
              <a:rPr lang="en-US" altLang="ko-KR" sz="1300" b="1" dirty="0">
                <a:ea typeface="+mn-lt"/>
                <a:cs typeface="+mn-lt"/>
              </a:rPr>
              <a:t>: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절망적 상황속에서도 서로 돌아보고 연합하게 하심을 감사드립니다. 실종된 아들을 보호하시고</a:t>
            </a:r>
            <a:r>
              <a:rPr lang="ko-KR" sz="1300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고통스러운 기다림 속에 </a:t>
            </a:r>
            <a:r>
              <a:rPr lang="ko-KR" sz="1300" dirty="0">
                <a:solidFill>
                  <a:srgbClr val="0070C0"/>
                </a:solidFill>
                <a:ea typeface="+mn-lt"/>
                <a:cs typeface="+mn-lt"/>
              </a:rPr>
              <a:t>있는 가족들에게 하나님의 위로와 평강을 주시고, 조속히 아들의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소식을 확인할 수 있도록 길을 열어 주옵소서!</a:t>
            </a:r>
            <a:endParaRPr lang="ko-KR" sz="1300" dirty="0">
              <a:solidFill>
                <a:srgbClr val="0070C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273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D36D6-877E-6D44-837A-D11EE92A9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52C3F68-44F5-5049-AEAF-BB458690C26F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381CF1D-03B5-91F3-0A28-04D50D0E99A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6EEDBBF-09BC-395E-7AA6-E6BBB215964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D567021-74E7-5682-57C7-9689451AEE36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CA8AEF2-4CF1-A587-6872-9E0342CBEB9E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84F8248-A4D8-8667-9611-D76A20B6CCC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08E86C2-F506-CFFC-1F0A-EBE3A29C58D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29A9DEE-F8F7-0A8B-274B-BE91D5349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ea typeface="+mn-lt"/>
                <a:cs typeface="+mn-lt"/>
              </a:rPr>
              <a:t>내부의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목소리</a:t>
            </a:r>
            <a:r>
              <a:rPr lang="en-US" altLang="ko-KR" dirty="0">
                <a:ea typeface="+mn-lt"/>
                <a:cs typeface="+mn-lt"/>
              </a:rPr>
              <a:t>: </a:t>
            </a:r>
            <a:r>
              <a:rPr lang="ko-KR" altLang="en-US" dirty="0">
                <a:ea typeface="+mn-lt"/>
                <a:cs typeface="+mn-lt"/>
              </a:rPr>
              <a:t>전쟁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중에도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피어나는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희망의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빛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 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DC13C3-E0CE-09EC-8FC8-25456FC7FE6F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5274C0E-B7A4-B292-1420-8DB408567B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7" t="1229" r="-1620" b="-1534"/>
          <a:stretch>
            <a:fillRect/>
          </a:stretch>
        </p:blipFill>
        <p:spPr>
          <a:xfrm>
            <a:off x="7272219" y="1916897"/>
            <a:ext cx="4550780" cy="30217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8F4D4F-A8A7-491E-0FB1-F1AEE2ED43F8}"/>
              </a:ext>
            </a:extLst>
          </p:cNvPr>
          <p:cNvSpPr txBox="1"/>
          <p:nvPr/>
        </p:nvSpPr>
        <p:spPr>
          <a:xfrm>
            <a:off x="1215721" y="1633443"/>
            <a:ext cx="5915526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300" b="1">
                <a:ea typeface="맑은 고딕"/>
              </a:rPr>
              <a:t>3</a:t>
            </a:r>
            <a:r>
              <a:rPr lang="ko-KR" sz="1300" b="1">
                <a:ea typeface="맑은 고딕"/>
              </a:rPr>
              <a:t>. </a:t>
            </a:r>
            <a:r>
              <a:rPr lang="ko-KR" altLang="en-US" sz="1300" b="1">
                <a:ea typeface="맑은 고딕"/>
              </a:rPr>
              <a:t>극심한 경제난 속에 놓인 공동체</a:t>
            </a:r>
            <a:endParaRPr lang="ko-KR" sz="1300">
              <a:ea typeface="맑은 고딕"/>
            </a:endParaRPr>
          </a:p>
          <a:p>
            <a:r>
              <a:rPr lang="ko-KR" altLang="en-US" sz="1300">
                <a:ea typeface="+mn-lt"/>
                <a:cs typeface="+mn-lt"/>
              </a:rPr>
              <a:t>현재 이란 전역은 인플레이션과 빈곤으로 고통받고 </a:t>
            </a:r>
            <a:r>
              <a:rPr lang="ko-KR" sz="1300">
                <a:ea typeface="+mn-lt"/>
                <a:cs typeface="+mn-lt"/>
              </a:rPr>
              <a:t>있습니다. </a:t>
            </a:r>
            <a:r>
              <a:rPr lang="ko-KR" altLang="en-US" sz="1300">
                <a:ea typeface="+mn-lt"/>
                <a:cs typeface="+mn-lt"/>
              </a:rPr>
              <a:t>호르무즈 해협 폐쇄와 같은 전략적 봉쇄는 식량 가격 폭등</a:t>
            </a:r>
            <a:r>
              <a:rPr lang="en-US" altLang="ko-KR" sz="1300">
                <a:ea typeface="+mn-lt"/>
                <a:cs typeface="+mn-lt"/>
              </a:rPr>
              <a:t>,</a:t>
            </a:r>
            <a:r>
              <a:rPr lang="ko-KR" altLang="en-US" sz="1300">
                <a:ea typeface="+mn-lt"/>
                <a:cs typeface="+mn-lt"/>
              </a:rPr>
              <a:t> 의약품 부족</a:t>
            </a:r>
            <a:r>
              <a:rPr lang="en-US" altLang="ko-KR" sz="1300">
                <a:ea typeface="+mn-lt"/>
                <a:cs typeface="+mn-lt"/>
              </a:rPr>
              <a:t>,</a:t>
            </a:r>
            <a:r>
              <a:rPr lang="ko-KR" altLang="en-US" sz="1300">
                <a:ea typeface="+mn-lt"/>
                <a:cs typeface="+mn-lt"/>
              </a:rPr>
              <a:t> 실업난을 야기하며 생활비 위기를 심화시켰습니다</a:t>
            </a:r>
            <a:r>
              <a:rPr lang="ko-KR" sz="1300">
                <a:ea typeface="+mn-lt"/>
                <a:cs typeface="+mn-lt"/>
              </a:rPr>
              <a:t>. </a:t>
            </a:r>
            <a:r>
              <a:rPr lang="ko-KR" altLang="en-US" sz="1300">
                <a:ea typeface="+mn-lt"/>
                <a:cs typeface="+mn-lt"/>
              </a:rPr>
              <a:t>교회는 그동안 음식과 의류</a:t>
            </a:r>
            <a:r>
              <a:rPr lang="en-US" altLang="ko-KR" sz="1300">
                <a:ea typeface="+mn-lt"/>
                <a:cs typeface="+mn-lt"/>
              </a:rPr>
              <a:t>,</a:t>
            </a:r>
            <a:r>
              <a:rPr lang="ko-KR" altLang="en-US" sz="1300">
                <a:ea typeface="+mn-lt"/>
                <a:cs typeface="+mn-lt"/>
              </a:rPr>
              <a:t> 의료 지원 등을 통해 이웃을 섬겨왔으나</a:t>
            </a:r>
            <a:r>
              <a:rPr lang="ko-KR" sz="1300">
                <a:ea typeface="+mn-lt"/>
                <a:cs typeface="+mn-lt"/>
              </a:rPr>
              <a:t>, </a:t>
            </a:r>
            <a:r>
              <a:rPr lang="ko-KR" altLang="en-US" sz="1300">
                <a:ea typeface="+mn-lt"/>
                <a:cs typeface="+mn-lt"/>
              </a:rPr>
              <a:t>시위 진압과 전쟁으로 인해 도움이 필요한 이들이 급증했습니다</a:t>
            </a:r>
            <a:r>
              <a:rPr lang="ko-KR" sz="13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  <a:p>
            <a:endParaRPr lang="ko-KR" altLang="en-US" sz="1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300" b="1">
                <a:ea typeface="+mn-lt"/>
                <a:cs typeface="+mn-lt"/>
              </a:rPr>
              <a:t>기도: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신자들과 지역사회의 실질적인 필요가 기적적으로 채워지도록, 위기 속에서 교회가 지혜와 자원을 얻어 피난처의 역할을 계속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잘 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감당할 수 있게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하옵소서!</a:t>
            </a:r>
            <a:endParaRPr lang="ko-KR" sz="1300">
              <a:solidFill>
                <a:srgbClr val="0070C0"/>
              </a:solidFill>
              <a:ea typeface="맑은 고딕"/>
            </a:endParaRPr>
          </a:p>
          <a:p>
            <a:pPr marL="285750" indent="-285750">
              <a:buFont typeface="Arial"/>
              <a:buChar char="•"/>
            </a:pPr>
            <a:endParaRPr lang="ko-KR" altLang="en-US" sz="1300" dirty="0">
              <a:ea typeface="맑은 고딕"/>
            </a:endParaRPr>
          </a:p>
          <a:p>
            <a:r>
              <a:rPr lang="en-US" altLang="ko-KR" sz="1300" b="1">
                <a:ea typeface="맑은 고딕"/>
              </a:rPr>
              <a:t>4.</a:t>
            </a:r>
            <a:r>
              <a:rPr lang="ko-KR" altLang="en-US" sz="1300" b="1">
                <a:ea typeface="맑은 고딕"/>
              </a:rPr>
              <a:t> 에빈</a:t>
            </a:r>
            <a:r>
              <a:rPr lang="en-US" altLang="ko-KR" sz="1300" b="1">
                <a:ea typeface="맑은 고딕"/>
              </a:rPr>
              <a:t>(Evin)</a:t>
            </a:r>
            <a:r>
              <a:rPr lang="ko-KR" altLang="en-US" sz="1300" b="1">
                <a:ea typeface="맑은 고딕"/>
              </a:rPr>
              <a:t> 교도소의 혼란</a:t>
            </a:r>
            <a:endParaRPr lang="ko-KR" sz="1300">
              <a:ea typeface="맑은 고딕"/>
            </a:endParaRPr>
          </a:p>
          <a:p>
            <a:r>
              <a:rPr lang="ko-KR" altLang="en-US" sz="1300">
                <a:ea typeface="+mn-lt"/>
                <a:cs typeface="+mn-lt"/>
              </a:rPr>
              <a:t>보고에 따르면 일부 교도관들이 교도소를 이탈하면서 내부 상황이 매우 혼란스럽고 물자가 극도로 부족한 상태입니다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altLang="en-US" sz="1300">
                <a:ea typeface="+mn-lt"/>
                <a:cs typeface="+mn-lt"/>
              </a:rPr>
              <a:t> 현재 투옥 중인 </a:t>
            </a:r>
            <a:r>
              <a:rPr lang="ko-KR" sz="1300">
                <a:ea typeface="+mn-lt"/>
                <a:cs typeface="+mn-lt"/>
              </a:rPr>
              <a:t>한 </a:t>
            </a:r>
            <a:r>
              <a:rPr lang="ko-KR" altLang="en-US" sz="1300">
                <a:ea typeface="+mn-lt"/>
                <a:cs typeface="+mn-lt"/>
              </a:rPr>
              <a:t>지인은 </a:t>
            </a:r>
            <a:r>
              <a:rPr lang="en-US" altLang="ko-KR" sz="1300">
                <a:ea typeface="+mn-lt"/>
                <a:cs typeface="+mn-lt"/>
              </a:rPr>
              <a:t>"</a:t>
            </a:r>
            <a:r>
              <a:rPr lang="ko-KR" altLang="en-US" sz="1300">
                <a:ea typeface="+mn-lt"/>
                <a:cs typeface="+mn-lt"/>
              </a:rPr>
              <a:t>빵과 물로 겨우 버티고 있는데 그마저도</a:t>
            </a:r>
            <a:r>
              <a:rPr lang="ko-KR" sz="1300">
                <a:ea typeface="+mn-lt"/>
                <a:cs typeface="+mn-lt"/>
              </a:rPr>
              <a:t> 가격이 너무 올랐고, </a:t>
            </a:r>
            <a:r>
              <a:rPr lang="ko-KR" altLang="en-US" sz="1300">
                <a:ea typeface="+mn-lt"/>
                <a:cs typeface="+mn-lt"/>
              </a:rPr>
              <a:t>간수들이 돈을 내지 않으면 물조차 주지 않는다</a:t>
            </a:r>
            <a:r>
              <a:rPr lang="en-US" altLang="ko-KR" sz="1300">
                <a:ea typeface="+mn-lt"/>
                <a:cs typeface="+mn-lt"/>
              </a:rPr>
              <a:t>"</a:t>
            </a:r>
            <a:r>
              <a:rPr lang="ko-KR" sz="1300">
                <a:ea typeface="+mn-lt"/>
                <a:cs typeface="+mn-lt"/>
              </a:rPr>
              <a:t>는 비극적인 소식을 전해왔습니다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sz="1300">
                <a:ea typeface="+mn-lt"/>
                <a:cs typeface="+mn-lt"/>
              </a:rPr>
              <a:t> (현재 이란에는 최소 48명의 그리스도인이 신앙으로 인해 수감되어 있습니다</a:t>
            </a:r>
            <a:r>
              <a:rPr lang="en-US" altLang="ko-KR" sz="1300">
                <a:ea typeface="+mn-lt"/>
                <a:cs typeface="+mn-lt"/>
              </a:rPr>
              <a:t>.)</a:t>
            </a:r>
            <a:endParaRPr lang="en-US"/>
          </a:p>
          <a:p>
            <a:endParaRPr lang="en-US" altLang="ko-KR" sz="1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300" b="1">
                <a:ea typeface="+mn-lt"/>
                <a:cs typeface="+mn-lt"/>
              </a:rPr>
              <a:t>기도</a:t>
            </a:r>
            <a:r>
              <a:rPr lang="en-US" altLang="ko-KR" sz="1300" b="1">
                <a:ea typeface="+mn-lt"/>
                <a:cs typeface="+mn-lt"/>
              </a:rPr>
              <a:t>: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수감된 이들, 특히 48명의 그리스도인 형제자매들의 필요가 채워지게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하시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고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 안전하게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석방시켜 주옵소서! 특별히 남겨진 가족들을 지켜주시고, 용기와 희망을 잃지 않게 하옵소서!</a:t>
            </a:r>
            <a:endParaRPr lang="en-US" altLang="ko-KR" sz="1300">
              <a:solidFill>
                <a:srgbClr val="0070C0"/>
              </a:solidFill>
              <a:ea typeface="맑은 고딕"/>
            </a:endParaRPr>
          </a:p>
          <a:p>
            <a:endParaRPr lang="ko-KR" sz="1300" dirty="0">
              <a:solidFill>
                <a:srgbClr val="0070C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699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5F23E-2928-01B8-A4EE-206E70C16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AC950015-18A5-5C21-FD5F-15F4C1B62BB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8D983F5D-D1E0-560D-A1FC-0A267FA15A2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4958D5B-6672-60EE-43D8-D35537EA154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E81FC6E-F96E-5202-BB36-F26659436A2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4576EFF-F829-0636-563A-08089C958C3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F53B6158-A5E2-D205-DFE0-3918E18F1000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463DBD5-51DA-D193-8402-5A51B39920F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A31E30D-95EE-29C2-5F06-CBA6B2637F73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ea typeface="+mn-lt"/>
                <a:cs typeface="+mn-lt"/>
              </a:rPr>
              <a:t>내부의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목소리</a:t>
            </a:r>
            <a:r>
              <a:rPr lang="en-US" altLang="ko-KR" dirty="0">
                <a:ea typeface="+mn-lt"/>
                <a:cs typeface="+mn-lt"/>
              </a:rPr>
              <a:t>: </a:t>
            </a:r>
            <a:r>
              <a:rPr lang="ko-KR" altLang="en-US" dirty="0">
                <a:ea typeface="+mn-lt"/>
                <a:cs typeface="+mn-lt"/>
              </a:rPr>
              <a:t>전쟁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중에도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피어나는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희망의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빛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 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26A742-9CF1-E781-B169-5DCCBC8717CC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566B5D-0B86-3312-7037-568D8F559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5548" y="1918227"/>
            <a:ext cx="4478044" cy="29426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219E8A-C6D6-7308-85EF-22112AB0F9E2}"/>
              </a:ext>
            </a:extLst>
          </p:cNvPr>
          <p:cNvSpPr txBox="1"/>
          <p:nvPr/>
        </p:nvSpPr>
        <p:spPr>
          <a:xfrm>
            <a:off x="1215721" y="1633443"/>
            <a:ext cx="5915526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00" b="1" dirty="0"/>
              <a:t>5</a:t>
            </a:r>
            <a:r>
              <a:rPr lang="ko-KR" sz="1300" b="1" dirty="0">
                <a:ea typeface="맑은 고딕"/>
              </a:rPr>
              <a:t>. </a:t>
            </a:r>
            <a:r>
              <a:rPr lang="ko-KR" sz="1300" b="1">
                <a:ea typeface="맑은 고딕"/>
              </a:rPr>
              <a:t>그리스도인 병사들</a:t>
            </a:r>
            <a:endParaRPr lang="ko-KR" altLang="en-US" sz="1300" b="1">
              <a:ea typeface="맑은 고딕"/>
            </a:endParaRPr>
          </a:p>
          <a:p>
            <a:r>
              <a:rPr lang="ko-KR" sz="1300">
                <a:ea typeface="+mn-lt"/>
                <a:cs typeface="+mn-lt"/>
              </a:rPr>
              <a:t>일부 지휘관들이 공습 중에 부대를 이탈하면서, 어린 병사들만이 남겨져 </a:t>
            </a:r>
            <a:r>
              <a:rPr lang="ko-KR" altLang="en-US" sz="1300">
                <a:ea typeface="+mn-lt"/>
                <a:cs typeface="+mn-lt"/>
              </a:rPr>
              <a:t>지휘관</a:t>
            </a:r>
            <a:r>
              <a:rPr lang="ko-KR" sz="1300" dirty="0">
                <a:ea typeface="+mn-lt"/>
                <a:cs typeface="+mn-lt"/>
              </a:rPr>
              <a:t> 없이 최전방을 지키는 위험한 상황이 발생하고 있습니다. 그리스도인 모센(Mohsen)* 씨는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ko-KR" sz="1300" dirty="0">
                <a:ea typeface="+mn-lt"/>
                <a:cs typeface="+mn-lt"/>
              </a:rPr>
              <a:t>조카가 군 복무 중 지휘관들이 떠난 부대의 전선에 배치되었다며</a:t>
            </a:r>
            <a:r>
              <a:rPr lang="ko-KR" altLang="en-US" sz="1300" dirty="0">
                <a:ea typeface="+mn-lt"/>
                <a:cs typeface="+mn-lt"/>
              </a:rPr>
              <a:t> 가족들이 매우 불안해하고 있다고 전했습니다</a:t>
            </a:r>
            <a:r>
              <a:rPr lang="ko-KR" sz="13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  <a:p>
            <a:endParaRPr lang="ko-KR" altLang="en-US" sz="1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300" b="1">
                <a:ea typeface="+mn-lt"/>
                <a:cs typeface="+mn-lt"/>
              </a:rPr>
              <a:t>기도: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모센의 조카와 강제로 전선에 투입된 젊은 병사들을 보호하시고</a:t>
            </a:r>
            <a:r>
              <a:rPr lang="en-US" altLang="ko-KR" sz="1300" dirty="0">
                <a:solidFill>
                  <a:srgbClr val="0070C0"/>
                </a:solidFill>
                <a:ea typeface="+mn-lt"/>
                <a:cs typeface="+mn-lt"/>
              </a:rPr>
              <a:t>,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두려움과 공포의 한 가운데서 주님을 만나게 하시고, 기다리는</a:t>
            </a:r>
            <a:r>
              <a:rPr lang="ko-KR" sz="1300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가족들에게도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 평안을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주옵소서! </a:t>
            </a:r>
            <a:endParaRPr lang="ko-KR" sz="1300">
              <a:solidFill>
                <a:srgbClr val="0070C0"/>
              </a:solidFill>
              <a:ea typeface="맑은 고딕"/>
            </a:endParaRPr>
          </a:p>
          <a:p>
            <a:pPr marL="285750" indent="-285750">
              <a:buFont typeface="Arial"/>
              <a:buChar char="•"/>
            </a:pPr>
            <a:endParaRPr lang="ko-KR" altLang="en-US" sz="1300" dirty="0"/>
          </a:p>
          <a:p>
            <a:r>
              <a:rPr lang="en-US" sz="1300" b="1"/>
              <a:t>6.</a:t>
            </a:r>
            <a:r>
              <a:rPr lang="ko-KR" sz="1300" b="1">
                <a:ea typeface="맑은 고딕"/>
              </a:rPr>
              <a:t> 위험에 처한 무고한 이들의 삶</a:t>
            </a:r>
            <a:endParaRPr lang="ko-KR" altLang="en-US" sz="1300" b="1">
              <a:ea typeface="맑은 고딕"/>
            </a:endParaRPr>
          </a:p>
          <a:p>
            <a:r>
              <a:rPr lang="ko-KR" sz="1300">
                <a:ea typeface="+mn-lt"/>
                <a:cs typeface="+mn-lt"/>
              </a:rPr>
              <a:t>이란 정권은 인구 밀집 지역에서 드론과 탄도 미사일을 발사하는 등 민간인 구역을 군사 작전에 이용하고 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sz="1300">
                <a:ea typeface="+mn-lt"/>
                <a:cs typeface="+mn-lt"/>
              </a:rPr>
              <a:t> 이는 국제법상 보호 지위를 잃게 만들어 민간인을</a:t>
            </a:r>
            <a:r>
              <a:rPr lang="ko-KR" altLang="en-US" sz="1300">
                <a:ea typeface="+mn-lt"/>
                <a:cs typeface="+mn-lt"/>
              </a:rPr>
              <a:t> 위험에</a:t>
            </a:r>
            <a:r>
              <a:rPr lang="ko-KR" sz="1300">
                <a:ea typeface="+mn-lt"/>
                <a:cs typeface="+mn-lt"/>
              </a:rPr>
              <a:t> 빠뜨리는 행위입니다</a:t>
            </a:r>
            <a:r>
              <a:rPr lang="en-US" altLang="ko-KR" sz="130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altLang="en-US" sz="1300">
                <a:ea typeface="+mn-lt"/>
                <a:cs typeface="+mn-lt"/>
              </a:rPr>
              <a:t>또한 혁명수비대</a:t>
            </a:r>
            <a:r>
              <a:rPr lang="ko-KR" sz="1300">
                <a:ea typeface="+mn-lt"/>
                <a:cs typeface="+mn-lt"/>
              </a:rPr>
              <a:t>(</a:t>
            </a:r>
            <a:r>
              <a:rPr lang="en-US" altLang="ko-KR" sz="1300">
                <a:ea typeface="+mn-lt"/>
                <a:cs typeface="+mn-lt"/>
              </a:rPr>
              <a:t>IRGC)</a:t>
            </a:r>
            <a:r>
              <a:rPr lang="ko-KR" altLang="en-US" sz="1300">
                <a:ea typeface="+mn-lt"/>
                <a:cs typeface="+mn-lt"/>
              </a:rPr>
              <a:t> 대원들이 민간인 복장이나 소방관 제복 등으로 위장하여 표적이 되는 것을 피하고 있다는 보고도 </a:t>
            </a:r>
            <a:r>
              <a:rPr lang="ko-KR" sz="1300">
                <a:ea typeface="+mn-lt"/>
                <a:cs typeface="+mn-lt"/>
              </a:rPr>
              <a:t>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endParaRPr lang="en-US"/>
          </a:p>
          <a:p>
            <a:endParaRPr lang="en-US" altLang="ko-KR" sz="1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300" b="1">
                <a:ea typeface="+mn-lt"/>
                <a:cs typeface="+mn-lt"/>
              </a:rPr>
              <a:t>기도</a:t>
            </a:r>
            <a:r>
              <a:rPr lang="en-US" altLang="ko-KR" sz="1300" b="1">
                <a:ea typeface="+mn-lt"/>
                <a:cs typeface="+mn-lt"/>
              </a:rPr>
              <a:t>: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이란 국민과 아이들을 전쟁으로부터 보호하시고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여리고의 라합 가정을 구원하신 것처럼 각 가정을 지켜주옵소서!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 유혈 사태가 끝나고 평화가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정착되며</a:t>
            </a:r>
            <a:r>
              <a:rPr lang="en-US" altLang="ko-KR" sz="1300">
                <a:solidFill>
                  <a:srgbClr val="0070C0"/>
                </a:solidFill>
                <a:ea typeface="+mn-lt"/>
                <a:cs typeface="+mn-lt"/>
              </a:rPr>
              <a:t>,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 국민을</a:t>
            </a:r>
            <a:r>
              <a:rPr lang="ko-KR" sz="1300">
                <a:solidFill>
                  <a:srgbClr val="0070C0"/>
                </a:solidFill>
                <a:ea typeface="+mn-lt"/>
                <a:cs typeface="+mn-lt"/>
              </a:rPr>
              <a:t> 사랑하는 겸손한 지도자들이 세워지기를 </a:t>
            </a:r>
            <a:r>
              <a:rPr lang="ko-KR" altLang="en-US" sz="1300">
                <a:solidFill>
                  <a:srgbClr val="0070C0"/>
                </a:solidFill>
                <a:ea typeface="+mn-lt"/>
                <a:cs typeface="+mn-lt"/>
              </a:rPr>
              <a:t>기도합니다</a:t>
            </a:r>
            <a:r>
              <a:rPr lang="en-US" altLang="ko-KR" sz="1300">
                <a:solidFill>
                  <a:srgbClr val="0070C0"/>
                </a:solidFill>
                <a:ea typeface="+mn-lt"/>
                <a:cs typeface="+mn-lt"/>
              </a:rPr>
              <a:t>.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 </a:t>
            </a:r>
            <a:endParaRPr lang="ko-KR" sz="1300">
              <a:solidFill>
                <a:srgbClr val="0070C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8493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B4300-F9EF-83C0-C9A4-3AE85745E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0EB9C9F-D9E8-739B-3B81-11837C48337B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AA08FC1-7530-C579-AB2B-766543194DA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CD06CCE-E6B7-A8FC-DF91-EC7CBDBDDFF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73764F-3616-7C1D-DD73-D08534D951F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D50C78F-1E98-C87F-67D7-3C7A100AA97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1ADBC27-6AA1-3580-7B8C-E4982BBF2C57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F604933-641D-9EE5-6275-5AE1BC221B48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63F8D71-A8DE-8529-142F-695AD09E257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ea typeface="+mn-lt"/>
                <a:cs typeface="+mn-lt"/>
              </a:rPr>
              <a:t>내부의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목소리</a:t>
            </a:r>
            <a:r>
              <a:rPr lang="en-US" altLang="ko-KR" dirty="0">
                <a:ea typeface="+mn-lt"/>
                <a:cs typeface="+mn-lt"/>
              </a:rPr>
              <a:t>: </a:t>
            </a:r>
            <a:r>
              <a:rPr lang="ko-KR" altLang="en-US" dirty="0">
                <a:ea typeface="+mn-lt"/>
                <a:cs typeface="+mn-lt"/>
              </a:rPr>
              <a:t>전쟁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중에도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피어나는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희망의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빛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 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8E7570-0F43-EDF7-27D0-E892FC7BE3E9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0B0D6B9-CC24-9EFF-6843-D5AAFE720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444" y="1918226"/>
            <a:ext cx="4538201" cy="3022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4EC849-AF95-8143-58CC-74B48CB89F30}"/>
              </a:ext>
            </a:extLst>
          </p:cNvPr>
          <p:cNvSpPr txBox="1"/>
          <p:nvPr/>
        </p:nvSpPr>
        <p:spPr>
          <a:xfrm>
            <a:off x="1105431" y="2285153"/>
            <a:ext cx="5915526" cy="22929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300" b="1"/>
              <a:t>7.</a:t>
            </a:r>
            <a:r>
              <a:rPr lang="ko-KR" sz="1300" b="1" dirty="0">
                <a:ea typeface="맑은 고딕"/>
              </a:rPr>
              <a:t> </a:t>
            </a:r>
            <a:r>
              <a:rPr lang="ko-KR" altLang="en-US" sz="1300" b="1">
                <a:ea typeface="맑은 고딕"/>
              </a:rPr>
              <a:t>해외 거주 이란인들을 향한 위협</a:t>
            </a:r>
            <a:endParaRPr lang="ko-KR" sz="1300">
              <a:ea typeface="맑은 고딕"/>
            </a:endParaRPr>
          </a:p>
          <a:p>
            <a:r>
              <a:rPr lang="ko-KR" sz="1300">
                <a:ea typeface="+mn-lt"/>
                <a:cs typeface="+mn-lt"/>
              </a:rPr>
              <a:t>이란 이슬람 공화국 </a:t>
            </a:r>
            <a:r>
              <a:rPr lang="ko-KR" altLang="en-US" sz="1300">
                <a:ea typeface="+mn-lt"/>
                <a:cs typeface="+mn-lt"/>
              </a:rPr>
              <a:t>검찰청은 이번 주 초 해외 거주 이란인들에게 </a:t>
            </a:r>
            <a:r>
              <a:rPr lang="en-US" altLang="ko-KR" sz="1300" dirty="0">
                <a:ea typeface="+mn-lt"/>
                <a:cs typeface="+mn-lt"/>
              </a:rPr>
              <a:t>"</a:t>
            </a:r>
            <a:r>
              <a:rPr lang="ko-KR" altLang="en-US" sz="1300" dirty="0">
                <a:ea typeface="+mn-lt"/>
                <a:cs typeface="+mn-lt"/>
              </a:rPr>
              <a:t>적과 협력할 경우</a:t>
            </a:r>
            <a:r>
              <a:rPr lang="en-US" altLang="ko-KR" sz="1300" dirty="0">
                <a:ea typeface="+mn-lt"/>
                <a:cs typeface="+mn-lt"/>
              </a:rPr>
              <a:t>"</a:t>
            </a:r>
            <a:r>
              <a:rPr lang="ko-KR" altLang="en-US" sz="1300">
                <a:ea typeface="+mn-lt"/>
                <a:cs typeface="+mn-lt"/>
              </a:rPr>
              <a:t> 재산을 몰수하고, 이슬람 형법에 따라 사형에 처할 수 </a:t>
            </a:r>
            <a:r>
              <a:rPr lang="ko-KR" sz="1300" dirty="0">
                <a:ea typeface="+mn-lt"/>
                <a:cs typeface="+mn-lt"/>
              </a:rPr>
              <a:t>있다는 성명을 발표하며 위협하고 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endParaRPr lang="en-US" altLang="ko-KR" sz="13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300" b="1" dirty="0">
                <a:ea typeface="+mn-lt"/>
                <a:cs typeface="+mn-lt"/>
              </a:rPr>
              <a:t>기도</a:t>
            </a:r>
            <a:r>
              <a:rPr lang="en-US" altLang="ko-KR" sz="1300" b="1" dirty="0">
                <a:ea typeface="+mn-lt"/>
                <a:cs typeface="+mn-lt"/>
              </a:rPr>
              <a:t>: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sz="1300" dirty="0">
                <a:solidFill>
                  <a:srgbClr val="0070C0"/>
                </a:solidFill>
                <a:ea typeface="+mn-lt"/>
                <a:cs typeface="+mn-lt"/>
              </a:rPr>
              <a:t>정의의 하나님께서 외국에 거주하는 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이란인들의 </a:t>
            </a:r>
            <a:r>
              <a:rPr lang="ko-KR" sz="1300" dirty="0">
                <a:solidFill>
                  <a:srgbClr val="0070C0"/>
                </a:solidFill>
                <a:ea typeface="+mn-lt"/>
                <a:cs typeface="+mn-lt"/>
              </a:rPr>
              <a:t>재산과 집을 </a:t>
            </a:r>
            <a:r>
              <a:rPr lang="ko-KR" altLang="en-US" sz="1300" dirty="0">
                <a:solidFill>
                  <a:srgbClr val="0070C0"/>
                </a:solidFill>
                <a:ea typeface="+mn-lt"/>
                <a:cs typeface="+mn-lt"/>
              </a:rPr>
              <a:t>보호하여 주옵소서! 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망명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생활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중인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이들을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보호해 주시고, 마음의 평화를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en-US" altLang="ko-KR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주옵소서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!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억압이나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권력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남용으로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인해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자신들의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소유물을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잃지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않도록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보호해</a:t>
            </a:r>
            <a:r>
              <a:rPr 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주시고,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언젠가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조국으로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돌아가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살고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싶어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하는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이들을</a:t>
            </a:r>
            <a:r>
              <a:rPr lang="en-US" altLang="ko-KR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3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위해 길을 열어 주옵소서! </a:t>
            </a:r>
            <a:endParaRPr lang="en-US" altLang="ko-KR" sz="1300" dirty="0">
              <a:solidFill>
                <a:srgbClr val="0070C0"/>
              </a:solidFill>
              <a:latin typeface="Malgun Gothic"/>
              <a:ea typeface="Malgun Gothic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altLang="ko-KR" sz="1300" dirty="0">
              <a:latin typeface="맑은 고딕"/>
              <a:ea typeface="맑은 고딕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473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카자흐스탄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ea typeface="+mn-lt"/>
                <a:cs typeface="+mn-lt"/>
              </a:rPr>
              <a:t>카자흐스탄의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박해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수위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고조</a:t>
            </a:r>
            <a:endParaRPr lang="en-US" altLang="ko-KR" sz="180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하늘, 야외, 건물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C8CD71-A397-CF54-D326-36BD2B6C6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017" y="1619974"/>
            <a:ext cx="3175929" cy="40921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BA9B39-1DD3-EC34-9AA4-D26F706CBB83}"/>
              </a:ext>
            </a:extLst>
          </p:cNvPr>
          <p:cNvSpPr txBox="1"/>
          <p:nvPr/>
        </p:nvSpPr>
        <p:spPr>
          <a:xfrm>
            <a:off x="1243263" y="1624262"/>
            <a:ext cx="5915526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b="1">
                <a:ea typeface="맑은 고딕"/>
              </a:rPr>
              <a:t>[2026.3.12]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altLang="en-US" sz="1300" dirty="0">
                <a:ea typeface="+mn-lt"/>
                <a:cs typeface="+mn-lt"/>
              </a:rPr>
              <a:t>오픈도어는</a:t>
            </a:r>
            <a:r>
              <a:rPr lang="ko-KR" sz="1300" dirty="0">
                <a:ea typeface="+mn-lt"/>
                <a:cs typeface="+mn-lt"/>
              </a:rPr>
              <a:t> 현지 파트너들을 통해 카자흐스탄 내 박해가 증가하고 있다는 소식을 접했습니다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특히 기독교 서적 및 자료 배포와 관련하여 당국에 의한 박해가 더욱 빈번해지고 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endParaRPr lang="ko-KR" altLang="en-US" sz="1300" dirty="0">
              <a:ea typeface="+mn-lt"/>
              <a:cs typeface="+mn-lt"/>
            </a:endParaRPr>
          </a:p>
          <a:p>
            <a:pPr algn="just"/>
            <a:endParaRPr lang="ko-KR" altLang="en-US" sz="1300" dirty="0">
              <a:ea typeface="+mn-lt"/>
              <a:cs typeface="+mn-lt"/>
            </a:endParaRPr>
          </a:p>
          <a:p>
            <a:pPr algn="just"/>
            <a:r>
              <a:rPr lang="ko-KR" altLang="en-US" sz="1300" dirty="0">
                <a:ea typeface="+mn-lt"/>
                <a:cs typeface="+mn-lt"/>
              </a:rPr>
              <a:t>카자흐스탄 모처의 신자인 *</a:t>
            </a:r>
            <a:r>
              <a:rPr lang="ko-KR" altLang="en-US" sz="1300" i="1" dirty="0">
                <a:ea typeface="+mn-lt"/>
                <a:cs typeface="+mn-lt"/>
              </a:rPr>
              <a:t>아밀</a:t>
            </a:r>
            <a:r>
              <a:rPr lang="en-US" altLang="ko-KR" sz="1300" i="1" dirty="0">
                <a:ea typeface="+mn-lt"/>
                <a:cs typeface="+mn-lt"/>
              </a:rPr>
              <a:t>(Amil,</a:t>
            </a:r>
            <a:r>
              <a:rPr lang="ko-KR" sz="1300" i="1">
                <a:ea typeface="+mn-lt"/>
                <a:cs typeface="+mn-lt"/>
              </a:rPr>
              <a:t> 가명</a:t>
            </a:r>
            <a:r>
              <a:rPr lang="en-US" altLang="ko-KR" sz="1300" i="1">
                <a:ea typeface="+mn-lt"/>
                <a:cs typeface="+mn-lt"/>
              </a:rPr>
              <a:t>)은</a:t>
            </a:r>
            <a:r>
              <a:rPr lang="ko-KR" sz="1300" dirty="0">
                <a:ea typeface="+mn-lt"/>
                <a:cs typeface="+mn-lt"/>
              </a:rPr>
              <a:t> 최근 종교 사무국</a:t>
            </a:r>
            <a:r>
              <a:rPr lang="en-US" altLang="ko-KR" sz="1300" dirty="0">
                <a:ea typeface="+mn-lt"/>
                <a:cs typeface="+mn-lt"/>
              </a:rPr>
              <a:t>(Department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en-US" altLang="ko-KR" sz="1300" dirty="0">
                <a:ea typeface="+mn-lt"/>
                <a:cs typeface="+mn-lt"/>
              </a:rPr>
              <a:t>of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en-US" altLang="ko-KR" sz="1300" dirty="0">
                <a:ea typeface="+mn-lt"/>
                <a:cs typeface="+mn-lt"/>
              </a:rPr>
              <a:t>Religious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en-US" altLang="ko-KR" sz="1300" dirty="0">
                <a:ea typeface="+mn-lt"/>
                <a:cs typeface="+mn-lt"/>
              </a:rPr>
              <a:t>Affairs)</a:t>
            </a:r>
            <a:r>
              <a:rPr lang="ko-KR" sz="1300" dirty="0">
                <a:ea typeface="+mn-lt"/>
                <a:cs typeface="+mn-lt"/>
              </a:rPr>
              <a:t>에 소환되었습니다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현지 이슬람 종교 지도자들에 따르면</a:t>
            </a:r>
            <a:r>
              <a:rPr lang="en-US" altLang="ko-KR" sz="1300" dirty="0">
                <a:ea typeface="+mn-lt"/>
                <a:cs typeface="+mn-lt"/>
              </a:rPr>
              <a:t>,</a:t>
            </a:r>
            <a:r>
              <a:rPr lang="ko-KR" sz="1300" dirty="0">
                <a:ea typeface="+mn-lt"/>
                <a:cs typeface="+mn-lt"/>
              </a:rPr>
              <a:t> 아밀과 그가 출석하는 교회는 기독교 문헌과 자료를 배포했다는 혐의로 고발당했습니다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경찰은 교회 건물을 수색하여 기독교 서적과 달력 등을 압수했습니다.</a:t>
            </a:r>
            <a:endParaRPr lang="ko-KR" altLang="en-US" sz="1300" dirty="0">
              <a:ea typeface="+mn-lt"/>
              <a:cs typeface="+mn-lt"/>
            </a:endParaRPr>
          </a:p>
          <a:p>
            <a:pPr algn="just"/>
            <a:endParaRPr lang="ko-KR" altLang="en-US" sz="1300" dirty="0">
              <a:ea typeface="+mn-lt"/>
              <a:cs typeface="+mn-lt"/>
            </a:endParaRPr>
          </a:p>
          <a:p>
            <a:pPr algn="just"/>
            <a:r>
              <a:rPr lang="ko-KR" sz="1300" dirty="0">
                <a:ea typeface="+mn-lt"/>
                <a:cs typeface="+mn-lt"/>
              </a:rPr>
              <a:t>이번 주에 재판이 진행되었습니다. 교회 성도들은 이 어려운 상황을 위해 함께 모여 기도회를 열었습니다. 감사하게도 판사는 </a:t>
            </a:r>
            <a:r>
              <a:rPr lang="en-US" altLang="ko-KR" sz="1300" dirty="0">
                <a:ea typeface="+mn-lt"/>
                <a:cs typeface="+mn-lt"/>
              </a:rPr>
              <a:t>'</a:t>
            </a:r>
            <a:r>
              <a:rPr lang="ko-KR" sz="1300" dirty="0">
                <a:ea typeface="+mn-lt"/>
                <a:cs typeface="+mn-lt"/>
              </a:rPr>
              <a:t>주의</a:t>
            </a:r>
            <a:r>
              <a:rPr lang="en-US" altLang="ko-KR" sz="1300" dirty="0">
                <a:ea typeface="+mn-lt"/>
                <a:cs typeface="+mn-lt"/>
              </a:rPr>
              <a:t>(Warning)'</a:t>
            </a:r>
            <a:r>
              <a:rPr lang="ko-KR" sz="1300" dirty="0">
                <a:ea typeface="+mn-lt"/>
                <a:cs typeface="+mn-lt"/>
              </a:rPr>
              <a:t> </a:t>
            </a:r>
            <a:r>
              <a:rPr lang="ko-KR" sz="1300">
                <a:ea typeface="+mn-lt"/>
                <a:cs typeface="+mn-lt"/>
              </a:rPr>
              <a:t>조치만을 내리는 것으로 마</a:t>
            </a:r>
            <a:r>
              <a:rPr lang="ko-KR" sz="1300" dirty="0">
                <a:ea typeface="+mn-lt"/>
                <a:cs typeface="+mn-lt"/>
              </a:rPr>
              <a:t>무리했습니다. 그러나 이제 해당 교회와 아밀은 재발 방지를 명목으로 현지 경찰의 밀착 감시를 받게 되었습니다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만약 동일한 위반 사항이 다시 발생할 경우, 다음 단계로 교회는 폐쇄될 수 있으며 지도자들은 벌금형이나 징역형 등 더욱 가혹한 처벌을 받게 됩니다.</a:t>
            </a:r>
            <a:endParaRPr lang="ko-KR" sz="1300">
              <a:ea typeface="맑은 고딕"/>
            </a:endParaRPr>
          </a:p>
          <a:p>
            <a:pPr algn="just"/>
            <a:endParaRPr lang="ko-KR" altLang="en-US" sz="1300" dirty="0">
              <a:ea typeface="+mn-lt"/>
              <a:cs typeface="+mn-lt"/>
            </a:endParaRPr>
          </a:p>
          <a:p>
            <a:pPr algn="just"/>
            <a:r>
              <a:rPr lang="ko-KR" sz="1300">
                <a:ea typeface="+mn-lt"/>
                <a:cs typeface="+mn-lt"/>
              </a:rPr>
              <a:t>아밀은 낙심하지 않고 있으며, 하나님께서 이 상황을 도와주신 것에 대해 감사를 표했습니다</a:t>
            </a:r>
            <a:r>
              <a:rPr lang="en-US" altLang="ko-KR" sz="1300">
                <a:ea typeface="+mn-lt"/>
                <a:cs typeface="+mn-lt"/>
              </a:rPr>
              <a:t>.</a:t>
            </a:r>
            <a:endParaRPr lang="ko-KR" altLang="en-US" sz="1300" dirty="0">
              <a:ea typeface="+mn-lt"/>
              <a:cs typeface="+mn-lt"/>
            </a:endParaRPr>
          </a:p>
          <a:p>
            <a:pPr algn="just"/>
            <a:endParaRPr lang="ko-KR" altLang="en-US" sz="13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683245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DD6F2-AF12-B0E1-687D-948273EF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8CCA17A7-B6EA-FE8D-C9EB-92CC5020321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C1818C23-E404-A0C2-BFB5-E181EE666BB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4E2A813-AF3C-0A21-198A-6069F61349D0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B0ACAAB-896E-A62F-53A2-6BEB53B93826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90D7B3-BC8D-B3CC-1526-102B6A6D61F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289A628-B1E0-665C-BC9A-624219D83A9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AF31ED7-E088-93A4-4951-3D3D7A8C9B4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FF0D2D-D5BB-018F-B4E7-0AA58FC3BCAA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카자흐스탄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 dirty="0">
                <a:ea typeface="+mn-lt"/>
                <a:cs typeface="+mn-lt"/>
              </a:rPr>
              <a:t>카자흐스탄의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 err="1">
                <a:ea typeface="+mn-lt"/>
                <a:cs typeface="+mn-lt"/>
              </a:rPr>
              <a:t>아밀을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 err="1">
                <a:ea typeface="+mn-lt"/>
                <a:cs typeface="+mn-lt"/>
              </a:rPr>
              <a:t>위해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 err="1">
                <a:ea typeface="+mn-lt"/>
                <a:cs typeface="+mn-lt"/>
              </a:rPr>
              <a:t>기도합니다</a:t>
            </a:r>
            <a:r>
              <a:rPr lang="en-US" dirty="0">
                <a:ea typeface="+mn-lt"/>
                <a:cs typeface="+mn-lt"/>
              </a:rPr>
              <a:t>. </a:t>
            </a:r>
            <a:endParaRPr lang="ko-KR" altLang="en-US" sz="1800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12C39-8251-971B-32FB-FE570B90BED0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하늘, 야외, 건물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1379E9F-27CE-0ECB-6AA2-511D3B825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317" y="1711782"/>
            <a:ext cx="3136186" cy="40040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9E040-E227-AAD4-E529-E3AD0E863414}"/>
              </a:ext>
            </a:extLst>
          </p:cNvPr>
          <p:cNvSpPr txBox="1"/>
          <p:nvPr/>
        </p:nvSpPr>
        <p:spPr>
          <a:xfrm>
            <a:off x="1215721" y="1908864"/>
            <a:ext cx="591552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Arial"/>
              <a:buChar char="•"/>
            </a:pPr>
            <a:endParaRPr lang="ko-KR" altLang="en-US" sz="12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sz="1200">
                <a:ea typeface="+mn-lt"/>
                <a:cs typeface="+mn-lt"/>
              </a:rPr>
              <a:t>아밀과 카자흐스탄 </a:t>
            </a:r>
            <a:r>
              <a:rPr lang="ko-KR" altLang="en-US" sz="1200">
                <a:ea typeface="+mn-lt"/>
                <a:cs typeface="+mn-lt"/>
              </a:rPr>
              <a:t>가정교회를 보호해 주시도록 기도합니다. 나의 하나님이여 나의 원수에게서 나를 건지시고, 일어나 치려는 자에게서 나를 높이 드소서!(시59:1) 아밀과 그의 가족들을 지켜주시고, 마음을 평안을 주옵소서! 그리스도의 증인으로 흔들리지 않는 믿음과 용기를 주옵소서!</a:t>
            </a:r>
          </a:p>
          <a:p>
            <a:pPr marL="285750" indent="-285750" algn="just">
              <a:buFont typeface="Arial"/>
              <a:buChar char="•"/>
            </a:pPr>
            <a:endParaRPr lang="ko-KR" altLang="en-US" sz="12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sz="1200">
                <a:ea typeface="+mn-lt"/>
                <a:cs typeface="+mn-lt"/>
              </a:rPr>
              <a:t>성경과 기독교 서적을 자유롭게 배포할 수 </a:t>
            </a:r>
            <a:r>
              <a:rPr lang="ko-KR" altLang="en-US" sz="1200">
                <a:ea typeface="+mn-lt"/>
                <a:cs typeface="+mn-lt"/>
              </a:rPr>
              <a:t>있는 권리가 보장되도록 기도합니다. 신앙의 자유와 활동을 보장하는 기본권리가 침해받지 않기를 기도합니다. 모든 권세가 주께 속하였사오니 국가지도자들이 주의 백성들의 필요를 돌아보게 하옵소서!  </a:t>
            </a:r>
          </a:p>
          <a:p>
            <a:pPr marL="285750" indent="-285750" algn="just">
              <a:buFont typeface="Arial"/>
              <a:buChar char="•"/>
            </a:pPr>
            <a:endParaRPr lang="ko-KR" altLang="en-US" sz="12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sz="1200">
                <a:ea typeface="+mn-lt"/>
                <a:cs typeface="+mn-lt"/>
              </a:rPr>
              <a:t>최근 몇 달간 박해가 심화되고 있습니다. 그럼에도 </a:t>
            </a:r>
            <a:r>
              <a:rPr lang="ko-KR" altLang="en-US" sz="1200">
                <a:ea typeface="+mn-lt"/>
                <a:cs typeface="+mn-lt"/>
              </a:rPr>
              <a:t>불구하고 </a:t>
            </a:r>
            <a:r>
              <a:rPr lang="ko-KR" sz="1200">
                <a:ea typeface="+mn-lt"/>
                <a:cs typeface="+mn-lt"/>
              </a:rPr>
              <a:t>카자흐스탄 교회가 영적 힘을 얻고 굳건히 </a:t>
            </a:r>
            <a:r>
              <a:rPr lang="ko-KR" altLang="en-US" sz="1200">
                <a:ea typeface="+mn-lt"/>
                <a:cs typeface="+mn-lt"/>
              </a:rPr>
              <a:t>세워지도록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기도합니다. 주님을 더욱 의지하며, 사망의 음침한 골짜기에 남겨질지라도 두려워하지 아니하며, 하나님의 보호와 임재를 체험하며, 예수 그리스도의 증인으로 더욱 굳세게 세워지기를 기도합니다.</a:t>
            </a:r>
            <a:endParaRPr lang="ko-KR" altLang="en-US" sz="1200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898956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040E8-85CB-71BF-D75B-35BC4C27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의류, 사람, 개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7933D37-5B92-81B0-89E9-21762AB22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185" y="2132114"/>
            <a:ext cx="4453512" cy="3328659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C5FE3DB6-6E65-C44E-8090-B82B11DB469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F513EC3-B671-9C89-EEEC-1728363C8AF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635D714-58C9-2EF6-8765-9991D4056B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2C522-86FE-9C21-8B14-2AEE9CFBA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FAA9824-5FA1-C394-0A9C-56EB2EC80D6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0F8A0DA-39EC-347A-DF3F-DE32070AD90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E05D703-0CC2-171A-1759-C39394C22EA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DC99F32-478F-E882-DAC2-C8CD25E88413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라오스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극심한 박해를 받고 있는 기독교 가족을 위해 기도합니다. </a:t>
            </a:r>
            <a:endParaRPr lang="ko-KR" altLang="en-US" sz="1800">
              <a:latin typeface="Malgun Gothic"/>
              <a:ea typeface="Malgun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436E7-71C9-5DA4-0100-BB03C0504881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C4DF5-9909-69B2-5953-72EDE3D0B23C}"/>
              </a:ext>
            </a:extLst>
          </p:cNvPr>
          <p:cNvSpPr txBox="1"/>
          <p:nvPr/>
        </p:nvSpPr>
        <p:spPr>
          <a:xfrm>
            <a:off x="1243263" y="1624262"/>
            <a:ext cx="5915526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맑은 고딕"/>
              </a:rPr>
              <a:t>[2026.3.11]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라오스 남부의 한 마을에서 개종한 기독교인 가족이 마을 전체로부터 극심한 차별과 박해를 받고 있다는 소식이 전해졌습니다. 이들의 신앙이 알려진 직후, 마을 주민들은 조직적으로 이들을 배척하기 시작했으며, 상점 주인들에게 이 가족에게 물건을 팔지 말라고 지시했습니다. 이를 어기는 자에게는 벌금을 부과하며, 이들을 공동체에서 몰아내려 하고 있습니다.</a:t>
            </a:r>
            <a:endParaRPr lang="ko-KR" sz="1300" b="1">
              <a:ea typeface="맑은 고딕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sz="1200">
                <a:ea typeface="+mn-lt"/>
                <a:cs typeface="+mn-lt"/>
              </a:rPr>
              <a:t>라오스 남부의 한 </a:t>
            </a:r>
            <a:r>
              <a:rPr lang="ko-KR" altLang="en-US" sz="1200">
                <a:ea typeface="+mn-lt"/>
                <a:cs typeface="+mn-lt"/>
              </a:rPr>
              <a:t>마을에 거주하는 </a:t>
            </a:r>
            <a:r>
              <a:rPr lang="en-US" altLang="ko-KR" sz="1200">
                <a:ea typeface="+mn-lt"/>
                <a:cs typeface="+mn-lt"/>
              </a:rPr>
              <a:t>50</a:t>
            </a:r>
            <a:r>
              <a:rPr lang="ko-KR" altLang="en-US" sz="1200">
                <a:ea typeface="+mn-lt"/>
                <a:cs typeface="+mn-lt"/>
              </a:rPr>
              <a:t>대 부부 콘과 라노이는 </a:t>
            </a:r>
            <a:r>
              <a:rPr lang="ko-KR" sz="1200">
                <a:ea typeface="+mn-lt"/>
                <a:cs typeface="+mn-lt"/>
              </a:rPr>
              <a:t>2024</a:t>
            </a:r>
            <a:r>
              <a:rPr lang="ko-KR" altLang="en-US" sz="1200">
                <a:ea typeface="+mn-lt"/>
                <a:cs typeface="+mn-lt"/>
              </a:rPr>
              <a:t>년</a:t>
            </a:r>
            <a:r>
              <a:rPr lang="ko-KR" sz="1200">
                <a:ea typeface="+mn-lt"/>
                <a:cs typeface="+mn-lt"/>
              </a:rPr>
              <a:t> 예수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그리스도를 영접했습니다. 그러나 </a:t>
            </a:r>
            <a:r>
              <a:rPr lang="ko-KR" altLang="en-US" sz="1200">
                <a:ea typeface="+mn-lt"/>
                <a:cs typeface="+mn-lt"/>
              </a:rPr>
              <a:t>개종 소식이</a:t>
            </a:r>
            <a:r>
              <a:rPr lang="ko-KR" sz="1200">
                <a:ea typeface="+mn-lt"/>
                <a:cs typeface="+mn-lt"/>
              </a:rPr>
              <a:t> 알려지자마자 </a:t>
            </a:r>
            <a:r>
              <a:rPr lang="ko-KR" altLang="en-US" sz="1200">
                <a:ea typeface="+mn-lt"/>
                <a:cs typeface="+mn-lt"/>
              </a:rPr>
              <a:t>마을 전체가 적대적으로 돌아서며 이들</a:t>
            </a:r>
            <a:r>
              <a:rPr lang="ko-KR" sz="1200">
                <a:ea typeface="+mn-lt"/>
                <a:cs typeface="+mn-lt"/>
              </a:rPr>
              <a:t> 가족을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'</a:t>
            </a:r>
            <a:r>
              <a:rPr lang="ko-KR" altLang="en-US" sz="1200">
                <a:ea typeface="+mn-lt"/>
                <a:cs typeface="+mn-lt"/>
              </a:rPr>
              <a:t>장기를</a:t>
            </a:r>
            <a:r>
              <a:rPr lang="ko-KR" sz="1200">
                <a:ea typeface="+mn-lt"/>
                <a:cs typeface="+mn-lt"/>
              </a:rPr>
              <a:t> 먹는 귀신</a:t>
            </a:r>
            <a:r>
              <a:rPr lang="en-US" altLang="ko-KR" sz="1200">
                <a:ea typeface="+mn-lt"/>
                <a:cs typeface="+mn-lt"/>
              </a:rPr>
              <a:t>(</a:t>
            </a:r>
            <a:r>
              <a:rPr lang="ko-KR" altLang="en-US" sz="1200">
                <a:ea typeface="+mn-lt"/>
                <a:cs typeface="+mn-lt"/>
              </a:rPr>
              <a:t>식인</a:t>
            </a:r>
            <a:r>
              <a:rPr lang="ko-KR" sz="1200">
                <a:ea typeface="+mn-lt"/>
                <a:cs typeface="+mn-lt"/>
              </a:rPr>
              <a:t> 귀신</a:t>
            </a:r>
            <a:r>
              <a:rPr lang="en-US" altLang="ko-KR" sz="1200">
                <a:ea typeface="+mn-lt"/>
                <a:cs typeface="+mn-lt"/>
              </a:rPr>
              <a:t>)</a:t>
            </a:r>
            <a:r>
              <a:rPr lang="ko-KR" altLang="en-US" sz="1200">
                <a:ea typeface="+mn-lt"/>
                <a:cs typeface="+mn-lt"/>
              </a:rPr>
              <a:t>의</a:t>
            </a:r>
            <a:r>
              <a:rPr lang="ko-KR" sz="1200">
                <a:ea typeface="+mn-lt"/>
                <a:cs typeface="+mn-lt"/>
              </a:rPr>
              <a:t> 집</a:t>
            </a:r>
            <a:r>
              <a:rPr lang="en-US" altLang="ko-KR" sz="1200">
                <a:ea typeface="+mn-lt"/>
                <a:cs typeface="+mn-lt"/>
              </a:rPr>
              <a:t>'</a:t>
            </a:r>
            <a:r>
              <a:rPr lang="ko-KR" sz="1200">
                <a:ea typeface="+mn-lt"/>
                <a:cs typeface="+mn-lt"/>
              </a:rPr>
              <a:t>이라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부르며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저주하기 </a:t>
            </a:r>
            <a:r>
              <a:rPr lang="ko-KR" altLang="en-US" sz="1200">
                <a:ea typeface="+mn-lt"/>
                <a:cs typeface="+mn-lt"/>
              </a:rPr>
              <a:t>시작했습니다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endParaRPr lang="en-US" altLang="ko-KR" sz="1200" dirty="0">
              <a:ea typeface="+mn-lt"/>
              <a:cs typeface="+mn-lt"/>
            </a:endParaRPr>
          </a:p>
          <a:p>
            <a:r>
              <a:rPr lang="ko-KR" sz="1200" dirty="0">
                <a:ea typeface="+mn-lt"/>
                <a:cs typeface="+mn-lt"/>
              </a:rPr>
              <a:t>마을</a:t>
            </a:r>
            <a:r>
              <a:rPr lang="ko-KR" altLang="en-US" sz="1200">
                <a:ea typeface="+mn-lt"/>
                <a:cs typeface="+mn-lt"/>
              </a:rPr>
              <a:t> 어른들은</a:t>
            </a:r>
            <a:r>
              <a:rPr lang="ko-KR" sz="1200" dirty="0">
                <a:ea typeface="+mn-lt"/>
                <a:cs typeface="+mn-lt"/>
              </a:rPr>
              <a:t> 이들에게 </a:t>
            </a:r>
            <a:r>
              <a:rPr lang="ko-KR" altLang="en-US" sz="1200" dirty="0">
                <a:ea typeface="+mn-lt"/>
                <a:cs typeface="+mn-lt"/>
              </a:rPr>
              <a:t>우상 숭배 의식과 제사 술을 강요했으나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부부는 신앙을 지키기 위해 이를 단호히 거부했습니다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그 결과 </a:t>
            </a:r>
            <a:r>
              <a:rPr lang="en-US" altLang="ko-KR" sz="1200" dirty="0">
                <a:ea typeface="+mn-lt"/>
                <a:cs typeface="+mn-lt"/>
              </a:rPr>
              <a:t>2025</a:t>
            </a:r>
            <a:r>
              <a:rPr lang="ko-KR" sz="1200" dirty="0">
                <a:ea typeface="+mn-lt"/>
                <a:cs typeface="+mn-lt"/>
              </a:rPr>
              <a:t>년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 dirty="0">
                <a:ea typeface="+mn-lt"/>
                <a:cs typeface="+mn-lt"/>
              </a:rPr>
              <a:t>10</a:t>
            </a:r>
            <a:r>
              <a:rPr lang="ko-KR" sz="1200" dirty="0">
                <a:ea typeface="+mn-lt"/>
                <a:cs typeface="+mn-lt"/>
              </a:rPr>
              <a:t>월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가족은 마을에서 강제로 추방당했습니다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현재 이들은 다섯 자녀와 함께 전기도 들어오지 않는 깊은 숲속 농장에 임시 거처를 마련해 살고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endParaRPr lang="en-US" altLang="ko-KR" sz="1200" dirty="0">
              <a:ea typeface="+mn-lt"/>
              <a:cs typeface="+mn-lt"/>
            </a:endParaRPr>
          </a:p>
          <a:p>
            <a:r>
              <a:rPr lang="ko-KR" altLang="en-US" sz="1200">
                <a:ea typeface="+mn-lt"/>
                <a:cs typeface="+mn-lt"/>
              </a:rPr>
              <a:t>마을 이장은 모든 </a:t>
            </a:r>
            <a:r>
              <a:rPr lang="ko-KR" sz="1200">
                <a:ea typeface="+mn-lt"/>
                <a:cs typeface="+mn-lt"/>
              </a:rPr>
              <a:t>상점에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>
                <a:ea typeface="+mn-lt"/>
                <a:cs typeface="+mn-lt"/>
              </a:rPr>
              <a:t>"</a:t>
            </a:r>
            <a:r>
              <a:rPr lang="ko-KR" sz="1200">
                <a:ea typeface="+mn-lt"/>
                <a:cs typeface="+mn-lt"/>
              </a:rPr>
              <a:t>예수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믿는 </a:t>
            </a:r>
            <a:r>
              <a:rPr lang="ko-KR" altLang="en-US" sz="1200">
                <a:ea typeface="+mn-lt"/>
                <a:cs typeface="+mn-lt"/>
              </a:rPr>
              <a:t>자에게 물건을 팔면 </a:t>
            </a:r>
            <a:r>
              <a:rPr lang="ko-KR" sz="1200">
                <a:ea typeface="+mn-lt"/>
                <a:cs typeface="+mn-lt"/>
              </a:rPr>
              <a:t>추방하겠다</a:t>
            </a:r>
            <a:r>
              <a:rPr lang="en-US" altLang="ko-KR" sz="1200">
                <a:ea typeface="+mn-lt"/>
                <a:cs typeface="+mn-lt"/>
              </a:rPr>
              <a:t>"</a:t>
            </a:r>
            <a:r>
              <a:rPr lang="ko-KR" sz="1200">
                <a:ea typeface="+mn-lt"/>
                <a:cs typeface="+mn-lt"/>
              </a:rPr>
              <a:t>는 명령을 내려 식량과 </a:t>
            </a:r>
            <a:r>
              <a:rPr lang="ko-KR" altLang="en-US" sz="1200">
                <a:ea typeface="+mn-lt"/>
                <a:cs typeface="+mn-lt"/>
              </a:rPr>
              <a:t>생필품 공급을 완전히 차단했습니다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콘 씨는 물 한 병을 사기 위해 </a:t>
            </a:r>
            <a:r>
              <a:rPr lang="en-US" altLang="ko-KR" sz="1200">
                <a:ea typeface="+mn-lt"/>
                <a:cs typeface="+mn-lt"/>
              </a:rPr>
              <a:t>10km</a:t>
            </a:r>
            <a:r>
              <a:rPr lang="ko-KR" altLang="en-US" sz="1200">
                <a:ea typeface="+mn-lt"/>
                <a:cs typeface="+mn-lt"/>
              </a:rPr>
              <a:t>를 이동해야 하며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아이들은 학교 교육마저 박탈당한 채 극심한 트라우마에 시달리고 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다행히 </a:t>
            </a:r>
            <a:r>
              <a:rPr lang="en-US" altLang="ko-KR" sz="1200">
                <a:ea typeface="+mn-lt"/>
                <a:cs typeface="+mn-lt"/>
              </a:rPr>
              <a:t>2025</a:t>
            </a:r>
            <a:r>
              <a:rPr lang="ko-KR" altLang="en-US" sz="1200">
                <a:ea typeface="+mn-lt"/>
                <a:cs typeface="+mn-lt"/>
              </a:rPr>
              <a:t>년 </a:t>
            </a:r>
            <a:r>
              <a:rPr lang="en-US" altLang="ko-KR" sz="1200">
                <a:ea typeface="+mn-lt"/>
                <a:cs typeface="+mn-lt"/>
              </a:rPr>
              <a:t>12</a:t>
            </a:r>
            <a:r>
              <a:rPr lang="ko-KR" altLang="en-US" sz="1200">
                <a:ea typeface="+mn-lt"/>
                <a:cs typeface="+mn-lt"/>
              </a:rPr>
              <a:t>월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오픈도어를 통해 식량과 태양광 패널이 전달되었으나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다가오는 건기</a:t>
            </a:r>
            <a:r>
              <a:rPr lang="en-US" altLang="ko-KR" sz="1200">
                <a:ea typeface="+mn-lt"/>
                <a:cs typeface="+mn-lt"/>
              </a:rPr>
              <a:t>(</a:t>
            </a:r>
            <a:r>
              <a:rPr lang="ko-KR" altLang="en-US" sz="1200">
                <a:ea typeface="+mn-lt"/>
                <a:cs typeface="+mn-lt"/>
              </a:rPr>
              <a:t>여름</a:t>
            </a:r>
            <a:r>
              <a:rPr lang="en-US" altLang="ko-KR" sz="1200">
                <a:ea typeface="+mn-lt"/>
                <a:cs typeface="+mn-lt"/>
              </a:rPr>
              <a:t>)</a:t>
            </a:r>
            <a:r>
              <a:rPr lang="ko-KR" altLang="en-US" sz="1200">
                <a:ea typeface="+mn-lt"/>
                <a:cs typeface="+mn-lt"/>
              </a:rPr>
              <a:t>의 물 부족 문제와 장기적인 정착지는 여전히 막막한 상황입니다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endParaRPr lang="ko-KR" altLang="en-US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354112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7D210-D891-3541-FBE7-530C78AF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의류, 사람, 개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469232-6D32-B14C-DC27-F43CF2EBE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185" y="1764885"/>
            <a:ext cx="4453512" cy="3328659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02B7EA6-CE87-97EA-F388-A689C982490F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0EEBF1D-5256-F23B-DD81-7BACE574AC3F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36E87BD-70DD-37C8-6EFB-185B06CD79F3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1060CE5-F808-ABFB-CB2C-45482EBB85A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DE3C591-8C45-773A-169C-9876ED27DE0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BE13166-213C-2F9B-BAD4-8EB40EAA8AC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185EC61-C161-5E95-DB97-70668ACE0B09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D1E8411-1F03-B86E-6F47-2E4C18FE777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라오스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극심한 박해를 받고 있는 기독교 가족을 위해 기도합니다. </a:t>
            </a:r>
            <a:endParaRPr lang="ko-KR" altLang="en-US" sz="1800">
              <a:latin typeface="Malgun Gothic"/>
              <a:ea typeface="Malgun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17C4AD-DC20-9CED-D87A-1DDFAFF34592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72DFD-3D62-16A0-F2F1-955616FAFA36}"/>
              </a:ext>
            </a:extLst>
          </p:cNvPr>
          <p:cNvSpPr txBox="1"/>
          <p:nvPr/>
        </p:nvSpPr>
        <p:spPr>
          <a:xfrm>
            <a:off x="1243263" y="2505611"/>
            <a:ext cx="5915526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300" dirty="0">
                <a:ea typeface="+mn-lt"/>
                <a:cs typeface="+mn-lt"/>
              </a:rPr>
              <a:t>콘의 가족에게 위로와 용기를</a:t>
            </a:r>
            <a:r>
              <a:rPr lang="ko-KR" altLang="en-US" sz="1300" dirty="0">
                <a:ea typeface="+mn-lt"/>
                <a:cs typeface="+mn-lt"/>
              </a:rPr>
              <a:t> </a:t>
            </a:r>
            <a:r>
              <a:rPr lang="ko-KR" sz="1300" dirty="0">
                <a:ea typeface="+mn-lt"/>
                <a:cs typeface="+mn-lt"/>
              </a:rPr>
              <a:t>주시도록 기도합니다</a:t>
            </a:r>
            <a:r>
              <a:rPr lang="en-US" altLang="ko-KR" sz="1300" dirty="0">
                <a:ea typeface="+mn-lt"/>
                <a:cs typeface="+mn-lt"/>
              </a:rPr>
              <a:t>.</a:t>
            </a:r>
            <a:r>
              <a:rPr lang="ko-KR" sz="1300" dirty="0">
                <a:ea typeface="+mn-lt"/>
                <a:cs typeface="+mn-lt"/>
              </a:rPr>
              <a:t> 이 </a:t>
            </a:r>
            <a:r>
              <a:rPr lang="ko-KR" altLang="en-US" sz="1300" dirty="0">
                <a:ea typeface="+mn-lt"/>
                <a:cs typeface="+mn-lt"/>
              </a:rPr>
              <a:t>어려운 시기에 그들이 주님 안에서 하나 되게 하시고, 능히 극복할 수 있도록 믿음과 은혜를 부어 주옵소서! 특히 가장인 콘이 믿음 안에서 흔들리지 않게 하시고, 확신을 가지고 가족을 잘 인도하</a:t>
            </a:r>
            <a:r>
              <a:rPr lang="ko-KR" altLang="en-US" sz="1300">
                <a:ea typeface="+mn-lt"/>
                <a:cs typeface="+mn-lt"/>
              </a:rPr>
              <a:t>게 하옵소서! 가족들이 함께 박해를 견뎌낼 수 있도록 긍휼을 베푸시옵소서!</a:t>
            </a:r>
            <a:endParaRPr lang="en-US" altLang="ko-KR" sz="1300" dirty="0">
              <a:ea typeface="+mn-lt"/>
              <a:cs typeface="+mn-lt"/>
            </a:endParaRPr>
          </a:p>
          <a:p>
            <a:endParaRPr lang="en-US" sz="1300" dirty="0">
              <a:ea typeface="맑은 고딕"/>
            </a:endParaRPr>
          </a:p>
          <a:p>
            <a:r>
              <a:rPr lang="ko-KR" altLang="en-US" sz="1300" dirty="0">
                <a:ea typeface="+mn-lt"/>
                <a:cs typeface="+mn-lt"/>
              </a:rPr>
              <a:t>당국과 협상 중인 현지 지도자들과 동역자들엑 </a:t>
            </a:r>
            <a:r>
              <a:rPr lang="ko-KR" sz="1300" dirty="0">
                <a:ea typeface="+mn-lt"/>
                <a:cs typeface="+mn-lt"/>
              </a:rPr>
              <a:t>지혜를 주옵소서! 대화가 은혜롭고, </a:t>
            </a:r>
            <a:r>
              <a:rPr lang="ko-KR" altLang="en-US" sz="1300" dirty="0">
                <a:ea typeface="+mn-lt"/>
                <a:cs typeface="+mn-lt"/>
              </a:rPr>
              <a:t>분명하게 진행되며, 모든 문제가 공정하게</a:t>
            </a:r>
            <a:r>
              <a:rPr lang="ko-KR" sz="1300" dirty="0">
                <a:ea typeface="+mn-lt"/>
                <a:cs typeface="+mn-lt"/>
              </a:rPr>
              <a:t> 해결되게 하옵소서</a:t>
            </a:r>
            <a:r>
              <a:rPr lang="en-US" altLang="ko-KR" sz="1300" dirty="0">
                <a:ea typeface="+mn-lt"/>
                <a:cs typeface="+mn-lt"/>
              </a:rPr>
              <a:t>!</a:t>
            </a:r>
            <a:r>
              <a:rPr lang="ko-KR" sz="1300" dirty="0">
                <a:ea typeface="+mn-lt"/>
                <a:cs typeface="+mn-lt"/>
              </a:rPr>
              <a:t> 또한 현지 당국자들의 마음이 누그러져</a:t>
            </a:r>
            <a:r>
              <a:rPr lang="en-US" altLang="ko-KR" sz="1300" dirty="0">
                <a:ea typeface="+mn-lt"/>
                <a:cs typeface="+mn-lt"/>
              </a:rPr>
              <a:t>,</a:t>
            </a:r>
            <a:r>
              <a:rPr lang="ko-KR" sz="1300" dirty="0">
                <a:ea typeface="+mn-lt"/>
                <a:cs typeface="+mn-lt"/>
              </a:rPr>
              <a:t> 새로 믿음을 가진 이들이 </a:t>
            </a:r>
            <a:r>
              <a:rPr lang="ko-KR" altLang="en-US" sz="1300" dirty="0">
                <a:ea typeface="+mn-lt"/>
                <a:cs typeface="+mn-lt"/>
              </a:rPr>
              <a:t>자유롭게</a:t>
            </a:r>
            <a:r>
              <a:rPr lang="ko-KR" sz="1300" dirty="0">
                <a:ea typeface="+mn-lt"/>
                <a:cs typeface="+mn-lt"/>
              </a:rPr>
              <a:t> 신앙생활을 </a:t>
            </a:r>
            <a:r>
              <a:rPr lang="ko-KR" altLang="en-US" sz="1300" dirty="0">
                <a:ea typeface="+mn-lt"/>
                <a:cs typeface="+mn-lt"/>
              </a:rPr>
              <a:t>할</a:t>
            </a:r>
            <a:r>
              <a:rPr lang="ko-KR" sz="1300" dirty="0">
                <a:ea typeface="+mn-lt"/>
                <a:cs typeface="+mn-lt"/>
              </a:rPr>
              <a:t> 수 있는 기본적인 </a:t>
            </a:r>
            <a:r>
              <a:rPr lang="ko-KR" altLang="en-US" sz="1300" dirty="0">
                <a:ea typeface="+mn-lt"/>
                <a:cs typeface="+mn-lt"/>
              </a:rPr>
              <a:t>인권이 </a:t>
            </a:r>
            <a:r>
              <a:rPr lang="ko-KR" sz="1300">
                <a:ea typeface="+mn-lt"/>
                <a:cs typeface="+mn-lt"/>
              </a:rPr>
              <a:t>존중받을 수 있기를 기도합니다. </a:t>
            </a:r>
            <a:endParaRPr lang="en-US" altLang="ko-KR" sz="13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2605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한국교회 성도들의 참여도 점점 확대되고 있습니다. 더 많은 성도들이 참여할 수 있도록 교회의 문을 열어 주옵소서! 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17</Slides>
  <Notes>12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Office 테마</vt:lpstr>
      <vt:lpstr>Office 테마</vt:lpstr>
      <vt:lpstr>ShojiVTI</vt:lpstr>
      <vt:lpstr>Prayer Meeting  for Persecuted Church Worldwide 박해받는 교회를 위한 화요기도모임</vt:lpstr>
      <vt:lpstr>기도영상 : 아리아나</vt:lpstr>
      <vt:lpstr>요6:47-48</vt:lpstr>
      <vt:lpstr>PowerPoint 프레젠테이션</vt:lpstr>
      <vt:lpstr>OPEN DOORS CORE VALUE/핵심가치</vt:lpstr>
      <vt:lpstr>우리는 기도의 사람이다.   We are people of prayer.</vt:lpstr>
      <vt:lpstr>어라이즈 아프리카 청원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1833</cp:revision>
  <dcterms:created xsi:type="dcterms:W3CDTF">2024-07-08T04:53:18Z</dcterms:created>
  <dcterms:modified xsi:type="dcterms:W3CDTF">2026-03-17T10:13:56Z</dcterms:modified>
</cp:coreProperties>
</file>