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Masters/slideMaster3.xml" ContentType="application/vnd.openxmlformats-officedocument.presentationml.slideMaster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theme/theme4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</Types>
</file>

<file path=_rels/.rels><?xml version="1.0" encoding="UTF-8"?>
<Relationships xmlns="http://schemas.openxmlformats.org/package/2006/relationships"><Relationship Id="rId1" Type="http://schemas.openxmlformats.org/officeDocument/2006/relationships/officeDocument" Target="ppt/presentation.xml"></Relationship><Relationship Id="rId2" Type="http://schemas.openxmlformats.org/package/2006/relationships/metadata/core-properties" Target="docProps/core.xml"></Relationship><Relationship Id="rId3" Type="http://schemas.openxmlformats.org/officeDocument/2006/relationships/extended-properties" Target="docProps/app.xml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saveSubsetFonts="1">
  <p:sldMasterIdLst>
    <p:sldMasterId id="2147483798" r:id="rId48"/>
    <p:sldMasterId id="2147483799" r:id="rId50"/>
    <p:sldMasterId id="2147483800" r:id="rId52"/>
  </p:sldMasterIdLst>
  <p:notesMasterIdLst>
    <p:notesMasterId r:id="rId54"/>
  </p:notesMasterIdLst>
  <p:sldIdLst>
    <p:sldId id="257" r:id="rId56"/>
    <p:sldId id="2605" r:id="rId57"/>
    <p:sldId id="283" r:id="rId59"/>
    <p:sldId id="2581" r:id="rId60"/>
    <p:sldId id="373" r:id="rId61"/>
    <p:sldId id="2537" r:id="rId63"/>
    <p:sldId id="256" r:id="rId64"/>
    <p:sldId id="2528" r:id="rId65"/>
    <p:sldId id="2615" r:id="rId66"/>
    <p:sldId id="2616" r:id="rId68"/>
    <p:sldId id="2591" r:id="rId70"/>
    <p:sldId id="2597" r:id="rId72"/>
    <p:sldId id="2610" r:id="rId74"/>
    <p:sldId id="2599" r:id="rId76"/>
    <p:sldId id="2600" r:id="rId78"/>
    <p:sldId id="2611" r:id="rId80"/>
    <p:sldId id="2612" r:id="rId82"/>
    <p:sldId id="2613" r:id="rId84"/>
    <p:sldId id="2614" r:id="rId85"/>
    <p:sldId id="2462" r:id="rId8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0">
          <p15:clr>
            <a:srgbClr val="A4A3A4"/>
          </p15:clr>
        </p15:guide>
        <p15:guide id="2" pos="3838" userDrawn="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</p:extLst>
  </p:showPr>
  <p:clrMru>
    <a:srgbClr val="660066"/>
    <a:srgbClr val="E05B16"/>
    <a:srgbClr val="990000"/>
    <a:srgbClr val="CC0066"/>
    <a:srgbClr val="993366"/>
  </p:clrMru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888CD2-C2F5-5ED6-CD63-D8A6BAD93397}" v="1727" dt="2026-04-21T06:51:43.2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View">
  <p:slideViewPr>
    <p:cSldViewPr snapToGrid="0" snapToObjects="1">
      <p:cViewPr>
        <p:scale>
          <a:sx n="1" d="2"/>
          <a:sy n="1" d="2"/>
        </p:scale>
        <p:origin x="0" y="0"/>
      </p:cViewPr>
      <p:guideLst>
        <p:guide orient="horz" pos="2158"/>
        <p:guide pos="3838"/>
      </p:guideLst>
    </p:cSldViewPr>
  </p:slideViewPr>
  <p:gridSpacing cx="76200" cy="76200"/>
</p:viewPr>
</file>

<file path=ppt/_rels/presentation.xml.rels><?xml version="1.0" encoding="UTF-8"?>
<Relationships xmlns="http://schemas.openxmlformats.org/package/2006/relationships"><Relationship Id="rId1" Type="http://schemas.microsoft.com/office/2015/10/relationships/revisionInfo" Target="revisionInfo.xml"></Relationship><Relationship Id="rId2" Type="http://schemas.openxmlformats.org/officeDocument/2006/relationships/tableStyles" Target="tableStyles.xml"></Relationship><Relationship Id="rId48" Type="http://schemas.openxmlformats.org/officeDocument/2006/relationships/slideMaster" Target="slideMasters/slideMaster1.xml"></Relationship><Relationship Id="rId49" Type="http://schemas.openxmlformats.org/officeDocument/2006/relationships/theme" Target="theme/theme1.xml"></Relationship><Relationship Id="rId50" Type="http://schemas.openxmlformats.org/officeDocument/2006/relationships/slideMaster" Target="slideMasters/slideMaster2.xml"></Relationship><Relationship Id="rId52" Type="http://schemas.openxmlformats.org/officeDocument/2006/relationships/slideMaster" Target="slideMasters/slideMaster3.xml"></Relationship><Relationship Id="rId54" Type="http://schemas.openxmlformats.org/officeDocument/2006/relationships/notesMaster" Target="notesMasters/notesMaster1.xml"></Relationship><Relationship Id="rId56" Type="http://schemas.openxmlformats.org/officeDocument/2006/relationships/slide" Target="slides/slide1.xml"></Relationship><Relationship Id="rId57" Type="http://schemas.openxmlformats.org/officeDocument/2006/relationships/slide" Target="slides/slide2.xml"></Relationship><Relationship Id="rId59" Type="http://schemas.openxmlformats.org/officeDocument/2006/relationships/slide" Target="slides/slide3.xml"></Relationship><Relationship Id="rId60" Type="http://schemas.openxmlformats.org/officeDocument/2006/relationships/slide" Target="slides/slide4.xml"></Relationship><Relationship Id="rId61" Type="http://schemas.openxmlformats.org/officeDocument/2006/relationships/slide" Target="slides/slide5.xml"></Relationship><Relationship Id="rId63" Type="http://schemas.openxmlformats.org/officeDocument/2006/relationships/slide" Target="slides/slide6.xml"></Relationship><Relationship Id="rId64" Type="http://schemas.openxmlformats.org/officeDocument/2006/relationships/slide" Target="slides/slide7.xml"></Relationship><Relationship Id="rId65" Type="http://schemas.openxmlformats.org/officeDocument/2006/relationships/slide" Target="slides/slide8.xml"></Relationship><Relationship Id="rId66" Type="http://schemas.openxmlformats.org/officeDocument/2006/relationships/slide" Target="slides/slide9.xml"></Relationship><Relationship Id="rId68" Type="http://schemas.openxmlformats.org/officeDocument/2006/relationships/slide" Target="slides/slide10.xml"></Relationship><Relationship Id="rId70" Type="http://schemas.openxmlformats.org/officeDocument/2006/relationships/slide" Target="slides/slide11.xml"></Relationship><Relationship Id="rId72" Type="http://schemas.openxmlformats.org/officeDocument/2006/relationships/slide" Target="slides/slide12.xml"></Relationship><Relationship Id="rId74" Type="http://schemas.openxmlformats.org/officeDocument/2006/relationships/slide" Target="slides/slide13.xml"></Relationship><Relationship Id="rId76" Type="http://schemas.openxmlformats.org/officeDocument/2006/relationships/slide" Target="slides/slide14.xml"></Relationship><Relationship Id="rId78" Type="http://schemas.openxmlformats.org/officeDocument/2006/relationships/slide" Target="slides/slide15.xml"></Relationship><Relationship Id="rId80" Type="http://schemas.openxmlformats.org/officeDocument/2006/relationships/slide" Target="slides/slide16.xml"></Relationship><Relationship Id="rId82" Type="http://schemas.openxmlformats.org/officeDocument/2006/relationships/slide" Target="slides/slide17.xml"></Relationship><Relationship Id="rId84" Type="http://schemas.openxmlformats.org/officeDocument/2006/relationships/slide" Target="slides/slide18.xml"></Relationship><Relationship Id="rId85" Type="http://schemas.openxmlformats.org/officeDocument/2006/relationships/slide" Target="slides/slide19.xml"></Relationship><Relationship Id="rId87" Type="http://schemas.openxmlformats.org/officeDocument/2006/relationships/slide" Target="slides/slide20.xml"></Relationship><Relationship Id="rId90" Type="http://schemas.openxmlformats.org/officeDocument/2006/relationships/viewProps" Target="viewProps.xml"></Relationship><Relationship Id="rId91" Type="http://schemas.openxmlformats.org/officeDocument/2006/relationships/presProps" Target="presProps.xml"></Relationship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4.xml"></Relationship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.xml"></Relationship></Relationships>
</file>

<file path=ppt/notesSlides/_rels/notesSlide5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5.xml"></Relationship></Relationships>
</file>

<file path=ppt/notesSlides/_rels/notesSlide9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9.xml"></Relationship></Relationships>
</file>

<file path=ppt/notesSlides/_rels/notesSlide10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0.xml"></Relationship></Relationships>
</file>

<file path=ppt/notesSlides/_rels/notesSlide11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1.xml"></Relationship></Relationships>
</file>

<file path=ppt/notesSlides/_rels/notesSlide12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2.xml"></Relationship></Relationships>
</file>

<file path=ppt/notesSlides/_rels/notesSlide13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3.xml"></Relationship></Relationships>
</file>

<file path=ppt/notesSlides/_rels/notesSlide14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4.xml"></Relationship></Relationships>
</file>

<file path=ppt/notesSlides/_rels/notesSlide15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5.xml"></Relationship></Relationships>
</file>

<file path=ppt/notesSlides/_rels/notesSlide16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6.xml"></Relationship></Relationships>
</file>

<file path=ppt/notesSlides/_rels/notesSlide17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7.xml"></Relationship></Relationships>
</file>

<file path=ppt/notesSlides/_rels/notesSlide18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8.xml"></Relationship></Relationships>
</file>

<file path=ppt/notesSlides/_rels/notesSlide19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19.xml"></Relationship></Relationships>
</file>

<file path=ppt/notesSlides/_rels/notesSlide20.xml.rels><?xml version="1.0" encoding="UTF-8"?>
<Relationships xmlns="http://schemas.openxmlformats.org/package/2006/relationships"><Relationship Id="rId1" Type="http://schemas.openxmlformats.org/officeDocument/2006/relationships/notesMaster" Target="../notesMasters/notesMaster1.xml"></Relationship><Relationship Id="rId2" Type="http://schemas.openxmlformats.org/officeDocument/2006/relationships/slide" Target="../slides/slide20.xml"></Relationship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6C6F6-EF08-0623-9807-B334D81F3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472B35B-AA04-06CB-A9FF-0B5F06350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966AE27-2C81-3DD1-9320-C590884BD8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맑은 고딕"/>
              <a:ea typeface="맑은 고딕"/>
              <a:cs typeface="Calibri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98DD6F-2067-B1E9-59A1-C474AB1087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8846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5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2026-04-21</a:t>
            </a:fld>
            <a:endParaRPr 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2BE56-C06D-E280-C988-5A6E446A4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C572A69-A888-DCFF-8D5A-1B4A0276CE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01651C4-DB9B-3B95-4A95-C808DF955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b="1">
                <a:ea typeface="맑은 고딕"/>
              </a:rPr>
              <a:t>표면적인 </a:t>
            </a:r>
            <a:r>
              <a:rPr lang="ko-KR" altLang="en-US" b="1">
                <a:ea typeface="맑은 고딕"/>
              </a:rPr>
              <a:t>휴전</a:t>
            </a:r>
            <a:r>
              <a:rPr lang="ko-KR" b="1">
                <a:ea typeface="맑은 고딕"/>
              </a:rPr>
              <a:t>, 그러나 그</a:t>
            </a:r>
            <a:r>
              <a:rPr lang="ko-KR" altLang="en-US" b="1" dirty="0">
                <a:ea typeface="맑은 고딕"/>
              </a:rPr>
              <a:t> </a:t>
            </a:r>
            <a:r>
              <a:rPr lang="ko-KR" b="1">
                <a:ea typeface="맑은 고딕"/>
              </a:rPr>
              <a:t>밑에 잠재된 두려움 </a:t>
            </a:r>
            <a:r>
              <a:rPr lang="en-US" altLang="ko-KR">
                <a:ea typeface="맑은 고딕"/>
              </a:rPr>
              <a:t>|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>
                <a:ea typeface="맑은 고딕"/>
              </a:rPr>
              <a:t>#</a:t>
            </a:r>
            <a:r>
              <a:rPr lang="ko-KR">
                <a:ea typeface="맑은 고딕"/>
              </a:rPr>
              <a:t>이란 </a:t>
            </a:r>
            <a:r>
              <a:rPr lang="en-US" altLang="ko-KR">
                <a:ea typeface="맑은 고딕"/>
              </a:rPr>
              <a:t>2026</a:t>
            </a:r>
            <a:r>
              <a:rPr lang="ko-KR">
                <a:ea typeface="맑은 고딕"/>
              </a:rPr>
              <a:t>년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>
                <a:ea typeface="맑은 고딕"/>
              </a:rPr>
              <a:t>4</a:t>
            </a:r>
            <a:r>
              <a:rPr lang="ko-KR">
                <a:ea typeface="맑은 고딕"/>
              </a:rPr>
              <a:t>월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20일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| 4분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읽음</a:t>
            </a:r>
            <a:endParaRPr lang="ko-KR" altLang="en-US">
              <a:ea typeface="맑은 고딕"/>
            </a:endParaRPr>
          </a:p>
          <a:p>
            <a:r>
              <a:rPr lang="ko-KR">
                <a:ea typeface="맑은 고딕"/>
              </a:rPr>
              <a:t>이란</a:t>
            </a:r>
            <a:r>
              <a:rPr lang="en-US" altLang="ko-KR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미국, 이스라엘 사이의 위태로운 휴전은 당분간 공개적인 충돌을 멈추게 했을지 모르지만</a:t>
            </a:r>
            <a:r>
              <a:rPr lang="en-US" altLang="ko-KR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국내의 더 깊은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압박을 완화하지는 못했습니다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현장의 신자들은 이러한 순간이 안도감보다는 오히려 더 강화된 감시를 불러온다는 것을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알고 있기에 여전히 신중한 태도를 보이고 있습니다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개종한 기독교인들을 비롯한 다른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소수자들은 여전히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보이지 않는 곳에서 제한과 감시, 박해에 직면해 있습니다</a:t>
            </a:r>
            <a:r>
              <a:rPr lang="en-US" altLang="ko-KR">
                <a:ea typeface="맑은 고딕"/>
              </a:rPr>
              <a:t>.</a:t>
            </a:r>
          </a:p>
          <a:p>
            <a:r>
              <a:rPr lang="ko-KR" altLang="en-US">
                <a:ea typeface="맑은 고딕"/>
              </a:rPr>
              <a:t>현지 파트너인 모나</a:t>
            </a:r>
            <a:r>
              <a:rPr lang="en-US" altLang="ko-KR">
                <a:ea typeface="맑은 고딕"/>
              </a:rPr>
              <a:t>(Mona</a:t>
            </a:r>
            <a:r>
              <a:rPr lang="ko-KR" altLang="en-US">
                <a:ea typeface="맑은 고딕"/>
              </a:rPr>
              <a:t>*</a:t>
            </a:r>
            <a:r>
              <a:rPr lang="en-US" altLang="ko-KR">
                <a:ea typeface="맑은 고딕"/>
              </a:rPr>
              <a:t>)</a:t>
            </a:r>
            <a:r>
              <a:rPr lang="ko-KR" altLang="en-US">
                <a:ea typeface="맑은 고딕"/>
              </a:rPr>
              <a:t>는 그녀가 사랑하는 조국의 현 상황에 대해 다음과 같이 전합니다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>
                <a:ea typeface="맑은 고딕"/>
              </a:rPr>
              <a:t>"</a:t>
            </a:r>
            <a:r>
              <a:rPr lang="ko-KR" altLang="en-US">
                <a:ea typeface="맑은 고딕"/>
              </a:rPr>
              <a:t>이란의 기독교인들은 휴전에 대해 조심스러운 안도감과 다소의 실망감을 동시에 느끼고 있지만</a:t>
            </a:r>
            <a:r>
              <a:rPr lang="en-US" altLang="ko-KR">
                <a:ea typeface="맑은 고딕"/>
              </a:rPr>
              <a:t>,</a:t>
            </a:r>
            <a:r>
              <a:rPr lang="ko-KR" altLang="en-US">
                <a:ea typeface="맑은 고딕"/>
              </a:rPr>
              <a:t> 박해가 심해질까 두려워하고 있습니다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그들은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이란이 진리를 깨닫고, 그 진리가 그들을 자유롭게 하기를 기도합니다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우리는 특히 취약한 어린이와 성인들을 위한 보호를</a:t>
            </a:r>
            <a:r>
              <a:rPr lang="en-US" altLang="ko-KR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성경 공부 모임의 불확실성 속에서도 새로운 신자들이 믿음 안에서 성장할 수 있는 용기를</a:t>
            </a:r>
            <a:r>
              <a:rPr lang="en-US" altLang="ko-KR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그리고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부모들이 자녀를 정신적·영적으로 어떻게 보호해야 할지 알 수 있는 지혜를 위해 기도합니다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또한 우리는 지도자들의 연합과 이란 국민들을 위한 영원한 평화를 위해 기도하며</a:t>
            </a:r>
            <a:r>
              <a:rPr lang="en-US" altLang="ko-KR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그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평화 안에서 그들이 우리 하나님을 보고</a:t>
            </a:r>
            <a:r>
              <a:rPr lang="en-US" altLang="ko-KR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느끼고</a:t>
            </a:r>
            <a:r>
              <a:rPr lang="en-US" altLang="ko-KR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알게 되기를 소망합니다."</a:t>
            </a:r>
            <a:endParaRPr lang="en-US">
              <a:ea typeface="맑은 고딕"/>
            </a:endParaRPr>
          </a:p>
          <a:p>
            <a:r>
              <a:rPr lang="ko-KR">
                <a:ea typeface="맑은 고딕"/>
              </a:rPr>
              <a:t>이란 기독교인들을 섬기는 또 다른 파트너 무사(Moussa*)는 이렇게 공유합니다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"현재 이란 기독교인들 사이에서 널리 논의되는 심각한 우려는 테헤란의 홀리 사르키스(Holy Sarkis) 교회에서 열린 하메네이 40주기 기념행사 개최 문제입니다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>
                <a:ea typeface="맑은 고딕"/>
              </a:rPr>
              <a:t> 이슬람 공화국은 한편으로는 기독교인들 사이에 분열을 일으키려 하고</a:t>
            </a:r>
            <a:r>
              <a:rPr lang="en-US" altLang="ko-KR">
                <a:ea typeface="맑은 고딕"/>
              </a:rPr>
              <a:t>,</a:t>
            </a:r>
            <a:r>
              <a:rPr lang="ko-KR" altLang="en-US">
                <a:ea typeface="맑은 고딕"/>
              </a:rPr>
              <a:t> 다른 한편으로는 국내 기독교인들과의 관계가 원만하다는 이미지를 세계에 보여주려는 것으로 보입니다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우리는 이러한 상황 속에서 기독교인들을 위해 지혜와 분별력, 평화를 위해 기도해야 합니다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또한 진실이 밝혀질 수 있도록 계속되는 박해와 억압의 실상이 세계에 분명히 드러나기를 기도해야 합니다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게다가 지속되는 긴장 속에서 이슬람 공화국은 종종 자국민에게 책임을 전가하며 체포를 강화하고 사형을 포함한 가혹한 형벌을 내리고 있습니다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기독교인들은 이미 시오니즘이나 이스라엘과 </a:t>
            </a:r>
            <a:r>
              <a:rPr lang="ko-KR" altLang="en-US">
                <a:ea typeface="맑은 고딕"/>
              </a:rPr>
              <a:t>연계되었다는</a:t>
            </a:r>
            <a:r>
              <a:rPr lang="ko-KR">
                <a:ea typeface="맑은 고딕"/>
              </a:rPr>
              <a:t> 등의 비난에 직면해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있습니다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이스라엘과 미국이 연루된 현재의 갈등 속에서 국내의 신자들은 체포와 박해의 위험이 더욱 커졌습니다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우리는 그들의 보호와 안전을 위해 </a:t>
            </a:r>
            <a:r>
              <a:rPr lang="ko-KR" altLang="en-US">
                <a:ea typeface="맑은 고딕"/>
              </a:rPr>
              <a:t>간절히</a:t>
            </a:r>
            <a:r>
              <a:rPr lang="ko-KR">
                <a:ea typeface="맑은 고딕"/>
              </a:rPr>
              <a:t> 계속</a:t>
            </a:r>
            <a:r>
              <a:rPr lang="ko-KR" altLang="en-US">
                <a:ea typeface="맑은 고딕"/>
              </a:rPr>
              <a:t> 기도해야</a:t>
            </a:r>
            <a:r>
              <a:rPr lang="ko-KR">
                <a:ea typeface="맑은 고딕"/>
              </a:rPr>
              <a:t> 합니다."</a:t>
            </a:r>
            <a:endParaRPr lang="en-US">
              <a:ea typeface="맑은 고딕"/>
            </a:endParaRPr>
          </a:p>
          <a:p>
            <a:r>
              <a:rPr lang="ko-KR" dirty="0">
                <a:ea typeface="맑은 고딕"/>
              </a:rPr>
              <a:t>이란 </a:t>
            </a:r>
            <a:r>
              <a:rPr lang="ko-KR" altLang="en-US" dirty="0">
                <a:ea typeface="맑은 고딕"/>
              </a:rPr>
              <a:t>당국이</a:t>
            </a:r>
            <a:r>
              <a:rPr lang="ko-KR" dirty="0">
                <a:ea typeface="맑은 고딕"/>
              </a:rPr>
              <a:t> 영장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없이 바하이(Baha’i</a:t>
            </a:r>
            <a:r>
              <a:rPr lang="en-US" altLang="ko-KR" dirty="0">
                <a:ea typeface="맑은 고딕"/>
              </a:rPr>
              <a:t>)</a:t>
            </a:r>
            <a:r>
              <a:rPr lang="ko-KR" dirty="0">
                <a:ea typeface="맑은 고딕"/>
              </a:rPr>
              <a:t> </a:t>
            </a:r>
            <a:r>
              <a:rPr lang="ko-KR" altLang="en-US" dirty="0">
                <a:ea typeface="맑은 고딕"/>
              </a:rPr>
              <a:t>신자들의 </a:t>
            </a:r>
            <a:r>
              <a:rPr lang="ko-KR" dirty="0">
                <a:ea typeface="맑은 고딕"/>
              </a:rPr>
              <a:t>가정을 급습하고</a:t>
            </a:r>
            <a:r>
              <a:rPr lang="en-US" altLang="ko-KR" dirty="0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개인을 </a:t>
            </a:r>
            <a:r>
              <a:rPr lang="ko-KR" altLang="en-US" dirty="0">
                <a:ea typeface="맑은 고딕"/>
              </a:rPr>
              <a:t>체포한</a:t>
            </a:r>
            <a:r>
              <a:rPr lang="ko-KR" dirty="0">
                <a:ea typeface="맑은 고딕"/>
              </a:rPr>
              <a:t> 뒤 구금 장소에 </a:t>
            </a:r>
            <a:r>
              <a:rPr lang="ko-KR" altLang="en-US" dirty="0">
                <a:ea typeface="맑은 고딕"/>
              </a:rPr>
              <a:t>대한 정보를 </a:t>
            </a:r>
            <a:r>
              <a:rPr lang="ko-KR" dirty="0">
                <a:ea typeface="맑은 고딕"/>
              </a:rPr>
              <a:t>숨기고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있다는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여러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보고가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나왔습니다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체포된 이들은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알려지지 </a:t>
            </a:r>
            <a:r>
              <a:rPr lang="ko-KR" altLang="en-US" dirty="0">
                <a:ea typeface="맑은 고딕"/>
              </a:rPr>
              <a:t>않은</a:t>
            </a:r>
            <a:r>
              <a:rPr lang="ko-KR" dirty="0">
                <a:ea typeface="맑은 고딕"/>
              </a:rPr>
              <a:t> </a:t>
            </a:r>
            <a:r>
              <a:rPr lang="ko-KR" altLang="en-US" dirty="0">
                <a:ea typeface="맑은 고딕"/>
              </a:rPr>
              <a:t>장소로</a:t>
            </a:r>
            <a:r>
              <a:rPr lang="ko-KR" dirty="0">
                <a:ea typeface="맑은 고딕"/>
              </a:rPr>
              <a:t> </a:t>
            </a:r>
            <a:r>
              <a:rPr lang="ko-KR" altLang="en-US" dirty="0">
                <a:ea typeface="맑은 고딕"/>
              </a:rPr>
              <a:t>이송되었고</a:t>
            </a:r>
            <a:r>
              <a:rPr lang="ko-KR" dirty="0">
                <a:ea typeface="맑은 고딕"/>
              </a:rPr>
              <a:t>, </a:t>
            </a:r>
            <a:r>
              <a:rPr lang="ko-KR" altLang="en-US" dirty="0">
                <a:ea typeface="맑은 고딕"/>
              </a:rPr>
              <a:t>가족들은</a:t>
            </a:r>
            <a:r>
              <a:rPr lang="ko-KR" dirty="0">
                <a:ea typeface="맑은 고딕"/>
              </a:rPr>
              <a:t> 아무런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답변도 듣지 </a:t>
            </a:r>
            <a:r>
              <a:rPr lang="ko-KR" altLang="en-US" dirty="0">
                <a:ea typeface="맑은 고딕"/>
              </a:rPr>
              <a:t>못한</a:t>
            </a:r>
            <a:r>
              <a:rPr lang="ko-KR" dirty="0">
                <a:ea typeface="맑은 고딕"/>
              </a:rPr>
              <a:t> 채</a:t>
            </a:r>
            <a:r>
              <a:rPr lang="en-US" altLang="ko-KR" dirty="0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급습 과정에서 휴대전화</a:t>
            </a:r>
            <a:r>
              <a:rPr lang="en-US" altLang="ko-KR" dirty="0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노트북</a:t>
            </a:r>
            <a:r>
              <a:rPr lang="en-US" altLang="ko-KR" dirty="0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종교 서적과 같은 개인 자산이 압수되었습니다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최근 발생한 분명한 사건 중 하나는 쉬라즈</a:t>
            </a:r>
            <a:r>
              <a:rPr lang="en-US" altLang="ko-KR" dirty="0">
                <a:ea typeface="맑은 고딕"/>
              </a:rPr>
              <a:t>(Shiraz)</a:t>
            </a:r>
            <a:r>
              <a:rPr lang="ko-KR" altLang="en-US" dirty="0">
                <a:ea typeface="맑은 고딕"/>
              </a:rPr>
              <a:t>의 </a:t>
            </a:r>
            <a:r>
              <a:rPr lang="en-US" altLang="ko-KR" dirty="0">
                <a:ea typeface="맑은 고딕"/>
              </a:rPr>
              <a:t>19</a:t>
            </a:r>
            <a:r>
              <a:rPr lang="ko-KR" altLang="en-US" dirty="0">
                <a:ea typeface="맑은 고딕"/>
              </a:rPr>
              <a:t>세 바하이 신자 안카 시아바시</a:t>
            </a:r>
            <a:r>
              <a:rPr lang="en-US" altLang="ko-KR" dirty="0">
                <a:ea typeface="맑은 고딕"/>
              </a:rPr>
              <a:t>(</a:t>
            </a:r>
            <a:r>
              <a:rPr lang="en-US" altLang="ko-KR" dirty="0" err="1">
                <a:ea typeface="맑은 고딕"/>
              </a:rPr>
              <a:t>Anqa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 err="1">
                <a:ea typeface="맑은 고딕"/>
              </a:rPr>
              <a:t>Siavashi</a:t>
            </a:r>
            <a:r>
              <a:rPr lang="en-US" altLang="ko-KR" dirty="0">
                <a:ea typeface="맑은 고딕"/>
              </a:rPr>
              <a:t>)</a:t>
            </a:r>
            <a:r>
              <a:rPr lang="ko-KR" dirty="0">
                <a:ea typeface="맑은 고딕"/>
              </a:rPr>
              <a:t>에게 일어난 일입니다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2026</a:t>
            </a:r>
            <a:r>
              <a:rPr lang="ko-KR" altLang="en-US" dirty="0">
                <a:ea typeface="맑은 고딕"/>
              </a:rPr>
              <a:t>년 </a:t>
            </a:r>
            <a:r>
              <a:rPr lang="en-US" altLang="ko-KR" dirty="0">
                <a:ea typeface="맑은 고딕"/>
              </a:rPr>
              <a:t>4</a:t>
            </a:r>
            <a:r>
              <a:rPr lang="ko-KR" altLang="en-US" dirty="0">
                <a:ea typeface="맑은 고딕"/>
              </a:rPr>
              <a:t>월 </a:t>
            </a:r>
            <a:r>
              <a:rPr lang="en-US" altLang="ko-KR" dirty="0">
                <a:ea typeface="맑은 고딕"/>
              </a:rPr>
              <a:t>8</a:t>
            </a:r>
            <a:r>
              <a:rPr lang="ko-KR" altLang="en-US" dirty="0">
                <a:ea typeface="맑은 고딕"/>
              </a:rPr>
              <a:t>일 그의 가족 집이 급습당했고</a:t>
            </a:r>
            <a:r>
              <a:rPr lang="en-US" altLang="ko-KR" dirty="0">
                <a:ea typeface="맑은 고딕"/>
              </a:rPr>
              <a:t>,</a:t>
            </a:r>
            <a:r>
              <a:rPr lang="ko-KR" altLang="en-US" dirty="0">
                <a:ea typeface="맑은 고딕"/>
              </a:rPr>
              <a:t> 그는 알려지지 않은 장소로 끌려간 것으로 알려졌습니다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4월 12일에도 유사한 사건이 발생했습니다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이란 보안군이 케르만(Kerman)에서 조로아스터교 부부를 구금했습니다</a:t>
            </a:r>
            <a:r>
              <a:rPr lang="en-US" altLang="ko-KR" dirty="0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그들의 소재는 여전히</a:t>
            </a:r>
            <a:r>
              <a:rPr lang="ko-KR" altLang="en-US" dirty="0">
                <a:ea typeface="맑은 고딕"/>
              </a:rPr>
              <a:t> </a:t>
            </a:r>
            <a:r>
              <a:rPr lang="ko-KR" dirty="0">
                <a:ea typeface="맑은 고딕"/>
              </a:rPr>
              <a:t>불명이며, 가족들은 그들이 구금된 장소에 대해 어떠한 확인된 정보도 받지 못했습니다</a:t>
            </a:r>
            <a:r>
              <a:rPr lang="en-US" altLang="ko-KR" dirty="0">
                <a:ea typeface="맑은 고딕"/>
              </a:rPr>
              <a:t>.</a:t>
            </a:r>
            <a:endParaRPr lang="ko-KR" altLang="en-US" dirty="0">
              <a:ea typeface="맑은 고딕"/>
            </a:endParaRPr>
          </a:p>
          <a:p>
            <a:r>
              <a:rPr lang="ko-KR" altLang="en-US">
                <a:ea typeface="맑은 고딕"/>
              </a:rPr>
              <a:t>이란의 소수자인 기독교 개종자들 역시 위험에 처한 것으로 보입니다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정부는 종종 그들을 위협적인 존재로 묘사하며 반복적으로 '국가의 적'으로 비난해 왔습니다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현재의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휴전은 정권이 기독교인을 포함한 종교적 소수자에 대한 탄압을 강화하도록 오히려 부추길 수도 있습니다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이전의 사건들은 큰 외부적 사건 이후에 더 가혹한 단속이 뒤따른다는 것을 증명해 왔습니다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지속되는 인터넷 차단으로 인해 기독교인에 대한 최근 단속 관련 소식을 아직 듣지 못했을 수도 있지만, 우리는 기다리는 동안 기도합니다</a:t>
            </a:r>
            <a:r>
              <a:rPr lang="en-US" altLang="ko-KR">
                <a:ea typeface="맑은 고딕"/>
              </a:rPr>
              <a:t>.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오늘 이란에 있는 우리의</a:t>
            </a:r>
            <a:r>
              <a:rPr lang="ko-KR" altLang="en-US" dirty="0">
                <a:ea typeface="맑은 고딕"/>
              </a:rPr>
              <a:t> </a:t>
            </a:r>
            <a:r>
              <a:rPr lang="ko-KR">
                <a:ea typeface="맑은 고딕"/>
              </a:rPr>
              <a:t>형제자매들이 어떠한 해코지나 급습, 체포도 당하지 않기를 기도합니다</a:t>
            </a:r>
            <a:r>
              <a:rPr lang="en-US" altLang="ko-KR">
                <a:ea typeface="맑은 고딕"/>
              </a:rPr>
              <a:t>.</a:t>
            </a:r>
          </a:p>
          <a:p>
            <a:endParaRPr lang="ko-KR" altLang="en-US" b="1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08B84E9-E343-AEF0-FAC5-A85261E6FA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2262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8764B-949F-FCDD-2F21-014462E0D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02F80A7-55DC-EE7C-4134-86C26E22FC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0B329E4-3578-684B-D111-D35D7EBE4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C02C098-AC94-5FA9-F4B3-EDA178CB2D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2061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A0247-4981-9FC8-5755-532BE2C4B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2701380-EBF1-F9E6-60B2-3832380475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2EB404-F83A-B284-A88D-59581141D5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="1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DBEA65-BA4F-C483-1095-2CFDAEE05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6380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6EA98-D62D-8099-DA8D-6A0E64C1B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A648F71-3647-6A43-E70E-A4494352B0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B607C30-46A7-FE24-9BCF-5918DE748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B0490F9-0096-F5AB-1DDC-37DDC0FD6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57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7A88D-8DED-EBAF-4E56-6F3AAFC93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AC0EFAA-9F56-A255-032B-86A8067BC9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A034ECA-61F8-5AE7-6AB4-73A4730D01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0FCD0A-815B-B5F5-7EBB-ECD18966ED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5092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476D3-AF7B-7632-B9B2-660EA74D9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1BEB875-4EAF-BD8F-BAA1-BD38FC9035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FBB03A1-65A4-E421-9CB3-CD9180FDB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217A1BF-D337-B5FF-737C-A29EB0387B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22238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638EF-1BE8-EA48-9696-02829CFF4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F35E6B9-D5A8-89BC-7792-B216893D4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BE4CD86-0CE5-7CC7-60F7-7FDB9CC0D2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778CFB2-D3BE-04D3-ED2D-A9F60052F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96776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2E4FF-0441-321A-F04F-C5EF65028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B6F31EE-D2A4-8828-EFDC-986AA9A6D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ADEA310-804C-D6BF-1F76-283391017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43AF7FF-D93C-FDA5-A59E-D9EBFDE0DA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09700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DB9CC-9CF0-CD44-6685-DB8DD5B16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AEBD32E-58BF-49B9-9F05-CDD28F1468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B3A2055-9527-2D2A-62DF-C71DD5308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F2DC19A-73FF-890D-A9B5-74036C799C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63829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45858-8C76-F7C9-D979-07D5770A3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6E9578E-B5E8-A6B8-8A48-55DA813429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A3FE489-9363-D2CC-6A53-0DA98322B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1326479-C25C-EE40-F1E7-34CAEFCF7D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27337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72B76-6974-A101-B17D-3E5FB5393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7E07BE4-0BF0-780E-0BF1-3EC02C29D3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40CB0B2-220E-3BB5-5137-9E942E801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4819A6C-E003-D01B-93CB-53DC232196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42142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1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1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8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68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863387230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2026-04-21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2026-04-21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2026-04-21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2026-04-21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2026-04-21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2026-04-21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2026-04-21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2026-04-21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2026-04-21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2026-04-21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2026-04-21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>
            <a:extLst>
              <a:ext uri="{FF2B5EF4-FFF2-40B4-BE49-F238E27FC236}">
                <a16:creationId xmlns:a16="http://schemas.microsoft.com/office/drawing/2014/main" id="{CBD561FD-137B-70E1-12B9-AA9B4AFEF6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52">
            <a:extLst>
              <a:ext uri="{FF2B5EF4-FFF2-40B4-BE49-F238E27FC236}">
                <a16:creationId xmlns:a16="http://schemas.microsoft.com/office/drawing/2014/main" id="{EECA4260-7966-7787-C69B-837B22EB9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5500"/>
            <a:ext cx="6796088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C9348B75-B0AB-3303-6610-A56E5862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9000"/>
            <a:ext cx="1071563" cy="246697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56">
            <a:extLst>
              <a:ext uri="{FF2B5EF4-FFF2-40B4-BE49-F238E27FC236}">
                <a16:creationId xmlns:a16="http://schemas.microsoft.com/office/drawing/2014/main" id="{D4842CC1-0039-B6BA-7DA3-06D7EF238874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6537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58">
            <a:extLst>
              <a:ext uri="{FF2B5EF4-FFF2-40B4-BE49-F238E27FC236}">
                <a16:creationId xmlns:a16="http://schemas.microsoft.com/office/drawing/2014/main" id="{1451B061-0195-9F16-0C77-D69350CC5FB0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628171" y="1057521"/>
            <a:ext cx="5003541" cy="217343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400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646642" y="3751115"/>
            <a:ext cx="4985061" cy="1606161"/>
          </a:xfrm>
        </p:spPr>
        <p:txBody>
          <a:bodyPr anchor="t">
            <a:noAutofit/>
          </a:bodyPr>
          <a:lstStyle>
            <a:lvl1pPr>
              <a:defRPr sz="2400" b="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64"/>
          <p:cNvSpPr txBox="1">
            <a:spLocks noGrp="1"/>
          </p:cNvSpPr>
          <p:nvPr>
            <p:ph type="pic" idx="4294967295"/>
          </p:nvPr>
        </p:nvSpPr>
        <p:spPr>
          <a:xfrm>
            <a:off x="6859938" y="0"/>
            <a:ext cx="5332067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2196E96-8225-9E0C-5879-C8A8BA6E7642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635125" y="6308725"/>
            <a:ext cx="47974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0" name="Date Placeholder 35">
            <a:extLst>
              <a:ext uri="{FF2B5EF4-FFF2-40B4-BE49-F238E27FC236}">
                <a16:creationId xmlns:a16="http://schemas.microsoft.com/office/drawing/2014/main" id="{0715EE9F-FD32-6DDD-16E9-FD88CBDF7E94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1" name="Slide Number Placeholder 36">
            <a:extLst>
              <a:ext uri="{FF2B5EF4-FFF2-40B4-BE49-F238E27FC236}">
                <a16:creationId xmlns:a16="http://schemas.microsoft.com/office/drawing/2014/main" id="{019DC12A-C936-667B-EACE-0698A61E391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F6E4269-DD05-420F-9D10-D88D9B6FCCA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594484179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descr="&quot;&quot;">
            <a:extLst>
              <a:ext uri="{FF2B5EF4-FFF2-40B4-BE49-F238E27FC236}">
                <a16:creationId xmlns:a16="http://schemas.microsoft.com/office/drawing/2014/main" id="{2ECAAF81-1E61-C4C8-E704-76984649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7" descr="&quot;&quot;">
            <a:extLst>
              <a:ext uri="{FF2B5EF4-FFF2-40B4-BE49-F238E27FC236}">
                <a16:creationId xmlns:a16="http://schemas.microsoft.com/office/drawing/2014/main" id="{1A504A59-C37C-EDCB-B502-9F08025CD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25" y="0"/>
            <a:ext cx="4016375" cy="10572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9" descr="&quot;&quot;">
            <a:extLst>
              <a:ext uri="{FF2B5EF4-FFF2-40B4-BE49-F238E27FC236}">
                <a16:creationId xmlns:a16="http://schemas.microsoft.com/office/drawing/2014/main" id="{690A3CDD-8C51-F607-7DE2-AE1905EA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EF2D05D1-5971-F0A1-F94D-FE682CB1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095375"/>
            <a:ext cx="8202613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3" descr="&quot;&quot;">
            <a:extLst>
              <a:ext uri="{FF2B5EF4-FFF2-40B4-BE49-F238E27FC236}">
                <a16:creationId xmlns:a16="http://schemas.microsoft.com/office/drawing/2014/main" id="{4DA23051-20DE-C339-2955-E3939837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815022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4" descr="&quot;&quot;">
            <a:extLst>
              <a:ext uri="{FF2B5EF4-FFF2-40B4-BE49-F238E27FC236}">
                <a16:creationId xmlns:a16="http://schemas.microsoft.com/office/drawing/2014/main" id="{FA86EC23-1EF1-39C9-772F-93240FB62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788" y="6167438"/>
            <a:ext cx="3983037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5" descr="&quot;&quot;">
            <a:extLst>
              <a:ext uri="{FF2B5EF4-FFF2-40B4-BE49-F238E27FC236}">
                <a16:creationId xmlns:a16="http://schemas.microsoft.com/office/drawing/2014/main" id="{E2563941-28A2-43E2-D241-0BA32D64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7" descr="&quot;&quot;">
            <a:extLst>
              <a:ext uri="{FF2B5EF4-FFF2-40B4-BE49-F238E27FC236}">
                <a16:creationId xmlns:a16="http://schemas.microsoft.com/office/drawing/2014/main" id="{83560A5F-7236-1A13-CB66-FD42B7BC9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87179" y="1475402"/>
            <a:ext cx="6623035" cy="7918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787179" y="2502045"/>
            <a:ext cx="6623035" cy="3030595"/>
          </a:xfrm>
        </p:spPr>
        <p:txBody>
          <a:bodyPr anchor="t"/>
          <a:lstStyle>
            <a:lvl1pPr>
              <a:defRPr sz="20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8" name="Picture Placeholder 22"/>
          <p:cNvSpPr txBox="1">
            <a:spLocks noGrp="1"/>
          </p:cNvSpPr>
          <p:nvPr>
            <p:ph type="pic" idx="4294967295"/>
          </p:nvPr>
        </p:nvSpPr>
        <p:spPr>
          <a:xfrm>
            <a:off x="8194349" y="1085429"/>
            <a:ext cx="3997656" cy="5037859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5514CB52-99A4-E792-B774-1B9D46EEF18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787400" y="6308725"/>
            <a:ext cx="66230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A415534F-ED55-43A2-3CDE-9C06F782C72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378825" y="6308725"/>
            <a:ext cx="18859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D5E4A789-5585-1E24-EA2F-50E886C6B84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B0723-3351-4BA5-81D3-45E73BBF1AE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41129529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 descr="&quot;&quot;">
            <a:extLst>
              <a:ext uri="{FF2B5EF4-FFF2-40B4-BE49-F238E27FC236}">
                <a16:creationId xmlns:a16="http://schemas.microsoft.com/office/drawing/2014/main" id="{12E163FD-E22D-E2E5-9246-A576980D48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 descr="&quot;&quot;">
            <a:extLst>
              <a:ext uri="{FF2B5EF4-FFF2-40B4-BE49-F238E27FC236}">
                <a16:creationId xmlns:a16="http://schemas.microsoft.com/office/drawing/2014/main" id="{F3D755DA-A3A6-D305-FE5A-0509A820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3" descr="&quot;&quot;">
            <a:extLst>
              <a:ext uri="{FF2B5EF4-FFF2-40B4-BE49-F238E27FC236}">
                <a16:creationId xmlns:a16="http://schemas.microsoft.com/office/drawing/2014/main" id="{CB0AA183-9E7B-E303-F71D-52A5FCBCB50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6" descr="&quot;&quot;">
            <a:extLst>
              <a:ext uri="{FF2B5EF4-FFF2-40B4-BE49-F238E27FC236}">
                <a16:creationId xmlns:a16="http://schemas.microsoft.com/office/drawing/2014/main" id="{DCC4F7D5-92F3-6E18-5871-252350805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5205916" y="673309"/>
            <a:ext cx="6457721" cy="1580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3461004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8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5205916" y="2353583"/>
            <a:ext cx="6457721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4908345-B609-656A-F9CD-D324990FD8A1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261938" y="6308725"/>
            <a:ext cx="4097337" cy="457200"/>
          </a:xfrm>
        </p:spPr>
        <p:txBody>
          <a:bodyPr/>
          <a:lstStyle>
            <a:lvl1pPr>
              <a:defRPr>
                <a:effectLst>
                  <a:outerShdw dist="38095" dir="240238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97C5ECF-C65F-E714-A7D9-9E8E90D1390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20541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89325-B8E4-50E4-677E-DE6D90C65EF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2834-67E5-4132-B440-3492EFC45A4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993698277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A43153E1-5616-C5FF-5088-286F5CF2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CEAE4EC3-2C78-1AF7-6D94-0EA93E21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-4763"/>
            <a:ext cx="4640262" cy="1057276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7809FA71-D015-65D6-24A9-E2B26E19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4262E68-0184-2055-8FC7-2A789784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1095375"/>
            <a:ext cx="4603750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31">
            <a:extLst>
              <a:ext uri="{FF2B5EF4-FFF2-40B4-BE49-F238E27FC236}">
                <a16:creationId xmlns:a16="http://schemas.microsoft.com/office/drawing/2014/main" id="{4D252780-66B5-3605-DA75-B81D5F9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753427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32">
            <a:extLst>
              <a:ext uri="{FF2B5EF4-FFF2-40B4-BE49-F238E27FC236}">
                <a16:creationId xmlns:a16="http://schemas.microsoft.com/office/drawing/2014/main" id="{2EC0B3E6-CA53-79A4-0D1E-601142DEA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6167438"/>
            <a:ext cx="4603750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4ABE627B-7A4A-60D3-797E-9BF8FC750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5F003D97-F843-6A78-4C16-9BA3B4C8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575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973503" y="1709525"/>
            <a:ext cx="3754672" cy="2528517"/>
          </a:xfrm>
        </p:spPr>
        <p:txBody>
          <a:bodyPr anchor="b"/>
          <a:lstStyle>
            <a:lvl1pPr>
              <a:lnSpc>
                <a:spcPct val="100000"/>
              </a:lnSpc>
              <a:defRPr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7976914" y="4238042"/>
            <a:ext cx="3806921" cy="1741401"/>
          </a:xfrm>
        </p:spPr>
        <p:txBody>
          <a:bodyPr anchor="t"/>
          <a:lstStyle>
            <a:lvl1pPr>
              <a:defRPr sz="2000" b="0"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38"/>
          <p:cNvSpPr txBox="1">
            <a:spLocks noGrp="1"/>
          </p:cNvSpPr>
          <p:nvPr>
            <p:ph type="pic" idx="4294967295"/>
          </p:nvPr>
        </p:nvSpPr>
        <p:spPr>
          <a:xfrm>
            <a:off x="0" y="1095506"/>
            <a:ext cx="7519934" cy="5016892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03866676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96168467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24C75AB-735C-77C0-47AC-A2EADF6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39B41EB-415D-1BD7-CFA4-D57D4A288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DCAE594-4C83-C866-703B-8D6E8A55E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AD27117-1182-154B-6A88-47017D844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53F5665-C43D-352A-1A09-46CAA50F0D7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F19F75-1497-4E8A-9E74-2DF3D53FDB4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9D73984-C53D-064A-AA70-F77193920979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6FDEE9-AC3B-9A35-6E71-B0467373D94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F1CC-ADE2-4B71-B2F8-08C502BCC8D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522306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 descr="&quot;&quot;">
            <a:extLst>
              <a:ext uri="{FF2B5EF4-FFF2-40B4-BE49-F238E27FC236}">
                <a16:creationId xmlns:a16="http://schemas.microsoft.com/office/drawing/2014/main" id="{955C61F1-4F9A-E041-ACD5-613C20C9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Picture Placeholder 8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-1728" y="1095506"/>
            <a:ext cx="4606536" cy="3936930"/>
          </a:xfrm>
          <a:solidFill>
            <a:srgbClr val="595460"/>
          </a:solidFill>
        </p:spPr>
        <p:txBody>
          <a:bodyPr rIns="365760" anchor="b"/>
          <a:lstStyle>
            <a:lvl1pPr marL="365760">
              <a:lnSpc>
                <a:spcPct val="10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-1728" y="5032436"/>
            <a:ext cx="4606536" cy="1079961"/>
          </a:xfrm>
          <a:solidFill>
            <a:srgbClr val="595460"/>
          </a:solidFill>
        </p:spPr>
        <p:txBody>
          <a:bodyPr/>
          <a:lstStyle>
            <a:lvl1pPr marL="365760"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A8FDDB-AEFB-A9C2-600E-AC70333CA51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855663" y="6308725"/>
            <a:ext cx="60071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766E3-4562-3A47-4F61-B7938A401FFF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7605A2-AB3C-BCAC-6E2F-D180E6D191C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0D0AA7-A8FD-4F6F-AE60-42E2967B967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51725973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588F8873-DB30-7E07-F33E-2D1017E8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3C9DA9A6-6BAB-148C-F42A-597D625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32DFA712-7FE5-050F-70F3-4D46C16E8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46C49B57-E957-865E-FC05-B940F53F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204EC473-BC48-A7C8-B587-D4F19AB6799A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C83514-BA95-F339-295A-94FF69612A1E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548A6D2-E717-21B2-8425-712FE132039B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E4CE79-8F98-2C29-7A35-388F9A0E17B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A4FD5-9AA2-45BC-B8DA-77B09040B6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1722884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44A09D6-C0E1-36DE-4495-91CDA240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5E5326C4-7574-D770-8468-AA95C9613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ACDD8F7-DD84-5670-2E2F-253E96F48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3529BC8-7A08-EECF-07C3-16A8F1C88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B9536A6-ADFA-A0D9-ACF7-4038C77E3047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52C9B1-7701-0FC7-8881-01B0A4B5EAA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AA04BC1-0131-8CC4-B4F8-6EA4D08D63E5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D7AD2B6-689C-43BA-C86B-95927878C41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A2589-6E2E-4083-9E07-361A737A0FD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882371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5DCE05DA-A372-FC8C-1769-7C522E87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9" descr="&quot;&quot;">
            <a:extLst>
              <a:ext uri="{FF2B5EF4-FFF2-40B4-BE49-F238E27FC236}">
                <a16:creationId xmlns:a16="http://schemas.microsoft.com/office/drawing/2014/main" id="{C8B676AF-4159-78BB-FE53-8A41CF9B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92AC229E-41B2-D199-576C-A96123D3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94EABBB4-EFCD-57C8-E49D-8DBEEEF5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8" descr="&quot;&quot;">
            <a:extLst>
              <a:ext uri="{FF2B5EF4-FFF2-40B4-BE49-F238E27FC236}">
                <a16:creationId xmlns:a16="http://schemas.microsoft.com/office/drawing/2014/main" id="{2301BCF7-8347-B6B3-64A4-8DF2BD03B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2" descr="&quot;&quot;">
            <a:extLst>
              <a:ext uri="{FF2B5EF4-FFF2-40B4-BE49-F238E27FC236}">
                <a16:creationId xmlns:a16="http://schemas.microsoft.com/office/drawing/2014/main" id="{8837F7F3-0C6A-A2F1-F22A-5A04E2E0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3" name="Footer Placeholder 29">
            <a:extLst>
              <a:ext uri="{FF2B5EF4-FFF2-40B4-BE49-F238E27FC236}">
                <a16:creationId xmlns:a16="http://schemas.microsoft.com/office/drawing/2014/main" id="{FE6BF764-63D4-622E-0415-B2A3743F815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28">
            <a:extLst>
              <a:ext uri="{FF2B5EF4-FFF2-40B4-BE49-F238E27FC236}">
                <a16:creationId xmlns:a16="http://schemas.microsoft.com/office/drawing/2014/main" id="{6FD2A5CF-C25B-A49D-F615-72ADF802D94A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30">
            <a:extLst>
              <a:ext uri="{FF2B5EF4-FFF2-40B4-BE49-F238E27FC236}">
                <a16:creationId xmlns:a16="http://schemas.microsoft.com/office/drawing/2014/main" id="{EEEF89D4-31E5-1D22-CF21-8C781A279CC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A5D65-E30F-45CB-AB35-3F6F0401274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782275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6E613016-D100-86B4-C251-B703FB49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 descr="&quot;&quot;">
            <a:extLst>
              <a:ext uri="{FF2B5EF4-FFF2-40B4-BE49-F238E27FC236}">
                <a16:creationId xmlns:a16="http://schemas.microsoft.com/office/drawing/2014/main" id="{A9EDF03E-56A5-8E9D-3AB7-BB7145399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86F66CDF-BEB9-40B2-7A24-64EDA8FC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A0FA745E-A751-C3AD-0A22-AC8D52017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7" descr="&quot;&quot;">
            <a:extLst>
              <a:ext uri="{FF2B5EF4-FFF2-40B4-BE49-F238E27FC236}">
                <a16:creationId xmlns:a16="http://schemas.microsoft.com/office/drawing/2014/main" id="{1E4EA2FA-5205-3E93-5B14-FDB50B16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Rectangle 11" descr="&quot;&quot;">
            <a:extLst>
              <a:ext uri="{FF2B5EF4-FFF2-40B4-BE49-F238E27FC236}">
                <a16:creationId xmlns:a16="http://schemas.microsoft.com/office/drawing/2014/main" id="{16AA729B-6834-52AD-2187-B3315BB2B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1828351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5" name="Footer Placeholder 29">
            <a:extLst>
              <a:ext uri="{FF2B5EF4-FFF2-40B4-BE49-F238E27FC236}">
                <a16:creationId xmlns:a16="http://schemas.microsoft.com/office/drawing/2014/main" id="{F2702DB3-EED6-C7B2-728D-B0C9D7FCBA5A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6" name="Date Placeholder 28">
            <a:extLst>
              <a:ext uri="{FF2B5EF4-FFF2-40B4-BE49-F238E27FC236}">
                <a16:creationId xmlns:a16="http://schemas.microsoft.com/office/drawing/2014/main" id="{F4526A7F-D41F-0A60-84DE-59E810E4F29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7" name="Slide Number Placeholder 30">
            <a:extLst>
              <a:ext uri="{FF2B5EF4-FFF2-40B4-BE49-F238E27FC236}">
                <a16:creationId xmlns:a16="http://schemas.microsoft.com/office/drawing/2014/main" id="{FF9FB8EF-1949-59B8-69A9-28C7188DC99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73DB-9700-49E2-9A21-719FC1F9279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22968900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95FFB3-020B-3938-71F8-EA09E95CD36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0" descr="&quot;&quot;">
            <a:extLst>
              <a:ext uri="{FF2B5EF4-FFF2-40B4-BE49-F238E27FC236}">
                <a16:creationId xmlns:a16="http://schemas.microsoft.com/office/drawing/2014/main" id="{10250616-D082-BEAC-9BA1-F00EFF74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9" descr="&quot;&quot;">
            <a:extLst>
              <a:ext uri="{FF2B5EF4-FFF2-40B4-BE49-F238E27FC236}">
                <a16:creationId xmlns:a16="http://schemas.microsoft.com/office/drawing/2014/main" id="{B75776C4-7616-CAE6-DBD7-30C5C3E7A4E8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2" descr="&quot;&quot;">
            <a:extLst>
              <a:ext uri="{FF2B5EF4-FFF2-40B4-BE49-F238E27FC236}">
                <a16:creationId xmlns:a16="http://schemas.microsoft.com/office/drawing/2014/main" id="{2988B8F3-E2DB-A5CD-9070-590854FF2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9488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3" descr="&quot;&quot;">
            <a:extLst>
              <a:ext uri="{FF2B5EF4-FFF2-40B4-BE49-F238E27FC236}">
                <a16:creationId xmlns:a16="http://schemas.microsoft.com/office/drawing/2014/main" id="{8FD546BE-34EB-7196-DBAA-C4B8DBB98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4660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376672" y="537383"/>
            <a:ext cx="6172410" cy="10319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41" cy="22493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9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231133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0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461356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5376672" y="1735741"/>
            <a:ext cx="6172410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C9C5EC-F1CB-825C-D884-6E2B476BEE47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2718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05C002B-7101-EFC5-218A-3B1449BAAC3E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686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96D0A9-8A94-FBA1-7100-43237E5C8A5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2541A-5A09-4C1D-AC5A-822056BAD98D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302504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CC2B34-C576-5D0A-33A1-D24CA7982FA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 descr="&quot;&quot;">
            <a:extLst>
              <a:ext uri="{FF2B5EF4-FFF2-40B4-BE49-F238E27FC236}">
                <a16:creationId xmlns:a16="http://schemas.microsoft.com/office/drawing/2014/main" id="{B84886F1-45D5-703F-37CA-B3C0F9C44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6832600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8" descr="&quot;&quot;">
            <a:extLst>
              <a:ext uri="{FF2B5EF4-FFF2-40B4-BE49-F238E27FC236}">
                <a16:creationId xmlns:a16="http://schemas.microsoft.com/office/drawing/2014/main" id="{0B48EF1F-3479-F3A3-65E3-F855FD78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920750"/>
            <a:ext cx="1071563" cy="2465388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9" descr="&quot;&quot;">
            <a:extLst>
              <a:ext uri="{FF2B5EF4-FFF2-40B4-BE49-F238E27FC236}">
                <a16:creationId xmlns:a16="http://schemas.microsoft.com/office/drawing/2014/main" id="{F971FEF9-A41C-0CCD-FDCB-002FFF208305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0" descr="&quot;&quot;">
            <a:extLst>
              <a:ext uri="{FF2B5EF4-FFF2-40B4-BE49-F238E27FC236}">
                <a16:creationId xmlns:a16="http://schemas.microsoft.com/office/drawing/2014/main" id="{B3AD8302-CD2B-AFAF-AC64-18E6D0EA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6832600" cy="7302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3" descr="&quot;&quot;">
            <a:extLst>
              <a:ext uri="{FF2B5EF4-FFF2-40B4-BE49-F238E27FC236}">
                <a16:creationId xmlns:a16="http://schemas.microsoft.com/office/drawing/2014/main" id="{0561F2FA-ACB0-30CA-5182-CC7AFF593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43288"/>
            <a:ext cx="5334000" cy="34147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4" descr="&quot;&quot;">
            <a:extLst>
              <a:ext uri="{FF2B5EF4-FFF2-40B4-BE49-F238E27FC236}">
                <a16:creationId xmlns:a16="http://schemas.microsoft.com/office/drawing/2014/main" id="{F5B00061-5D83-8C12-329A-15F954B5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12192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17" descr="&quot;&quot;">
            <a:extLst>
              <a:ext uri="{FF2B5EF4-FFF2-40B4-BE49-F238E27FC236}">
                <a16:creationId xmlns:a16="http://schemas.microsoft.com/office/drawing/2014/main" id="{8189FF7B-9153-AB7B-C104-7D34FE83CB6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434620" y="1138043"/>
            <a:ext cx="4862806" cy="20194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6858027" y="4937"/>
            <a:ext cx="5333978" cy="3392049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6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1067708" y="3461004"/>
            <a:ext cx="5728213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7386760" y="3928344"/>
            <a:ext cx="4162321" cy="2285003"/>
          </a:xfrm>
        </p:spPr>
        <p:txBody>
          <a:bodyPr anchor="t"/>
          <a:lstStyle>
            <a:lvl1pPr>
              <a:lnSpc>
                <a:spcPct val="100000"/>
              </a:lnSpc>
              <a:defRPr sz="24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C76192C-AC36-F374-FBC1-081674B9FB1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25588" y="6308725"/>
            <a:ext cx="49466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Date Placeholder 11">
            <a:extLst>
              <a:ext uri="{FF2B5EF4-FFF2-40B4-BE49-F238E27FC236}">
                <a16:creationId xmlns:a16="http://schemas.microsoft.com/office/drawing/2014/main" id="{75D438CA-0FA4-66BF-A825-B8B29FAC79A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7377113" y="6308725"/>
            <a:ext cx="27368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96B3E1-7482-4972-4DC5-CDFCD28606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2E0B-32B8-4E30-ADD5-94A2EB78B79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19171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724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2026-04-21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5" r:id="rId13"/>
    <p:sldLayoutId id="2147483663" r:id="rId14"/>
    <p:sldLayoutId id="2147483664" r:id="rId15"/>
    <p:sldLayoutId id="2147483794" r:id="rId16"/>
    <p:sldLayoutId id="2147483666" r:id="rId17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2026-04-21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8AF0341E-AA8A-8B1D-5B8B-8A579F2A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0"/>
            <a:ext cx="7473950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2F1B86-D27E-1154-97E1-699C500C6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2938" y="704850"/>
            <a:ext cx="3411537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C611764-0ECA-8344-F314-8206CFF05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76863" y="704850"/>
            <a:ext cx="6172200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53DC96-0A76-A142-831A-019FDB2CF76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76863" y="6308725"/>
            <a:ext cx="45497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1AD8A4-835A-2B06-6F43-04FDC9C0B67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42938" y="6308725"/>
            <a:ext cx="3411537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D48617-C65F-742D-A94F-62E51CB5436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69575" y="6308725"/>
            <a:ext cx="9794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600" b="1">
                <a:solidFill>
                  <a:srgbClr val="404040"/>
                </a:solidFill>
                <a:latin typeface="Meiryo" panose="020B0400000000000000" pitchFamily="34" charset="-128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33C11A0-5974-4AE1-847E-5D2646535D5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2" name="Rectangle 20">
            <a:extLst>
              <a:ext uri="{FF2B5EF4-FFF2-40B4-BE49-F238E27FC236}">
                <a16:creationId xmlns:a16="http://schemas.microsoft.com/office/drawing/2014/main" id="{B5897E6D-7B4B-6C57-0E40-D2304575AFD1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57300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3" r:id="rId14"/>
  </p:sldLayoutIdLst>
  <p:transition spd="slow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en-GB" sz="3600" b="1" kern="1200" spc="150">
          <a:solidFill>
            <a:srgbClr val="404040"/>
          </a:solidFill>
          <a:latin typeface="Meiryo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5pPr>
      <a:lvl6pPr marL="4572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6pPr>
      <a:lvl7pPr marL="9144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7pPr>
      <a:lvl8pPr marL="13716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8pPr>
      <a:lvl9pPr marL="18288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9pPr>
    </p:titleStyle>
    <p:bodyStyle>
      <a:lvl1pPr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b="1" kern="1200" spc="150">
          <a:solidFill>
            <a:srgbClr val="404040"/>
          </a:solidFill>
          <a:latin typeface="Meiryo"/>
        </a:defRPr>
      </a:lvl1pPr>
      <a:lvl2pPr lvl="1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sz="1600" kern="1200" spc="150">
          <a:solidFill>
            <a:srgbClr val="404040"/>
          </a:solidFill>
          <a:latin typeface="Meiryo"/>
        </a:defRPr>
      </a:lvl2pPr>
      <a:lvl3pPr lvl="2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3pPr>
      <a:lvl4pPr lvl="3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kern="1200" spc="150">
          <a:solidFill>
            <a:srgbClr val="404040"/>
          </a:solidFill>
          <a:latin typeface="Meiryo"/>
        </a:defRPr>
      </a:lvl4pPr>
      <a:lvl5pPr lvl="4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?>
<Relationships xmlns="http://schemas.openxmlformats.org/package/2006/relationships"><Relationship Id="rId3" Type="http://schemas.openxmlformats.org/officeDocument/2006/relationships/image" Target="../media/image4.jpeg"></Relationship><Relationship Id="rId2" Type="http://schemas.openxmlformats.org/officeDocument/2006/relationships/notesSlide" Target="../notesSlides/notesSlide2.xml"></Relationship><Relationship Id="rId1" Type="http://schemas.openxmlformats.org/officeDocument/2006/relationships/slideLayout" Target="../slideLayouts/slideLayout2.xml"></Relationship><Relationship Id="rId4" Type="http://schemas.openxmlformats.org/officeDocument/2006/relationships/hyperlink" Target="https://www.youtube.com/watch?v=RdBuepr0eZw" TargetMode="External"></Relationship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?>
<Relationships xmlns="http://schemas.openxmlformats.org/package/2006/relationships"><Relationship Id="rId3" Type="http://schemas.openxmlformats.org/officeDocument/2006/relationships/image" Target="../media/image6.png"></Relationship><Relationship Id="rId2" Type="http://schemas.openxmlformats.org/officeDocument/2006/relationships/notesSlide" Target="../notesSlides/notesSlide5.xml"></Relationship><Relationship Id="rId1" Type="http://schemas.openxmlformats.org/officeDocument/2006/relationships/slideLayout" Target="../slideLayouts/slideLayout12.xml"></Relationship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?>
<Relationships xmlns="http://schemas.openxmlformats.org/package/2006/relationships"><Relationship Id="rId3" Type="http://schemas.openxmlformats.org/officeDocument/2006/relationships/image" Target="../media/image11.png"></Relationship><Relationship Id="rId2" Type="http://schemas.openxmlformats.org/officeDocument/2006/relationships/notesSlide" Target="../notesSlides/notesSlide9.xml"></Relationship><Relationship Id="rId1" Type="http://schemas.openxmlformats.org/officeDocument/2006/relationships/slideLayout" Target="../slideLayouts/slideLayout1.xml"></Relationship><Relationship Id="rId4" Type="http://schemas.openxmlformats.org/officeDocument/2006/relationships/image" Target="../media/image3.png"></Relationship></Relationships>
</file>

<file path=ppt/slides/_rels/slide10.xml.rels><?xml version="1.0" encoding="UTF-8"?>
<Relationships xmlns="http://schemas.openxmlformats.org/package/2006/relationships"><Relationship Id="rId3" Type="http://schemas.openxmlformats.org/officeDocument/2006/relationships/image" Target="../media/image11.png"></Relationship><Relationship Id="rId2" Type="http://schemas.openxmlformats.org/officeDocument/2006/relationships/notesSlide" Target="../notesSlides/notesSlide10.xml"></Relationship><Relationship Id="rId1" Type="http://schemas.openxmlformats.org/officeDocument/2006/relationships/slideLayout" Target="../slideLayouts/slideLayout1.xml"></Relationship><Relationship Id="rId4" Type="http://schemas.openxmlformats.org/officeDocument/2006/relationships/image" Target="../media/image3.png"></Relationship></Relationships>
</file>

<file path=ppt/slides/_rels/slide11.xml.rels><?xml version="1.0" encoding="UTF-8"?>
<Relationships xmlns="http://schemas.openxmlformats.org/package/2006/relationships"><Relationship Id="rId3" Type="http://schemas.openxmlformats.org/officeDocument/2006/relationships/image" Target="../media/image12.jpeg"></Relationship><Relationship Id="rId2" Type="http://schemas.openxmlformats.org/officeDocument/2006/relationships/notesSlide" Target="../notesSlides/notesSlide11.xml"></Relationship><Relationship Id="rId1" Type="http://schemas.openxmlformats.org/officeDocument/2006/relationships/slideLayout" Target="../slideLayouts/slideLayout1.xml"></Relationship><Relationship Id="rId4" Type="http://schemas.openxmlformats.org/officeDocument/2006/relationships/image" Target="../media/image3.png"></Relationship></Relationships>
</file>

<file path=ppt/slides/_rels/slide12.xml.rels><?xml version="1.0" encoding="UTF-8"?>
<Relationships xmlns="http://schemas.openxmlformats.org/package/2006/relationships"><Relationship Id="rId3" Type="http://schemas.openxmlformats.org/officeDocument/2006/relationships/image" Target="../media/image13.jpeg"></Relationship><Relationship Id="rId2" Type="http://schemas.openxmlformats.org/officeDocument/2006/relationships/notesSlide" Target="../notesSlides/notesSlide12.xml"></Relationship><Relationship Id="rId1" Type="http://schemas.openxmlformats.org/officeDocument/2006/relationships/slideLayout" Target="../slideLayouts/slideLayout1.xml"></Relationship><Relationship Id="rId4" Type="http://schemas.openxmlformats.org/officeDocument/2006/relationships/image" Target="../media/image3.png"></Relationship></Relationships>
</file>

<file path=ppt/slides/_rels/slide13.xml.rels><?xml version="1.0" encoding="UTF-8"?>
<Relationships xmlns="http://schemas.openxmlformats.org/package/2006/relationships"><Relationship Id="rId3" Type="http://schemas.openxmlformats.org/officeDocument/2006/relationships/image" Target="../media/image13.jpeg"></Relationship><Relationship Id="rId2" Type="http://schemas.openxmlformats.org/officeDocument/2006/relationships/notesSlide" Target="../notesSlides/notesSlide13.xml"></Relationship><Relationship Id="rId1" Type="http://schemas.openxmlformats.org/officeDocument/2006/relationships/slideLayout" Target="../slideLayouts/slideLayout1.xml"></Relationship><Relationship Id="rId4" Type="http://schemas.openxmlformats.org/officeDocument/2006/relationships/image" Target="../media/image3.png"></Relationship></Relationships>
</file>

<file path=ppt/slides/_rels/slide14.xml.rels><?xml version="1.0" encoding="UTF-8"?>
<Relationships xmlns="http://schemas.openxmlformats.org/package/2006/relationships"><Relationship Id="rId3" Type="http://schemas.openxmlformats.org/officeDocument/2006/relationships/image" Target="../media/image14.jpeg"></Relationship><Relationship Id="rId2" Type="http://schemas.openxmlformats.org/officeDocument/2006/relationships/notesSlide" Target="../notesSlides/notesSlide14.xml"></Relationship><Relationship Id="rId1" Type="http://schemas.openxmlformats.org/officeDocument/2006/relationships/slideLayout" Target="../slideLayouts/slideLayout1.xml"></Relationship><Relationship Id="rId4" Type="http://schemas.openxmlformats.org/officeDocument/2006/relationships/image" Target="../media/image3.png"></Relationship></Relationships>
</file>

<file path=ppt/slides/_rels/slide15.xml.rels><?xml version="1.0" encoding="UTF-8"?>
<Relationships xmlns="http://schemas.openxmlformats.org/package/2006/relationships"><Relationship Id="rId3" Type="http://schemas.openxmlformats.org/officeDocument/2006/relationships/image" Target="../media/image14.jpeg"></Relationship><Relationship Id="rId2" Type="http://schemas.openxmlformats.org/officeDocument/2006/relationships/notesSlide" Target="../notesSlides/notesSlide15.xml"></Relationship><Relationship Id="rId1" Type="http://schemas.openxmlformats.org/officeDocument/2006/relationships/slideLayout" Target="../slideLayouts/slideLayout1.xml"></Relationship><Relationship Id="rId4" Type="http://schemas.openxmlformats.org/officeDocument/2006/relationships/image" Target="../media/image3.png"></Relationship></Relationships>
</file>

<file path=ppt/slides/_rels/slide16.xml.rels><?xml version="1.0" encoding="UTF-8"?>
<Relationships xmlns="http://schemas.openxmlformats.org/package/2006/relationships"><Relationship Id="rId3" Type="http://schemas.openxmlformats.org/officeDocument/2006/relationships/image" Target="../media/image15.jpeg"></Relationship><Relationship Id="rId2" Type="http://schemas.openxmlformats.org/officeDocument/2006/relationships/notesSlide" Target="../notesSlides/notesSlide16.xml"></Relationship><Relationship Id="rId1" Type="http://schemas.openxmlformats.org/officeDocument/2006/relationships/slideLayout" Target="../slideLayouts/slideLayout1.xml"></Relationship><Relationship Id="rId4" Type="http://schemas.openxmlformats.org/officeDocument/2006/relationships/image" Target="../media/image3.png"></Relationship></Relationships>
</file>

<file path=ppt/slides/_rels/slide17.xml.rels><?xml version="1.0" encoding="UTF-8"?>
<Relationships xmlns="http://schemas.openxmlformats.org/package/2006/relationships"><Relationship Id="rId3" Type="http://schemas.openxmlformats.org/officeDocument/2006/relationships/image" Target="../media/image15.jpeg"></Relationship><Relationship Id="rId2" Type="http://schemas.openxmlformats.org/officeDocument/2006/relationships/notesSlide" Target="../notesSlides/notesSlide17.xml"></Relationship><Relationship Id="rId1" Type="http://schemas.openxmlformats.org/officeDocument/2006/relationships/slideLayout" Target="../slideLayouts/slideLayout1.xml"></Relationship><Relationship Id="rId4" Type="http://schemas.openxmlformats.org/officeDocument/2006/relationships/image" Target="../media/image3.png"></Relationship></Relationships>
</file>

<file path=ppt/slides/_rels/slide18.xml.rels><?xml version="1.0" encoding="UTF-8"?>
<Relationships xmlns="http://schemas.openxmlformats.org/package/2006/relationships"><Relationship Id="rId3" Type="http://schemas.openxmlformats.org/officeDocument/2006/relationships/image" Target="../media/image16.png"></Relationship><Relationship Id="rId2" Type="http://schemas.openxmlformats.org/officeDocument/2006/relationships/notesSlide" Target="../notesSlides/notesSlide18.xml"></Relationship><Relationship Id="rId4" Type="http://schemas.openxmlformats.org/officeDocument/2006/relationships/image" Target="../media/image3.png"></Relationship><Relationship Id="rId5" Type="http://schemas.openxmlformats.org/officeDocument/2006/relationships/slideLayout" Target="../slideLayouts/slideLayout1.xml"></Relationship></Relationships>
</file>

<file path=ppt/slides/_rels/slide19.xml.rels><?xml version="1.0" encoding="UTF-8"?>
<Relationships xmlns="http://schemas.openxmlformats.org/package/2006/relationships"><Relationship Id="rId3" Type="http://schemas.openxmlformats.org/officeDocument/2006/relationships/image" Target="../media/image3.png"></Relationship><Relationship Id="rId2" Type="http://schemas.openxmlformats.org/officeDocument/2006/relationships/notesSlide" Target="../notesSlides/notesSlide19.xml"></Relationship><Relationship Id="rId1" Type="http://schemas.openxmlformats.org/officeDocument/2006/relationships/slideLayout" Target="../slideLayouts/slideLayout1.xml"></Relationship></Relationships>
</file>

<file path=ppt/slides/_rels/slide20.xml.rels><?xml version="1.0" encoding="UTF-8"?>
<Relationships xmlns="http://schemas.openxmlformats.org/package/2006/relationships"><Relationship Id="rId3" Type="http://schemas.openxmlformats.org/officeDocument/2006/relationships/hyperlink" Target="https://www.makehopelast.org/" TargetMode="External"></Relationship><Relationship Id="rId2" Type="http://schemas.openxmlformats.org/officeDocument/2006/relationships/notesSlide" Target="../notesSlides/notesSlide20.xml"></Relationship><Relationship Id="rId1" Type="http://schemas.openxmlformats.org/officeDocument/2006/relationships/slideLayout" Target="../slideLayouts/slideLayout14.xml"></Relationship><Relationship Id="rId6" Type="http://schemas.openxmlformats.org/officeDocument/2006/relationships/image" Target="../media/image19.jpeg"></Relationship><Relationship Id="rId5" Type="http://schemas.openxmlformats.org/officeDocument/2006/relationships/image" Target="../media/image18.jpeg"></Relationship><Relationship Id="rId4" Type="http://schemas.openxmlformats.org/officeDocument/2006/relationships/image" Target="../media/image17.jpeg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2026</a:t>
            </a:r>
            <a:r>
              <a:rPr lang="ko-KR" altLang="en-US" sz="2000">
                <a:latin typeface="맑은 고딕"/>
                <a:ea typeface="맑은 고딕"/>
              </a:rPr>
              <a:t>년 4월 21일</a:t>
            </a:r>
            <a:r>
              <a:rPr lang="en-US" altLang="ko-KR" sz="2000">
                <a:latin typeface="맑은 고딕"/>
                <a:ea typeface="맑은 고딕"/>
              </a:rPr>
              <a:t>(</a:t>
            </a:r>
            <a:r>
              <a:rPr lang="ko-KR" altLang="en-US" sz="2000">
                <a:latin typeface="맑은 고딕"/>
                <a:ea typeface="맑은 고딕"/>
              </a:rPr>
              <a:t>화</a:t>
            </a:r>
            <a:r>
              <a:rPr lang="en-US" altLang="ko-KR" sz="2000">
                <a:latin typeface="맑은 고딕"/>
                <a:ea typeface="맑은 고딕"/>
              </a:rPr>
              <a:t>) pm7:30-9:00/Zoom </a:t>
            </a:r>
            <a:endParaRPr lang="en-US" altLang="ko-KR" sz="200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81FA27-A6D2-35BC-8DA7-FAFF82A08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8D8A899F-66D4-93E6-82C4-B537CCB25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의류, 벽, 사람, 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29853AD-2BC5-5829-3D1E-B1AE6DEF5F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2" r="7862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533CCC98-81CD-B391-B2FF-C20CEFE6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0121BA8-DBBC-F10B-3098-746D55650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289" y="1161288"/>
            <a:ext cx="4464482" cy="1124712"/>
          </a:xfrm>
        </p:spPr>
        <p:txBody>
          <a:bodyPr anchor="b">
            <a:normAutofit/>
          </a:bodyPr>
          <a:lstStyle/>
          <a:p>
            <a:r>
              <a:rPr lang="ko-KR" altLang="en-US" sz="2800" dirty="0">
                <a:solidFill>
                  <a:schemeClr val="bg1"/>
                </a:solidFill>
                <a:ea typeface="맑은 고딕"/>
              </a:rPr>
              <a:t>기도 영상 : 자키에의 </a:t>
            </a:r>
            <a:r>
              <a:rPr lang="ko-KR" altLang="en-US" sz="2800">
                <a:solidFill>
                  <a:schemeClr val="bg1"/>
                </a:solidFill>
                <a:ea typeface="맑은 고딕"/>
              </a:rPr>
              <a:t>고백 #아프카니스탄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B9DB259-63CD-6321-1118-CA3BEC883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BFE3E7E-1B00-1E7B-0216-A594459C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1F389A3D-4D9D-83CE-5451-0FD5BA385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rgbClr val="FF0000"/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>
                <a:solidFill>
                  <a:schemeClr val="bg1"/>
                </a:solidFill>
                <a:ea typeface="맑은 고딕"/>
              </a:rPr>
              <a:t>를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1087215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ko-KR"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눅15:10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10 </a:t>
            </a:r>
            <a:r>
              <a:rPr lang="ko-KR" altLang="en-US" sz="2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이와같이 죄인 한 사람이 회개하면 하나님의 사자들 앞에 기쁨이 되느니라.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10 </a:t>
            </a:r>
            <a:r>
              <a:rPr lang="en-US" altLang="ko-KR" dirty="0">
                <a:ea typeface="맑은 고딕"/>
              </a:rPr>
              <a:t>There is rejoicing in the presence of the angels of God over one sinner who </a:t>
            </a:r>
            <a:r>
              <a:rPr lang="en-US" altLang="ko-KR">
                <a:ea typeface="맑은 고딕"/>
              </a:rPr>
              <a:t>repents.</a:t>
            </a:r>
            <a:endParaRPr lang="en-US" altLang="ko-KR" dirty="0">
              <a:ea typeface="맑은 고딕"/>
            </a:endParaRPr>
          </a:p>
          <a:p>
            <a:pPr algn="ctr"/>
            <a:endParaRPr lang="en-US" altLang="ko-KR" dirty="0">
              <a:ea typeface="맑은 고딕"/>
            </a:endParaRPr>
          </a:p>
          <a:p>
            <a:pPr algn="ctr"/>
            <a:r>
              <a:rPr lang="ko-KR" altLang="en-US" sz="1400">
                <a:ea typeface="+mn-lt"/>
                <a:cs typeface="+mn-lt"/>
              </a:rPr>
              <a:t>우리가</a:t>
            </a:r>
            <a:r>
              <a:rPr lang="en-US" sz="1400" dirty="0">
                <a:ea typeface="+mn-lt"/>
                <a:cs typeface="+mn-lt"/>
              </a:rPr>
              <a:t> </a:t>
            </a:r>
            <a:r>
              <a:rPr lang="ko-KR" altLang="en-US" sz="1400" dirty="0">
                <a:ea typeface="+mn-lt"/>
                <a:cs typeface="+mn-lt"/>
              </a:rPr>
              <a:t>하나님께 소중하다는 것은 어떤의미를 가질까</a:t>
            </a:r>
            <a:r>
              <a:rPr lang="en-US" sz="1400" dirty="0">
                <a:ea typeface="+mn-lt"/>
                <a:cs typeface="+mn-lt"/>
              </a:rPr>
              <a:t>? </a:t>
            </a:r>
            <a:endParaRPr lang="en-US" sz="14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개체 틀 4" descr="차량, 육상 차량, 야외, 바퀴이(가) 표시된 사진&#10;&#10;AI가 생성한 콘텐츠에는 오류가 있을 수 있습니다.">
            <a:extLst>
              <a:ext uri="{FF2B5EF4-FFF2-40B4-BE49-F238E27FC236}">
                <a16:creationId xmlns:a16="http://schemas.microsoft.com/office/drawing/2014/main" id="{84FD3A31-1465-9F53-E337-FF70673BC59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t="1214" b="8442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9FE1C7-4F11-068C-530B-61F96C05663B}"/>
              </a:ext>
            </a:extLst>
          </p:cNvPr>
          <p:cNvSpPr txBox="1"/>
          <p:nvPr/>
        </p:nvSpPr>
        <p:spPr>
          <a:xfrm>
            <a:off x="8452720" y="1073715"/>
            <a:ext cx="3661514" cy="15081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b="1">
                <a:solidFill>
                  <a:schemeClr val="bg1"/>
                </a:solidFill>
                <a:ea typeface="맑은 고딕"/>
              </a:rPr>
              <a:t>너는 일깨어 그 남은 바 죽게 된 것을 굳건하게 하라(계3:2)</a:t>
            </a:r>
          </a:p>
          <a:p>
            <a:endParaRPr lang="ko-KR" altLang="en-US" sz="1400">
              <a:solidFill>
                <a:schemeClr val="bg1"/>
              </a:solidFill>
              <a:ea typeface="맑은 고딕"/>
            </a:endParaRPr>
          </a:p>
          <a:p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Wake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up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! </a:t>
            </a:r>
            <a:endParaRPr lang="ko-KR">
              <a:solidFill>
                <a:schemeClr val="bg1"/>
              </a:solidFill>
            </a:endParaRPr>
          </a:p>
          <a:p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Strengthen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what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remains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endParaRPr lang="ko-KR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r>
              <a:rPr lang="ko-KR" altLang="en-US" sz="1400">
                <a:solidFill>
                  <a:schemeClr val="bg1"/>
                </a:solidFill>
                <a:ea typeface="맑은 고딕"/>
              </a:rPr>
              <a:t>and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is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about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to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400" err="1">
                <a:solidFill>
                  <a:schemeClr val="bg1"/>
                </a:solidFill>
                <a:ea typeface="맑은 고딕"/>
              </a:rPr>
              <a:t>die</a:t>
            </a:r>
            <a:r>
              <a:rPr lang="ko-KR" altLang="en-US" sz="1400">
                <a:solidFill>
                  <a:schemeClr val="bg1"/>
                </a:solidFill>
                <a:ea typeface="맑은 고딕"/>
              </a:rPr>
              <a:t>.</a:t>
            </a:r>
            <a:endParaRPr lang="ko-KR">
              <a:solidFill>
                <a:schemeClr val="bg1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62768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FC7E46-3B5C-4174-0672-30AD230FA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502163" cy="1590908"/>
          </a:xfrm>
        </p:spPr>
        <p:txBody>
          <a:bodyPr/>
          <a:lstStyle/>
          <a:p>
            <a:r>
              <a:rPr lang="ko-KR" altLang="en-US" sz="3600">
                <a:solidFill>
                  <a:srgbClr val="000000"/>
                </a:solidFill>
                <a:latin typeface="Malgun Gothic"/>
                <a:ea typeface="+mj-lt"/>
              </a:rPr>
              <a:t>우리</a:t>
            </a:r>
            <a:r>
              <a:rPr lang="ko-KR" sz="3600">
                <a:solidFill>
                  <a:srgbClr val="000000"/>
                </a:solidFill>
                <a:latin typeface="Malgun Gothic"/>
                <a:ea typeface="Malgun Gothic"/>
              </a:rPr>
              <a:t>는 그리스도의 몸의 지체이다</a:t>
            </a:r>
            <a:endParaRPr lang="en-US" altLang="ko-KR" sz="3600">
              <a:solidFill>
                <a:srgbClr val="000000"/>
              </a:solidFill>
              <a:latin typeface="맑은 고딕"/>
              <a:ea typeface="맑은 고딕"/>
            </a:endParaRPr>
          </a:p>
          <a:p>
            <a:endParaRPr lang="ko-KR" altLang="en-US">
              <a:solidFill>
                <a:srgbClr val="000000"/>
              </a:solidFill>
              <a:ea typeface="맑은 고딕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BB67289-ACCB-3952-961D-06094DEE8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6797" y="2046790"/>
            <a:ext cx="5168591" cy="381426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85750" indent="-285750"/>
            <a:r>
              <a:rPr lang="ko-KR" sz="1600">
                <a:latin typeface="Malgun Gothic"/>
                <a:ea typeface="Malgun Gothic"/>
              </a:rPr>
              <a:t>당신이 이곳에 있는 것은 최고의 설교를 열 번 듣는 것보다 더 가치가 있습니다</a:t>
            </a:r>
            <a:r>
              <a:rPr lang="en-US" altLang="ko-KR" sz="1600">
                <a:latin typeface="Malgun Gothic"/>
                <a:ea typeface="맑은 고딕"/>
              </a:rPr>
              <a:t>. </a:t>
            </a:r>
            <a:endParaRPr lang="ko-KR" sz="1600">
              <a:latin typeface="맑은 고딕"/>
              <a:ea typeface="맑은 고딕"/>
            </a:endParaRPr>
          </a:p>
          <a:p>
            <a:pPr marL="0" indent="0">
              <a:buNone/>
            </a:pPr>
            <a:r>
              <a:rPr lang="en-US" altLang="ko-KR" sz="1600">
                <a:latin typeface="Malgun Gothic"/>
                <a:ea typeface="맑은 고딕"/>
              </a:rPr>
              <a:t>    Your being here is worth more than your ten best              sermons.</a:t>
            </a:r>
          </a:p>
          <a:p>
            <a:endParaRPr lang="en-US" altLang="ko-KR" sz="1600">
              <a:latin typeface="맑은 고딕"/>
              <a:ea typeface="맑은 고딕"/>
            </a:endParaRPr>
          </a:p>
          <a:p>
            <a:pPr marL="285750" indent="-285750"/>
            <a:r>
              <a:rPr lang="ko-KR" sz="1600">
                <a:latin typeface="Malgun Gothic"/>
                <a:ea typeface="Malgun Gothic"/>
              </a:rPr>
              <a:t>현장 동행사역</a:t>
            </a:r>
            <a:endParaRPr lang="en-US" altLang="ko-KR" sz="1600">
              <a:latin typeface="Malgun Gothic"/>
              <a:ea typeface="맑은 고딕"/>
            </a:endParaRPr>
          </a:p>
          <a:p>
            <a:pPr marL="0" indent="0">
              <a:buNone/>
            </a:pPr>
            <a:r>
              <a:rPr lang="en-US" altLang="ko-KR" sz="1600">
                <a:latin typeface="Malgun Gothic"/>
                <a:ea typeface="맑은 고딕"/>
              </a:rPr>
              <a:t>    Presence Ministry</a:t>
            </a:r>
          </a:p>
          <a:p>
            <a:endParaRPr lang="en-US" altLang="ko-KR" sz="1600">
              <a:latin typeface="맑은 고딕"/>
              <a:ea typeface="맑은 고딕"/>
            </a:endParaRPr>
          </a:p>
          <a:p>
            <a:pPr marL="285750" indent="-285750"/>
            <a:r>
              <a:rPr lang="ko-KR" sz="1600">
                <a:latin typeface="Malgun Gothic"/>
                <a:ea typeface="Malgun Gothic"/>
              </a:rPr>
              <a:t>사람을 찾아 가는 사람</a:t>
            </a:r>
            <a:endParaRPr lang="en-US" altLang="ko-KR" sz="1600">
              <a:latin typeface="Malgun Gothic"/>
              <a:ea typeface="맑은 고딕"/>
            </a:endParaRPr>
          </a:p>
          <a:p>
            <a:pPr marL="0" indent="0">
              <a:buNone/>
            </a:pPr>
            <a:r>
              <a:rPr lang="en-US" altLang="ko-KR" sz="1600">
                <a:latin typeface="Malgun Gothic"/>
                <a:ea typeface="맑은 고딕"/>
              </a:rPr>
              <a:t>    a people to people </a:t>
            </a:r>
            <a:r>
              <a:rPr lang="en-US" altLang="ko-KR" sz="1600" err="1">
                <a:latin typeface="Malgun Gothic"/>
                <a:ea typeface="맑은 고딕"/>
              </a:rPr>
              <a:t>people</a:t>
            </a:r>
            <a:endParaRPr lang="en-US" altLang="ko-KR" sz="1600">
              <a:latin typeface="맑은 고딕"/>
              <a:ea typeface="맑은 고딕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ko-KR" sz="1600">
              <a:latin typeface="Malgun Gothic"/>
              <a:ea typeface="Malgun Gothic"/>
            </a:endParaRPr>
          </a:p>
          <a:p>
            <a:endParaRPr lang="ko-KR" altLang="en-US" sz="1600">
              <a:ea typeface="맑은 고딕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83F4A9A-4843-CD9C-BB9B-81786833DA2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14300" indent="-342900">
              <a:buFont typeface="Arial,Sans-Serif"/>
              <a:buChar char="•"/>
            </a:pPr>
            <a:r>
              <a:rPr lang="ko-KR" sz="2000">
                <a:latin typeface="Malgun Gothic"/>
                <a:ea typeface="Malgun Gothic"/>
              </a:rPr>
              <a:t>현장에 함께 있어 준다</a:t>
            </a:r>
            <a:r>
              <a:rPr lang="en-US" altLang="ko-KR" sz="2000">
                <a:latin typeface="Malgun Gothic"/>
                <a:ea typeface="맑은 고딕"/>
              </a:rPr>
              <a:t>.</a:t>
            </a:r>
            <a:r>
              <a:rPr lang="en-US" altLang="ko-KR" sz="2400">
                <a:latin typeface="Malgun Gothic"/>
                <a:ea typeface="맑은 고딕"/>
              </a:rPr>
              <a:t> </a:t>
            </a:r>
            <a:br>
              <a:rPr lang="en-US" altLang="ko-KR" sz="2400">
                <a:latin typeface="Malgun Gothic"/>
              </a:rPr>
            </a:br>
            <a:r>
              <a:rPr lang="en-US" altLang="ko-KR" sz="2400">
                <a:latin typeface="Malgun Gothic"/>
                <a:ea typeface="맑은 고딕"/>
              </a:rPr>
              <a:t>  </a:t>
            </a:r>
            <a:r>
              <a:rPr lang="en-US" altLang="ko-KR" sz="2000">
                <a:latin typeface="Malgun Gothic"/>
                <a:ea typeface="맑은 고딕"/>
              </a:rPr>
              <a:t>Be present.</a:t>
            </a:r>
            <a:endParaRPr lang="en-US" altLang="ko-KR" sz="2000">
              <a:latin typeface="맑은 고딕"/>
              <a:ea typeface="맑은 고딕"/>
            </a:endParaRPr>
          </a:p>
          <a:p>
            <a:endParaRPr lang="ko-KR" altLang="en-US">
              <a:ea typeface="맑은 고딕"/>
            </a:endParaRPr>
          </a:p>
        </p:txBody>
      </p:sp>
      <p:pic>
        <p:nvPicPr>
          <p:cNvPr id="5" name="그림 4" descr="의류, 사람, 인간의 얼굴, 지상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246BDCC-15C7-F550-3622-7C792EC9C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768" y="2899316"/>
            <a:ext cx="3943683" cy="2964368"/>
          </a:xfrm>
          <a:prstGeom prst="rect">
            <a:avLst/>
          </a:prstGeom>
        </p:spPr>
      </p:pic>
      <p:sp>
        <p:nvSpPr>
          <p:cNvPr id="6" name="Google Shape;93;p18">
            <a:extLst>
              <a:ext uri="{FF2B5EF4-FFF2-40B4-BE49-F238E27FC236}">
                <a16:creationId xmlns:a16="http://schemas.microsoft.com/office/drawing/2014/main" id="{4232115A-CB2B-5454-6AF5-F7882420B621}"/>
              </a:ext>
            </a:extLst>
          </p:cNvPr>
          <p:cNvSpPr/>
          <p:nvPr/>
        </p:nvSpPr>
        <p:spPr>
          <a:xfrm rot="10800000" flipH="1">
            <a:off x="17478" y="1156443"/>
            <a:ext cx="848634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/>
          </a:p>
        </p:txBody>
      </p:sp>
      <p:sp>
        <p:nvSpPr>
          <p:cNvPr id="7" name="Google Shape;92;p18">
            <a:extLst>
              <a:ext uri="{FF2B5EF4-FFF2-40B4-BE49-F238E27FC236}">
                <a16:creationId xmlns:a16="http://schemas.microsoft.com/office/drawing/2014/main" id="{67F33EC3-2F5A-07C5-EA9A-6D5E4529B761}"/>
              </a:ext>
            </a:extLst>
          </p:cNvPr>
          <p:cNvSpPr/>
          <p:nvPr/>
        </p:nvSpPr>
        <p:spPr>
          <a:xfrm rot="10800000" flipH="1">
            <a:off x="7901749" y="1156443"/>
            <a:ext cx="4295882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29399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11">
            <a:extLst>
              <a:ext uri="{FF2B5EF4-FFF2-40B4-BE49-F238E27FC236}">
                <a16:creationId xmlns:a16="http://schemas.microsoft.com/office/drawing/2014/main" id="{533BF18B-C8A1-400D-BBBD-6103EC9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제목 4">
            <a:extLst>
              <a:ext uri="{FF2B5EF4-FFF2-40B4-BE49-F238E27FC236}">
                <a16:creationId xmlns:a16="http://schemas.microsoft.com/office/drawing/2014/main" id="{60D0C3D6-FFE3-B99D-9870-5098E7DCC0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67909" y="2023110"/>
            <a:ext cx="2469624" cy="2846070"/>
          </a:xfrm>
        </p:spPr>
        <p:txBody>
          <a:bodyPr anchor="ctr">
            <a:normAutofit/>
          </a:bodyPr>
          <a:lstStyle/>
          <a:p>
            <a:pPr algn="l"/>
            <a:r>
              <a:rPr lang="ko-KR" altLang="en-US" sz="3700" dirty="0">
                <a:ea typeface="맑은 고딕"/>
              </a:rPr>
              <a:t>어라이즈 </a:t>
            </a:r>
            <a:r>
              <a:rPr lang="ko-KR" altLang="en-US" sz="3700">
                <a:ea typeface="맑은 고딕"/>
              </a:rPr>
              <a:t>아프리카 청원참여</a:t>
            </a:r>
            <a:endParaRPr lang="ko-KR" altLang="en-US" sz="3700" dirty="0">
              <a:ea typeface="맑은 고딕"/>
            </a:endParaRPr>
          </a:p>
        </p:txBody>
      </p:sp>
      <p:sp>
        <p:nvSpPr>
          <p:cNvPr id="46" name="Rectangle 13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17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그림 7" descr="텍스트, 스크린샷, 그래픽, 원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6985F56-F8F1-73DB-133B-512F88C3C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770" y="2609590"/>
            <a:ext cx="3233488" cy="323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285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 descr="사람, 의류, 인간의 얼굴, 페인팅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2455" b="12455"/>
          <a:stretch>
            <a:fillRect/>
          </a:stretch>
        </p:blipFill>
        <p:spPr bwMode="auto">
          <a:xfrm>
            <a:off x="20" y="-9171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315527" y="1529818"/>
            <a:ext cx="5461010" cy="10950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200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>
                <a:solidFill>
                  <a:srgbClr val="002060"/>
                </a:solidFill>
                <a:ea typeface="맑은 고딕"/>
              </a:rPr>
              <a:t>Prayer with Persecuted Church</a:t>
            </a:r>
            <a:endParaRPr lang="ko-KR" altLang="en-US">
              <a:solidFill>
                <a:srgbClr val="002060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585139" y="2067431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5EAC8-6E29-80C1-C206-771CDD8BC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건물, 야외, 하늘, 오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9A008AF-816D-3B18-9AC6-F57A5DAED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6710" y="2624264"/>
            <a:ext cx="4690453" cy="3082006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B4BEDAD3-8DD6-A1AE-1A0D-B43053C0E816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CA14D90-DB17-FC76-B949-BB24A1E2B7DD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52E7885-9D9B-C5FC-794B-6C6319493148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884F7833-A3FE-2900-143A-FD38571BB698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1C777717-84DF-9771-860D-724EA8BFD97E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D68F5EBA-63DC-F06C-B11C-0DD91FAECB5C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F5A0A286-1BD7-E11E-4DAF-54166E038709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F5C4D33-3512-C163-2C46-D885E85B4F98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이란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표면적인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>
                <a:solidFill>
                  <a:srgbClr val="0070C0"/>
                </a:solidFill>
                <a:ea typeface="+mn-lt"/>
                <a:cs typeface="+mn-lt"/>
              </a:rPr>
              <a:t>휴전 뒤에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잠재된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두려움</a:t>
            </a:r>
            <a:endParaRPr lang="en-US" altLang="ko-KR" sz="1800" dirty="0">
              <a:solidFill>
                <a:srgbClr val="0070C0"/>
              </a:solidFill>
              <a:latin typeface="맑은 고딕"/>
              <a:ea typeface="+mn-lt"/>
              <a:cs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B0761D-3F32-E5C0-1089-E60BF3BD6F86}"/>
              </a:ext>
            </a:extLst>
          </p:cNvPr>
          <p:cNvSpPr txBox="1"/>
          <p:nvPr/>
        </p:nvSpPr>
        <p:spPr>
          <a:xfrm>
            <a:off x="816944" y="1714748"/>
            <a:ext cx="5936114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ko-KR" altLang="en-US" sz="1200" b="1">
                <a:ea typeface="맑은 고딕"/>
              </a:rPr>
              <a:t>[2026.4.20]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이란, 미국, 이스라엘 간의 휴전으로 대외적인 충돌은 일시적으로 멈춘 듯 보이지만, 이란 내부의 종교적 탄압은 오히려 그 어두운 그림자를 더 짙게 드리우고 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>
                <a:ea typeface="+mn-lt"/>
                <a:cs typeface="+mn-lt"/>
              </a:rPr>
              <a:t> 현지 </a:t>
            </a:r>
            <a:r>
              <a:rPr lang="ko-KR" altLang="en-US" sz="1200">
                <a:ea typeface="+mn-lt"/>
                <a:cs typeface="+mn-lt"/>
              </a:rPr>
              <a:t>기독교인들은 휴전이 가져올 평화보다는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정권의 감시와 통제가 강화될 것을 우려하며 신중한 태도를 보이고 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겉으로는 평온해 보일지라도</a:t>
            </a:r>
            <a:r>
              <a:rPr lang="ko-KR" sz="1200">
                <a:ea typeface="+mn-lt"/>
                <a:cs typeface="+mn-lt"/>
              </a:rPr>
              <a:t>, </a:t>
            </a:r>
            <a:r>
              <a:rPr lang="ko-KR" altLang="en-US" sz="1200">
                <a:ea typeface="+mn-lt"/>
                <a:cs typeface="+mn-lt"/>
              </a:rPr>
              <a:t>보이지 않는 곳에서는 개종 기독교인과 소수 종교인들을 향한 제한과 감시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sz="1200">
                <a:ea typeface="+mn-lt"/>
                <a:cs typeface="+mn-lt"/>
              </a:rPr>
              <a:t> 박해가 조직적으로 자행되고 있습니다.</a:t>
            </a:r>
            <a:endParaRPr lang="ko-KR" altLang="en-US" sz="1400">
              <a:ea typeface="+mn-lt"/>
              <a:cs typeface="+mn-lt"/>
            </a:endParaRPr>
          </a:p>
          <a:p>
            <a:pPr algn="just"/>
            <a:endParaRPr lang="ko-KR" altLang="en-US" sz="1200" dirty="0">
              <a:ea typeface="+mn-lt"/>
              <a:cs typeface="+mn-lt"/>
            </a:endParaRPr>
          </a:p>
          <a:p>
            <a:pPr algn="just"/>
            <a:r>
              <a:rPr lang="ko-KR" sz="1200">
                <a:ea typeface="+mn-lt"/>
                <a:cs typeface="+mn-lt"/>
              </a:rPr>
              <a:t>현지 파트너들은 현재 이란 내 기독교인들이 느끼는 복합적인 감정을 전합니다. 그들은 휴전에 대해 조심스러운 안도감을 표하면서도, 언제 닥칠지 모를 박해에 대한 두려움을 감추지 못하고 있습니다. </a:t>
            </a:r>
            <a:r>
              <a:rPr lang="ko-KR" altLang="en-US" sz="1200">
                <a:ea typeface="+mn-lt"/>
                <a:cs typeface="+mn-lt"/>
              </a:rPr>
              <a:t>특히 테헤란의 홀리 사르키스 교회에서 열린 하메네이 </a:t>
            </a:r>
            <a:r>
              <a:rPr lang="en-US" altLang="ko-KR" sz="1200">
                <a:ea typeface="+mn-lt"/>
                <a:cs typeface="+mn-lt"/>
              </a:rPr>
              <a:t>40</a:t>
            </a:r>
            <a:r>
              <a:rPr lang="ko-KR" altLang="en-US" sz="1200">
                <a:ea typeface="+mn-lt"/>
                <a:cs typeface="+mn-lt"/>
              </a:rPr>
              <a:t>주기 기념행사는 정권의 교활한 의도를 여실히 보여줍니다</a:t>
            </a:r>
            <a:r>
              <a:rPr lang="ko-KR" sz="1200">
                <a:ea typeface="+mn-lt"/>
                <a:cs typeface="+mn-lt"/>
              </a:rPr>
              <a:t>. </a:t>
            </a:r>
            <a:r>
              <a:rPr lang="ko-KR" altLang="en-US" sz="1200">
                <a:ea typeface="+mn-lt"/>
                <a:cs typeface="+mn-lt"/>
              </a:rPr>
              <a:t>정권은 이를 통해 기독교인들 사이의 분열을 조장하고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대외적으로는 기독교인들과 원만한 관계를 맺고 있는 것처럼 위장하여 국제사회를 기만하려 합니다</a:t>
            </a:r>
            <a:r>
              <a:rPr lang="ko-KR" sz="1200">
                <a:ea typeface="+mn-lt"/>
                <a:cs typeface="+mn-lt"/>
              </a:rPr>
              <a:t>.</a:t>
            </a:r>
            <a:endParaRPr lang="ko-KR">
              <a:ea typeface="+mn-lt"/>
              <a:cs typeface="+mn-lt"/>
            </a:endParaRPr>
          </a:p>
          <a:p>
            <a:pPr algn="just"/>
            <a:endParaRPr lang="ko-KR" altLang="en-US" sz="1200" dirty="0">
              <a:ea typeface="+mn-lt"/>
              <a:cs typeface="+mn-lt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더욱 </a:t>
            </a:r>
            <a:r>
              <a:rPr lang="ko-KR" altLang="en-US" sz="1200" dirty="0">
                <a:ea typeface="+mn-lt"/>
                <a:cs typeface="+mn-lt"/>
              </a:rPr>
              <a:t>심각한 것은 정권이 외부의 갈등 상황을 내부 탄압의 도구로 삼는다는 점입니다</a:t>
            </a:r>
            <a:r>
              <a:rPr lang="ko-KR" sz="1200" dirty="0">
                <a:ea typeface="+mn-lt"/>
                <a:cs typeface="+mn-lt"/>
              </a:rPr>
              <a:t>. </a:t>
            </a:r>
            <a:r>
              <a:rPr lang="ko-KR" altLang="en-US" sz="1200" dirty="0">
                <a:ea typeface="+mn-lt"/>
                <a:cs typeface="+mn-lt"/>
              </a:rPr>
              <a:t>당국은 자국민의 불만을 잠재우기 위해 기독교인들을 시오니즘이나 이스라엘과 연계된 하수인으로 몰아세우며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사형을 포함한 가혹한 형벌을 내리고 있습니다. 이러한 탄압은 기독교인에게만 국한되지 않고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소수 </a:t>
            </a:r>
            <a:r>
              <a:rPr lang="ko-KR" altLang="en-US" sz="1200" dirty="0">
                <a:ea typeface="+mn-lt"/>
                <a:cs typeface="+mn-lt"/>
              </a:rPr>
              <a:t>종교에</a:t>
            </a:r>
            <a:r>
              <a:rPr lang="ko-KR" sz="1200" dirty="0">
                <a:ea typeface="+mn-lt"/>
                <a:cs typeface="+mn-lt"/>
              </a:rPr>
              <a:t> 대한 인권 유린이 공공연하게 벌어지고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sz="1200">
                <a:ea typeface="+mn-lt"/>
                <a:cs typeface="+mn-lt"/>
              </a:rPr>
              <a:t>지금 이란의 형제자매들은 모임조차 갖기 힘든 불확실성 속에서도 자녀들을 지키기 위해, 그리고 흔들림 없는 믿음을 위해 눈물로 기도하고 있습니다. </a:t>
            </a:r>
            <a:r>
              <a:rPr lang="ko-KR" altLang="en-US" sz="1200">
                <a:ea typeface="+mn-lt"/>
                <a:cs typeface="+mn-lt"/>
              </a:rPr>
              <a:t>휴전이라는 표면적 평화 뒤에 가려진 고통받는 이들의 신음 소리를 기억하며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끝까지 그들의 안전과 믿음을 </a:t>
            </a:r>
            <a:r>
              <a:rPr lang="ko-KR" sz="1200">
                <a:ea typeface="+mn-lt"/>
                <a:cs typeface="+mn-lt"/>
              </a:rPr>
              <a:t>위해 중보해야 할 때입니다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4173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12257-6174-DA7A-7832-3A9680BEB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건물, 야외, 하늘, 오염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189F29B-AA1E-F600-D1F4-3C1C9B012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538" y="1919907"/>
            <a:ext cx="4596668" cy="3012552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A465EDF1-66E9-1FD2-B900-12D757AD0378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D14BDA97-5252-50C2-7E50-B3DAB47C31D9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C18BEFD-5CD1-F3F5-18C9-06B085B470C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CF84CFB-8615-5918-84AC-B734EBCD928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F00E7EC-77BA-0FCE-F448-F7DE4DE9511E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EBA1597-EAF3-D8FC-15F2-C2D51ACBBF70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19540742-EEE1-E519-CDB5-3D663721C923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4B04A2C-E708-FB66-48C6-FF54C8CF4E52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이란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 dirty="0">
                <a:ea typeface="+mn-lt"/>
                <a:cs typeface="+mn-lt"/>
              </a:rPr>
              <a:t>이란을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ko-KR" altLang="en-US">
                <a:ea typeface="+mn-lt"/>
                <a:cs typeface="+mn-lt"/>
              </a:rPr>
              <a:t>위해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기도합니다.</a:t>
            </a:r>
            <a:r>
              <a:rPr lang="en-US" altLang="ko-KR" dirty="0">
                <a:ea typeface="+mn-lt"/>
                <a:cs typeface="+mn-lt"/>
              </a:rPr>
              <a:t> </a:t>
            </a: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23D781-B837-EC9C-A0B9-9AC01CE18E00}"/>
              </a:ext>
            </a:extLst>
          </p:cNvPr>
          <p:cNvSpPr txBox="1"/>
          <p:nvPr/>
        </p:nvSpPr>
        <p:spPr>
          <a:xfrm>
            <a:off x="910697" y="1710921"/>
            <a:ext cx="5915526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ko-KR" altLang="en-US" sz="1200">
                <a:ea typeface="+mn-lt"/>
                <a:cs typeface="+mn-lt"/>
              </a:rPr>
              <a:t>사랑과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자비의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하나님</a:t>
            </a:r>
            <a:r>
              <a:rPr lang="en-US" altLang="ko-KR" sz="1200">
                <a:ea typeface="+mn-lt"/>
                <a:cs typeface="+mn-lt"/>
              </a:rPr>
              <a:t>, </a:t>
            </a:r>
            <a:r>
              <a:rPr lang="ko-KR" altLang="en-US" sz="1200">
                <a:ea typeface="+mn-lt"/>
                <a:cs typeface="+mn-lt"/>
              </a:rPr>
              <a:t>오늘도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고난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가운데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있는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이란의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형제자매들을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위해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마음을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모아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기도합니다</a:t>
            </a:r>
            <a:r>
              <a:rPr lang="en-US" sz="1200">
                <a:ea typeface="+mn-lt"/>
                <a:cs typeface="+mn-lt"/>
              </a:rPr>
              <a:t>.</a:t>
            </a:r>
            <a:endParaRPr lang="ko-KR" sz="120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이란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기독교인들과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여러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소수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종교인들을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보호하여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주옵소서!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체포와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압박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부당한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거짓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고발의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위협으로부터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가장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취약한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이들을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날개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아래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품어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주시고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주님의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능력으로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주시옵소서!</a:t>
            </a:r>
            <a:endParaRPr lang="en-US" altLang="ko-KR" sz="1200">
              <a:ea typeface="+mn-lt"/>
              <a:cs typeface="+mn-lt"/>
            </a:endParaRPr>
          </a:p>
          <a:p>
            <a:pPr algn="just"/>
            <a:r>
              <a:rPr lang="en-US" sz="1200" dirty="0" err="1">
                <a:ea typeface="+mn-lt"/>
                <a:cs typeface="+mn-lt"/>
              </a:rPr>
              <a:t>주님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신앙을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시작한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새로운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성도들에게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담대한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용기와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흔들림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없는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믿음을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허락하옵소서!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고립과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불확실성의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상황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속에서도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그들의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믿음이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꺾이지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않고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오히려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안에서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더욱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깊이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자라가게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또한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교회의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지도자들에게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지혜와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분별력을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주시어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가중되는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압박과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복잡한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현실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속에서도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양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떼를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올바른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길로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인도하게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en-US" sz="1200" dirty="0" err="1">
                <a:ea typeface="+mn-lt"/>
                <a:cs typeface="+mn-lt"/>
              </a:rPr>
              <a:t>그리스도의</a:t>
            </a:r>
            <a:r>
              <a:rPr lang="en-US" sz="1200" dirty="0">
                <a:ea typeface="+mn-lt"/>
                <a:cs typeface="+mn-lt"/>
              </a:rPr>
              <a:t> 몸 된 </a:t>
            </a:r>
            <a:r>
              <a:rPr lang="ko-KR" altLang="en-US" sz="1200" dirty="0">
                <a:ea typeface="+mn-lt"/>
                <a:cs typeface="+mn-lt"/>
              </a:rPr>
              <a:t>이란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교회가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되기를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간절히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기도합니다</a:t>
            </a:r>
            <a:r>
              <a:rPr lang="en-US" sz="1200" dirty="0">
                <a:ea typeface="+mn-lt"/>
                <a:cs typeface="+mn-lt"/>
              </a:rPr>
              <a:t>.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외부의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조작과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분열의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시도가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안에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뿌리내리지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못하도록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주시고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서로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사랑하며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굳게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연합하게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긴장된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환경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속에서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고통받는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가족과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아이들의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정신과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감정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영혼을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보호하여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주옵소서! 그들이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끝을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없는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기다림과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불안함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속에서도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주님께서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주시는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위로로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강건해지게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en-US" sz="1200" dirty="0" err="1">
                <a:ea typeface="+mn-lt"/>
                <a:cs typeface="+mn-lt"/>
              </a:rPr>
              <a:t>공의의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하나님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이란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내부와</a:t>
            </a:r>
            <a:r>
              <a:rPr lang="en-US" sz="1200" dirty="0">
                <a:ea typeface="+mn-lt"/>
                <a:cs typeface="+mn-lt"/>
              </a:rPr>
              <a:t> 전 </a:t>
            </a:r>
            <a:r>
              <a:rPr lang="en-US" sz="1200" dirty="0" err="1">
                <a:ea typeface="+mn-lt"/>
                <a:cs typeface="+mn-lt"/>
              </a:rPr>
              <a:t>세계에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감추어진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진실이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밝히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드러나게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하옵소서</a:t>
            </a:r>
            <a:r>
              <a:rPr lang="en-US" sz="1200" dirty="0">
                <a:ea typeface="+mn-lt"/>
                <a:cs typeface="+mn-lt"/>
              </a:rPr>
              <a:t>!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숨겨진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학대가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폭로되고</a:t>
            </a:r>
            <a:r>
              <a:rPr lang="en-US" altLang="ko-KR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거짓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고발이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무효가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되며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어둠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갇힌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이들이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발견되어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자유를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얻게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또한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스스로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목소리를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없는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이들을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교회와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인권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단체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그리고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국제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사회가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담대히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변호할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용기를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주옵소서!</a:t>
            </a:r>
            <a:endParaRPr lang="en-US" altLang="ko-KR" sz="1200" dirty="0">
              <a:ea typeface="맑은 고딕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또한, 이란 전 지역에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참된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평화를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허락하옵소서!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단순히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갈등이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멈추는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것을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넘어</a:t>
            </a:r>
            <a:r>
              <a:rPr lang="en-US" altLang="ko-KR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사람들의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마음이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하나님을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향해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열리는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참된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평화가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임하게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권력을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자들의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마음을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돌이키시어</a:t>
            </a:r>
            <a:r>
              <a:rPr lang="en-US" altLang="ko-KR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억압을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멈추고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공정하게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행동하며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모든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시민을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존중과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정의로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대하는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변화를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허락하여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주시옵소서!</a:t>
            </a:r>
            <a:endParaRPr lang="en-US" altLang="ko-KR" sz="1200">
              <a:ea typeface="맑은 고딕"/>
            </a:endParaRPr>
          </a:p>
          <a:p>
            <a:pPr algn="just"/>
            <a:r>
              <a:rPr lang="ko-KR" altLang="en-US" sz="1200">
                <a:ea typeface="+mn-lt"/>
                <a:cs typeface="+mn-lt"/>
              </a:rPr>
              <a:t>우리의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유일한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소망이신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예수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그리스도의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이름으로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기도드립니다</a:t>
            </a:r>
            <a:r>
              <a:rPr lang="en-US" altLang="ko-KR" sz="1200">
                <a:ea typeface="+mn-lt"/>
                <a:cs typeface="+mn-lt"/>
              </a:rPr>
              <a:t>. </a:t>
            </a:r>
            <a:r>
              <a:rPr lang="ko-KR" altLang="en-US" sz="1200">
                <a:ea typeface="+mn-lt"/>
                <a:cs typeface="+mn-lt"/>
              </a:rPr>
              <a:t>아멘</a:t>
            </a:r>
            <a:r>
              <a:rPr lang="en-US" sz="1200"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6442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040E8-85CB-71BF-D75B-35BC4C271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상징, 양초, 열, 야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7933D37-5B92-81B0-89E9-21762AB22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551" y="1717138"/>
            <a:ext cx="3146540" cy="4456383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C5FE3DB6-6E65-C44E-8090-B82B11DB469D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F513EC3-B671-9C89-EEEC-1728363C8AF9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635D714-58C9-2EF6-8765-9991D4056B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02C522-86FE-9C21-8B14-2AEE9CFBA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FAA9824-5FA1-C394-0A9C-56EB2EC80D60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40F8A0DA-39EC-347A-DF3F-DE32070AD90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E05D703-0CC2-171A-1759-C39394C22EA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DC99F32-478F-E882-DAC2-C8CD25E88413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예멘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+mn-lt"/>
              </a:rPr>
              <a:t>교회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+mn-lt"/>
              </a:rPr>
              <a:t>지도자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 3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+mn-lt"/>
              </a:rPr>
              <a:t>명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+mn-lt"/>
              </a:rPr>
              <a:t>체포</a:t>
            </a:r>
            <a:endParaRPr lang="ko-KR" altLang="en-US" sz="1800" dirty="0">
              <a:solidFill>
                <a:srgbClr val="0070C0"/>
              </a:solidFill>
              <a:latin typeface="Malgun Gothic"/>
              <a:ea typeface="맑은 고딕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6C4DF5-9909-69B2-5953-72EDE3D0B23C}"/>
              </a:ext>
            </a:extLst>
          </p:cNvPr>
          <p:cNvSpPr txBox="1"/>
          <p:nvPr/>
        </p:nvSpPr>
        <p:spPr>
          <a:xfrm>
            <a:off x="1221177" y="1690522"/>
            <a:ext cx="5937612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ko-KR" altLang="en-US" sz="1200" b="1">
                <a:ea typeface="맑은 고딕"/>
              </a:rPr>
              <a:t>[2026.4.14]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예멘의 </a:t>
            </a:r>
            <a:r>
              <a:rPr lang="ko-KR" altLang="en-US" sz="1200">
                <a:ea typeface="+mn-lt"/>
                <a:cs typeface="+mn-lt"/>
              </a:rPr>
              <a:t>형제자매들이 통과하고 있는 이 극심한 고난의 계절이</a:t>
            </a:r>
            <a:r>
              <a:rPr lang="ko-KR" sz="1200">
                <a:ea typeface="+mn-lt"/>
                <a:cs typeface="+mn-lt"/>
              </a:rPr>
              <a:t> 멈추지 않고 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>
                <a:ea typeface="+mn-lt"/>
                <a:cs typeface="+mn-lt"/>
              </a:rPr>
              <a:t> 지난 주말, 세 명의 기독교 지도자가 추가로 체포되어 투옥되었습니다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>
                <a:ea typeface="+mn-lt"/>
                <a:cs typeface="+mn-lt"/>
              </a:rPr>
              <a:t> 이는 올해 </a:t>
            </a:r>
            <a:r>
              <a:rPr lang="ko-KR" altLang="en-US" sz="1200">
                <a:ea typeface="+mn-lt"/>
                <a:cs typeface="+mn-lt"/>
              </a:rPr>
              <a:t>초 </a:t>
            </a:r>
            <a:r>
              <a:rPr lang="ko-KR" sz="1200">
                <a:ea typeface="+mn-lt"/>
                <a:cs typeface="+mn-lt"/>
              </a:rPr>
              <a:t>50</a:t>
            </a:r>
            <a:r>
              <a:rPr lang="ko-KR" altLang="en-US" sz="1200">
                <a:ea typeface="+mn-lt"/>
                <a:cs typeface="+mn-lt"/>
              </a:rPr>
              <a:t>여 명의 </a:t>
            </a:r>
            <a:r>
              <a:rPr lang="ko-KR" sz="1200">
                <a:ea typeface="+mn-lt"/>
                <a:cs typeface="+mn-lt"/>
              </a:rPr>
              <a:t>성도가 무더기로 구금된 것에 이은 가슴 아픈 </a:t>
            </a:r>
            <a:r>
              <a:rPr lang="ko-KR" altLang="en-US" sz="1200">
                <a:ea typeface="+mn-lt"/>
                <a:cs typeface="+mn-lt"/>
              </a:rPr>
              <a:t>소식입니다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 sz="1300" b="1">
              <a:ea typeface="+mn-lt"/>
              <a:cs typeface="+mn-lt"/>
            </a:endParaRPr>
          </a:p>
          <a:p>
            <a:pPr algn="just"/>
            <a:r>
              <a:rPr lang="ko-KR" altLang="en-US" sz="1200">
                <a:ea typeface="+mn-lt"/>
                <a:cs typeface="+mn-lt"/>
              </a:rPr>
              <a:t>계속되는 탄압으로</a:t>
            </a:r>
            <a:r>
              <a:rPr lang="ko-KR" sz="1200">
                <a:ea typeface="+mn-lt"/>
                <a:cs typeface="+mn-lt"/>
              </a:rPr>
              <a:t> 인해 </a:t>
            </a:r>
            <a:r>
              <a:rPr lang="ko-KR" altLang="en-US" sz="1200">
                <a:ea typeface="+mn-lt"/>
                <a:cs typeface="+mn-lt"/>
              </a:rPr>
              <a:t>예멘의 교회는 깊은 두려움 속에 </a:t>
            </a:r>
            <a:r>
              <a:rPr lang="ko-KR" sz="1200">
                <a:ea typeface="+mn-lt"/>
                <a:cs typeface="+mn-lt"/>
              </a:rPr>
              <a:t>있으며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sz="1200">
                <a:ea typeface="+mn-lt"/>
                <a:cs typeface="+mn-lt"/>
              </a:rPr>
              <a:t> 더 큰 화를 피하기 위해 모든 모임과 사역을 중단한 채 숨죽이고 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특히 </a:t>
            </a:r>
            <a:r>
              <a:rPr lang="ko-KR" sz="1200">
                <a:ea typeface="+mn-lt"/>
                <a:cs typeface="+mn-lt"/>
              </a:rPr>
              <a:t>예멘 교도소의 열악한 환경과 잔인한 처우를 생각할 때, 수감된 이들의 </a:t>
            </a:r>
            <a:r>
              <a:rPr lang="ko-KR" altLang="en-US" sz="1200">
                <a:ea typeface="+mn-lt"/>
                <a:cs typeface="+mn-lt"/>
              </a:rPr>
              <a:t>안전이 </a:t>
            </a:r>
            <a:r>
              <a:rPr lang="ko-KR" sz="1200">
                <a:ea typeface="+mn-lt"/>
                <a:cs typeface="+mn-lt"/>
              </a:rPr>
              <a:t>매우 우려되는 상황입니다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쇠사슬에 매인 이들과 그들의 가족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sz="1200">
                <a:ea typeface="+mn-lt"/>
                <a:cs typeface="+mn-lt"/>
              </a:rPr>
              <a:t> 그리고 예멘의 모든 성도를 위해 마음 모아 기도해 주시기를 부탁드립니다.</a:t>
            </a:r>
            <a:endParaRPr lang="ko-KR" altLang="en-US">
              <a:ea typeface="+mn-lt"/>
              <a:cs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9B6FEF-1F3A-D065-BB08-1997C2DDE789}"/>
              </a:ext>
            </a:extLst>
          </p:cNvPr>
          <p:cNvSpPr txBox="1"/>
          <p:nvPr/>
        </p:nvSpPr>
        <p:spPr>
          <a:xfrm>
            <a:off x="1305957" y="3445187"/>
            <a:ext cx="5765131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200" b="1">
                <a:ea typeface="+mn-lt"/>
                <a:cs typeface="+mn-lt"/>
              </a:rPr>
              <a:t>함께 기도하기 </a:t>
            </a:r>
            <a:endParaRPr lang="ko-KR" altLang="en-US" sz="1200" b="1" dirty="0">
              <a:ea typeface="+mn-lt"/>
              <a:cs typeface="+mn-lt"/>
            </a:endParaRPr>
          </a:p>
          <a:p>
            <a:pPr marL="171450" indent="-171450" algn="just">
              <a:buFont typeface="Wingdings"/>
              <a:buChar char="q"/>
            </a:pPr>
            <a:r>
              <a:rPr lang="ko-KR" altLang="en-US" sz="1200">
                <a:ea typeface="+mn-lt"/>
                <a:cs typeface="+mn-lt"/>
              </a:rPr>
              <a:t>이토록 암담한 </a:t>
            </a:r>
            <a:r>
              <a:rPr lang="ko-KR" sz="1200">
                <a:ea typeface="+mn-lt"/>
                <a:cs typeface="+mn-lt"/>
              </a:rPr>
              <a:t>시기에 주님께서 </a:t>
            </a:r>
            <a:r>
              <a:rPr lang="ko-KR" altLang="en-US" sz="1200">
                <a:ea typeface="+mn-lt"/>
                <a:cs typeface="+mn-lt"/>
              </a:rPr>
              <a:t>예멘 성도들을 </a:t>
            </a:r>
            <a:r>
              <a:rPr lang="ko-KR" sz="1200">
                <a:ea typeface="+mn-lt"/>
                <a:cs typeface="+mn-lt"/>
              </a:rPr>
              <a:t>친히 </a:t>
            </a:r>
            <a:r>
              <a:rPr lang="ko-KR" altLang="en-US" sz="1200">
                <a:ea typeface="+mn-lt"/>
                <a:cs typeface="+mn-lt"/>
              </a:rPr>
              <a:t>붙들어 주시고 </a:t>
            </a:r>
            <a:r>
              <a:rPr lang="ko-KR" sz="1200">
                <a:ea typeface="+mn-lt"/>
                <a:cs typeface="+mn-lt"/>
              </a:rPr>
              <a:t>그들의 믿음을 새롭게 </a:t>
            </a:r>
            <a:r>
              <a:rPr lang="ko-KR" altLang="en-US" sz="1200">
                <a:ea typeface="+mn-lt"/>
                <a:cs typeface="+mn-lt"/>
              </a:rPr>
              <a:t>하옵소서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>
                <a:ea typeface="+mn-lt"/>
                <a:cs typeface="+mn-lt"/>
              </a:rPr>
              <a:t>이 땅의 </a:t>
            </a:r>
            <a:r>
              <a:rPr lang="ko-KR" altLang="en-US" sz="1200">
                <a:ea typeface="+mn-lt"/>
                <a:cs typeface="+mn-lt"/>
              </a:rPr>
              <a:t>권력자가 누구일지라도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오직 우리 하나님만이 </a:t>
            </a:r>
            <a:r>
              <a:rPr lang="ko-KR" sz="1200">
                <a:ea typeface="+mn-lt"/>
                <a:cs typeface="+mn-lt"/>
              </a:rPr>
              <a:t>가장 높은 </a:t>
            </a:r>
            <a:r>
              <a:rPr lang="ko-KR" altLang="en-US" sz="1200">
                <a:ea typeface="+mn-lt"/>
                <a:cs typeface="+mn-lt"/>
              </a:rPr>
              <a:t>보좌에서 다스리고 </a:t>
            </a:r>
            <a:r>
              <a:rPr lang="ko-KR" sz="1200">
                <a:ea typeface="+mn-lt"/>
                <a:cs typeface="+mn-lt"/>
              </a:rPr>
              <a:t>계심을 </a:t>
            </a:r>
            <a:r>
              <a:rPr lang="ko-KR" altLang="en-US" sz="1200">
                <a:ea typeface="+mn-lt"/>
                <a:cs typeface="+mn-lt"/>
              </a:rPr>
              <a:t>기억하며 담대히 견디게 하옵소서!</a:t>
            </a:r>
            <a:endParaRPr lang="ko-KR" sz="1200">
              <a:ea typeface="+mn-lt"/>
              <a:cs typeface="+mn-lt"/>
            </a:endParaRPr>
          </a:p>
          <a:p>
            <a:pPr marL="285750" indent="-285750" algn="just">
              <a:buFont typeface="Wingdings"/>
              <a:buChar char="q"/>
            </a:pPr>
            <a:endParaRPr lang="ko-KR" altLang="en-US" sz="1200" dirty="0">
              <a:ea typeface="+mn-lt"/>
              <a:cs typeface="+mn-lt"/>
            </a:endParaRPr>
          </a:p>
          <a:p>
            <a:pPr marL="171450" indent="-171450" algn="just">
              <a:buFont typeface="Wingdings"/>
              <a:buChar char="q"/>
            </a:pPr>
            <a:r>
              <a:rPr lang="ko-KR" altLang="en-US" sz="1200">
                <a:ea typeface="+mn-lt"/>
                <a:cs typeface="+mn-lt"/>
              </a:rPr>
              <a:t>옥에 갇힌 지도자들이 모진 </a:t>
            </a:r>
            <a:r>
              <a:rPr lang="ko-KR" sz="1200">
                <a:ea typeface="+mn-lt"/>
                <a:cs typeface="+mn-lt"/>
              </a:rPr>
              <a:t>고문과 </a:t>
            </a:r>
            <a:r>
              <a:rPr lang="ko-KR" altLang="en-US" sz="1200">
                <a:ea typeface="+mn-lt"/>
                <a:cs typeface="+mn-lt"/>
              </a:rPr>
              <a:t>열악한 환경 속에서도 몸과 마음이 상하지 않도록 보호하여 주옵소서</a:t>
            </a:r>
            <a:r>
              <a:rPr lang="en-US" altLang="en-US" sz="1200">
                <a:ea typeface="+mn-lt"/>
                <a:cs typeface="+mn-lt"/>
              </a:rPr>
              <a:t>!</a:t>
            </a:r>
            <a:r>
              <a:rPr lang="ko-KR" sz="1200">
                <a:ea typeface="+mn-lt"/>
                <a:cs typeface="+mn-lt"/>
              </a:rPr>
              <a:t> 그들의 </a:t>
            </a:r>
            <a:r>
              <a:rPr lang="ko-KR" altLang="en-US" sz="1200">
                <a:ea typeface="+mn-lt"/>
                <a:cs typeface="+mn-lt"/>
              </a:rPr>
              <a:t>육체와 감정</a:t>
            </a:r>
            <a:r>
              <a:rPr lang="ko-KR" sz="1200">
                <a:ea typeface="+mn-lt"/>
                <a:cs typeface="+mn-lt"/>
              </a:rPr>
              <a:t>, </a:t>
            </a:r>
            <a:r>
              <a:rPr lang="ko-KR" altLang="en-US" sz="1200">
                <a:ea typeface="+mn-lt"/>
                <a:cs typeface="+mn-lt"/>
              </a:rPr>
              <a:t>영적 모든 상태를 주님께서 친히 보호하여 주시고</a:t>
            </a:r>
            <a:r>
              <a:rPr lang="ko-KR" sz="1200">
                <a:ea typeface="+mn-lt"/>
                <a:cs typeface="+mn-lt"/>
              </a:rPr>
              <a:t>, </a:t>
            </a:r>
            <a:r>
              <a:rPr lang="ko-KR" altLang="en-US" sz="1200">
                <a:ea typeface="+mn-lt"/>
                <a:cs typeface="+mn-lt"/>
              </a:rPr>
              <a:t>하루속히 자유의 몸이 되게 하옵소서!</a:t>
            </a:r>
            <a:endParaRPr lang="ko-KR" sz="1200">
              <a:ea typeface="+mn-lt"/>
              <a:cs typeface="+mn-lt"/>
            </a:endParaRPr>
          </a:p>
          <a:p>
            <a:pPr marL="285750" indent="-285750" algn="just">
              <a:buFont typeface="Wingdings"/>
              <a:buChar char="q"/>
            </a:pPr>
            <a:endParaRPr lang="ko-KR" altLang="en-US" sz="1200" dirty="0">
              <a:ea typeface="+mn-lt"/>
              <a:cs typeface="+mn-lt"/>
            </a:endParaRPr>
          </a:p>
          <a:p>
            <a:pPr marL="171450" indent="-171450" algn="just">
              <a:buFont typeface="Wingdings"/>
              <a:buChar char="q"/>
            </a:pPr>
            <a:r>
              <a:rPr lang="ko-KR" altLang="en-US" sz="1200">
                <a:ea typeface="+mn-lt"/>
                <a:cs typeface="+mn-lt"/>
              </a:rPr>
              <a:t>사랑하는 이를 </a:t>
            </a:r>
            <a:r>
              <a:rPr lang="ko-KR" sz="1200">
                <a:ea typeface="+mn-lt"/>
                <a:cs typeface="+mn-lt"/>
              </a:rPr>
              <a:t>감옥에 </a:t>
            </a:r>
            <a:r>
              <a:rPr lang="ko-KR" altLang="en-US" sz="1200">
                <a:ea typeface="+mn-lt"/>
                <a:cs typeface="+mn-lt"/>
              </a:rPr>
              <a:t>보내고 슬픔과 불안에 젖어 </a:t>
            </a:r>
            <a:r>
              <a:rPr lang="ko-KR" sz="1200">
                <a:ea typeface="+mn-lt"/>
                <a:cs typeface="+mn-lt"/>
              </a:rPr>
              <a:t>있는 </a:t>
            </a:r>
            <a:r>
              <a:rPr lang="ko-KR" altLang="en-US" sz="1200">
                <a:ea typeface="+mn-lt"/>
                <a:cs typeface="+mn-lt"/>
              </a:rPr>
              <a:t>가족들을 위로해 주옵소서</a:t>
            </a:r>
            <a:r>
              <a:rPr lang="en-US" altLang="en-US" sz="1200">
                <a:ea typeface="+mn-lt"/>
                <a:cs typeface="+mn-lt"/>
              </a:rPr>
              <a:t>!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‘</a:t>
            </a:r>
            <a:r>
              <a:rPr lang="ko-KR" sz="1200">
                <a:ea typeface="+mn-lt"/>
                <a:cs typeface="+mn-lt"/>
              </a:rPr>
              <a:t>평강의 </a:t>
            </a:r>
            <a:r>
              <a:rPr lang="ko-KR" altLang="en-US" sz="1200">
                <a:ea typeface="+mn-lt"/>
                <a:cs typeface="+mn-lt"/>
              </a:rPr>
              <a:t>왕’이신 주님께서 </a:t>
            </a:r>
            <a:r>
              <a:rPr lang="ko-KR" sz="1200">
                <a:ea typeface="+mn-lt"/>
                <a:cs typeface="+mn-lt"/>
              </a:rPr>
              <a:t>그들의 </a:t>
            </a:r>
            <a:r>
              <a:rPr lang="ko-KR" altLang="en-US" sz="1200">
                <a:ea typeface="+mn-lt"/>
                <a:cs typeface="+mn-lt"/>
              </a:rPr>
              <a:t>복잡한 </a:t>
            </a:r>
            <a:r>
              <a:rPr lang="ko-KR" sz="1200">
                <a:ea typeface="+mn-lt"/>
                <a:cs typeface="+mn-lt"/>
              </a:rPr>
              <a:t>마음과 생각을 </a:t>
            </a:r>
            <a:r>
              <a:rPr lang="ko-KR" altLang="en-US" sz="1200">
                <a:ea typeface="+mn-lt"/>
                <a:cs typeface="+mn-lt"/>
              </a:rPr>
              <a:t>평안으로 인도해 주시고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다시 만날 소망을 잃지 않게 하옵소서!</a:t>
            </a:r>
            <a:endParaRPr lang="ko-KR" sz="1200" dirty="0">
              <a:ea typeface="+mn-lt"/>
              <a:cs typeface="+mn-lt"/>
            </a:endParaRPr>
          </a:p>
          <a:p>
            <a:pPr marL="285750" indent="-285750" algn="just">
              <a:buFont typeface="Wingdings"/>
              <a:buChar char="q"/>
            </a:pPr>
            <a:endParaRPr lang="ko-KR" altLang="en-US" sz="1200" dirty="0">
              <a:ea typeface="+mn-lt"/>
              <a:cs typeface="+mn-lt"/>
            </a:endParaRPr>
          </a:p>
          <a:p>
            <a:pPr marL="171450" indent="-171450" algn="just">
              <a:buFont typeface="Wingdings"/>
              <a:buChar char="q"/>
            </a:pPr>
            <a:r>
              <a:rPr lang="ko-KR" altLang="en-US" sz="1200">
                <a:ea typeface="+mn-lt"/>
                <a:cs typeface="+mn-lt"/>
              </a:rPr>
              <a:t>사방이 막힌 듯한 절망적인 </a:t>
            </a:r>
            <a:r>
              <a:rPr lang="ko-KR" sz="1200">
                <a:ea typeface="+mn-lt"/>
                <a:cs typeface="+mn-lt"/>
              </a:rPr>
              <a:t>날들 속에서도 </a:t>
            </a:r>
            <a:r>
              <a:rPr lang="ko-KR" altLang="en-US" sz="1200">
                <a:ea typeface="+mn-lt"/>
                <a:cs typeface="+mn-lt"/>
              </a:rPr>
              <a:t>예멘의 </a:t>
            </a:r>
            <a:r>
              <a:rPr lang="ko-KR" sz="1200">
                <a:ea typeface="+mn-lt"/>
                <a:cs typeface="+mn-lt"/>
              </a:rPr>
              <a:t>교회가 </a:t>
            </a:r>
            <a:r>
              <a:rPr lang="ko-KR" altLang="en-US" sz="1200">
                <a:ea typeface="+mn-lt"/>
                <a:cs typeface="+mn-lt"/>
              </a:rPr>
              <a:t>꺾이지 않게 하옵소서! 오히려 이 고통의 땅에서 그리스도의 꽃이 더욱 향기롭게 피어나며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복음의 생명력이 중단 없이 이어지게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하옵소서!</a:t>
            </a:r>
            <a:endParaRPr lang="ko-KR" sz="12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4112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7D210-D891-3541-FBE7-530C78AF8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항공 사진, 조감도, 지상, 야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3DB7EC6-AA06-D908-FE25-E735C84CA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130" y="2555589"/>
            <a:ext cx="4470013" cy="3000060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D02B7EA6-CE87-97EA-F388-A689C982490F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0EEBF1D-5256-F23B-DD81-7BACE574AC3F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36E87BD-70DD-37C8-6EFB-185B06CD79F3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1060CE5-F808-ABFB-CB2C-45482EBB85A9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DE3C591-8C45-773A-169C-9876ED27DE02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DBE13166-213C-2F9B-BAD4-8EB40EAA8AC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5185EC61-C161-5E95-DB97-70668ACE0B09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D1E8411-1F03-B86E-6F47-2E4C18FE777D}"/>
              </a:ext>
            </a:extLst>
          </p:cNvPr>
          <p:cNvSpPr txBox="1"/>
          <p:nvPr/>
        </p:nvSpPr>
        <p:spPr>
          <a:xfrm>
            <a:off x="1241306" y="977774"/>
            <a:ext cx="943841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+mn-lt"/>
              </a:rPr>
              <a:t>수단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>
                <a:latin typeface="Segoe UI"/>
                <a:ea typeface="맑은 고딕"/>
                <a:cs typeface="Segoe UI"/>
              </a:rPr>
              <a:t>수단</a:t>
            </a:r>
            <a:r>
              <a:rPr lang="en-US" altLang="ko-KR" dirty="0">
                <a:latin typeface="Segoe UI"/>
                <a:ea typeface="맑은 고딕"/>
                <a:cs typeface="Segoe UI"/>
              </a:rPr>
              <a:t> </a:t>
            </a:r>
            <a:r>
              <a:rPr lang="ko-KR" altLang="en-US">
                <a:latin typeface="Segoe UI"/>
                <a:ea typeface="Malgun Gothic"/>
                <a:cs typeface="Segoe UI"/>
              </a:rPr>
              <a:t>내전</a:t>
            </a:r>
            <a:r>
              <a:rPr lang="en-US" altLang="ko-KR">
                <a:latin typeface="Segoe UI"/>
                <a:ea typeface="Malgun Gothic"/>
                <a:cs typeface="Segoe UI"/>
              </a:rPr>
              <a:t> 3</a:t>
            </a:r>
            <a:r>
              <a:rPr lang="ko-KR" altLang="en-US">
                <a:latin typeface="Segoe UI"/>
                <a:ea typeface="Malgun Gothic"/>
                <a:cs typeface="Segoe UI"/>
              </a:rPr>
              <a:t>년</a:t>
            </a:r>
            <a:r>
              <a:rPr lang="en-US" altLang="ko-KR">
                <a:latin typeface="Segoe UI"/>
                <a:ea typeface="Malgun Gothic"/>
                <a:cs typeface="Segoe UI"/>
              </a:rPr>
              <a:t>… </a:t>
            </a:r>
            <a:r>
              <a:rPr lang="ko-KR" altLang="en-US">
                <a:latin typeface="Segoe UI"/>
                <a:ea typeface="Malgun Gothic"/>
                <a:cs typeface="Segoe UI"/>
              </a:rPr>
              <a:t>대규모</a:t>
            </a:r>
            <a:r>
              <a:rPr lang="en-US" altLang="ko-KR" dirty="0">
                <a:latin typeface="Segoe UI"/>
                <a:ea typeface="Malgun Gothic"/>
                <a:cs typeface="Segoe UI"/>
              </a:rPr>
              <a:t> </a:t>
            </a:r>
            <a:r>
              <a:rPr lang="ko-KR" altLang="en-US">
                <a:latin typeface="Segoe UI"/>
                <a:ea typeface="Malgun Gothic"/>
                <a:cs typeface="Segoe UI"/>
              </a:rPr>
              <a:t>인도적</a:t>
            </a:r>
            <a:r>
              <a:rPr lang="en-US" altLang="ko-KR" dirty="0">
                <a:latin typeface="Segoe UI"/>
                <a:ea typeface="Malgun Gothic"/>
                <a:cs typeface="Segoe UI"/>
              </a:rPr>
              <a:t> </a:t>
            </a:r>
            <a:r>
              <a:rPr lang="ko-KR" altLang="en-US">
                <a:latin typeface="Segoe UI"/>
                <a:ea typeface="Malgun Gothic"/>
                <a:cs typeface="Segoe UI"/>
              </a:rPr>
              <a:t>위기</a:t>
            </a:r>
            <a:r>
              <a:rPr lang="en-US" altLang="ko-KR" dirty="0">
                <a:latin typeface="Segoe UI"/>
                <a:ea typeface="Malgun Gothic"/>
                <a:cs typeface="Segoe UI"/>
              </a:rPr>
              <a:t> </a:t>
            </a:r>
            <a:r>
              <a:rPr lang="ko-KR" altLang="en-US">
                <a:latin typeface="Segoe UI"/>
                <a:ea typeface="Malgun Gothic"/>
                <a:cs typeface="Segoe UI"/>
              </a:rPr>
              <a:t>지속</a:t>
            </a:r>
            <a:endParaRPr lang="ko-KR" altLang="en-US">
              <a:latin typeface="Malgun Gothic"/>
              <a:ea typeface="Malgun Gothic"/>
              <a:cs typeface="+mn-lt"/>
            </a:endParaRPr>
          </a:p>
          <a:p>
            <a:r>
              <a:rPr lang="ko-KR" altLang="en-US" dirty="0">
                <a:latin typeface="Malgun Gothic"/>
                <a:ea typeface="Malgun Gothic"/>
                <a:cs typeface="+mn-lt"/>
              </a:rPr>
              <a:t>  </a:t>
            </a:r>
            <a:endParaRPr lang="ko-KR" altLang="en-US" sz="1800" dirty="0">
              <a:latin typeface="Malgun Gothic"/>
              <a:ea typeface="Malgun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4572DFD-3D62-16A0-F2F1-955616FAFA36}"/>
              </a:ext>
            </a:extLst>
          </p:cNvPr>
          <p:cNvSpPr txBox="1"/>
          <p:nvPr/>
        </p:nvSpPr>
        <p:spPr>
          <a:xfrm>
            <a:off x="1243263" y="1790503"/>
            <a:ext cx="5915526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200" b="1" dirty="0">
                <a:latin typeface="Segoe UI"/>
                <a:ea typeface="+mn-lt"/>
                <a:cs typeface="Segoe UI"/>
              </a:rPr>
              <a:t>[2026.4.13] </a:t>
            </a:r>
            <a:endParaRPr lang="ko-KR" altLang="en-US" sz="1200">
              <a:latin typeface="맑은 고딕"/>
              <a:ea typeface="+mn-lt"/>
              <a:cs typeface="Segoe UI"/>
            </a:endParaRPr>
          </a:p>
          <a:p>
            <a:r>
              <a:rPr lang="en-US" altLang="ko-KR" sz="1200">
                <a:latin typeface="Segoe UI"/>
                <a:ea typeface="+mn-lt"/>
                <a:cs typeface="Segoe UI"/>
              </a:rPr>
              <a:t>2023</a:t>
            </a:r>
            <a:r>
              <a:rPr lang="ko-KR" sz="1200">
                <a:latin typeface="Segoe UI"/>
                <a:ea typeface="+mn-lt"/>
                <a:cs typeface="Segoe UI"/>
              </a:rPr>
              <a:t>년 4월 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15일 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발생한 수단 내전이 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3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년째 이어지며 대규모 인도적 위기가 계속되고 있습니다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.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 </a:t>
            </a:r>
            <a:r>
              <a:rPr lang="ko-KR" sz="1200" dirty="0">
                <a:latin typeface="Segoe UI"/>
                <a:ea typeface="+mn-lt"/>
                <a:cs typeface="Segoe UI"/>
              </a:rPr>
              <a:t>신속지원군(RSF)과 수단군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(</a:t>
            </a:r>
            <a:r>
              <a:rPr lang="ko-KR" sz="1200" dirty="0">
                <a:latin typeface="Segoe UI"/>
                <a:ea typeface="+mn-lt"/>
                <a:cs typeface="Segoe UI"/>
              </a:rPr>
              <a:t>SAF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)</a:t>
            </a:r>
            <a:r>
              <a:rPr lang="ko-KR" sz="1200" dirty="0">
                <a:latin typeface="Segoe UI"/>
                <a:ea typeface="+mn-lt"/>
                <a:cs typeface="Segoe UI"/>
              </a:rPr>
              <a:t> 간 무력 충돌로 수십만 명이 사망하고 1,100만 명 이상이 강제 이주됐으며, 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이 가운데 </a:t>
            </a:r>
            <a:r>
              <a:rPr lang="ko-KR" sz="1200" dirty="0">
                <a:latin typeface="Segoe UI"/>
                <a:ea typeface="+mn-lt"/>
                <a:cs typeface="Segoe UI"/>
              </a:rPr>
              <a:t>400만 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명 이상이 차드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,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 에티오피아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,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 남수단 등 </a:t>
            </a:r>
            <a:r>
              <a:rPr lang="ko-KR" sz="1200" dirty="0">
                <a:latin typeface="Segoe UI"/>
                <a:ea typeface="+mn-lt"/>
                <a:cs typeface="Segoe UI"/>
              </a:rPr>
              <a:t>인접 국가로 피신한 것으로 추산됩니다. 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분쟁은 하르툼과 </a:t>
            </a:r>
            <a:r>
              <a:rPr lang="ko-KR" sz="1200" dirty="0">
                <a:latin typeface="Segoe UI"/>
                <a:ea typeface="+mn-lt"/>
                <a:cs typeface="Segoe UI"/>
              </a:rPr>
              <a:t>다르푸르를 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포함한 주요 도시를 초토화시켰고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,</a:t>
            </a:r>
            <a:r>
              <a:rPr lang="ko-KR" altLang="en-US" sz="1200">
                <a:latin typeface="Segoe UI"/>
                <a:ea typeface="+mn-lt"/>
                <a:cs typeface="Segoe UI"/>
              </a:rPr>
              <a:t> 다수의 외국 세력도 분쟁에 개입한 상황입니다</a:t>
            </a:r>
            <a:r>
              <a:rPr lang="en-US" altLang="ko-KR" sz="1200">
                <a:latin typeface="Segoe UI"/>
                <a:ea typeface="+mn-lt"/>
                <a:cs typeface="Segoe UI"/>
              </a:rPr>
              <a:t>.</a:t>
            </a:r>
            <a:endParaRPr lang="ko-KR" altLang="en-US" sz="1200">
              <a:ea typeface="맑은 고딕"/>
            </a:endParaRPr>
          </a:p>
          <a:p>
            <a:endParaRPr lang="en-US" altLang="ko-KR" sz="1200" dirty="0">
              <a:latin typeface="Segoe UI"/>
              <a:ea typeface="+mn-lt"/>
              <a:cs typeface="Segoe UI"/>
            </a:endParaRPr>
          </a:p>
          <a:p>
            <a:r>
              <a:rPr lang="ko-KR" altLang="en-US" sz="1200">
                <a:latin typeface="Segoe UI"/>
                <a:ea typeface="+mn-lt"/>
                <a:cs typeface="Segoe UI"/>
              </a:rPr>
              <a:t>국제기구들은 수단에서 전쟁범죄 및 반인도적 범죄가 광범위하게 발생하고 있다고 경고하고 있습니다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.</a:t>
            </a:r>
            <a:r>
              <a:rPr lang="ko-KR" altLang="en-US" sz="1200">
                <a:latin typeface="Segoe UI"/>
                <a:ea typeface="+mn-lt"/>
                <a:cs typeface="Segoe UI"/>
              </a:rPr>
              <a:t> 국제형사재판소</a:t>
            </a:r>
            <a:r>
              <a:rPr lang="en-US" altLang="ko-KR" sz="1200">
                <a:latin typeface="Segoe UI"/>
                <a:ea typeface="+mn-lt"/>
                <a:cs typeface="Segoe UI"/>
              </a:rPr>
              <a:t>(ICC)</a:t>
            </a:r>
            <a:r>
              <a:rPr lang="ko-KR" altLang="en-US" sz="1200">
                <a:latin typeface="Segoe UI"/>
                <a:ea typeface="+mn-lt"/>
                <a:cs typeface="Segoe UI"/>
              </a:rPr>
              <a:t>는 다르푸르 지역에서 </a:t>
            </a:r>
            <a:r>
              <a:rPr lang="ko-KR" sz="1200">
                <a:latin typeface="Segoe UI"/>
                <a:ea typeface="+mn-lt"/>
                <a:cs typeface="Segoe UI"/>
              </a:rPr>
              <a:t>대량 </a:t>
            </a:r>
            <a:r>
              <a:rPr lang="ko-KR" altLang="en-US" sz="1200">
                <a:latin typeface="Segoe UI"/>
                <a:ea typeface="+mn-lt"/>
                <a:cs typeface="Segoe UI"/>
              </a:rPr>
              <a:t>처형</a:t>
            </a:r>
            <a:r>
              <a:rPr lang="ko-KR" sz="1200">
                <a:latin typeface="Segoe UI"/>
                <a:ea typeface="+mn-lt"/>
                <a:cs typeface="Segoe UI"/>
              </a:rPr>
              <a:t>, </a:t>
            </a:r>
            <a:r>
              <a:rPr lang="ko-KR" altLang="en-US" sz="1200">
                <a:latin typeface="Segoe UI"/>
                <a:ea typeface="+mn-lt"/>
                <a:cs typeface="Segoe UI"/>
              </a:rPr>
              <a:t>조직적 </a:t>
            </a:r>
            <a:r>
              <a:rPr lang="ko-KR" sz="1200">
                <a:latin typeface="Segoe UI"/>
                <a:ea typeface="+mn-lt"/>
                <a:cs typeface="Segoe UI"/>
              </a:rPr>
              <a:t>성폭력, 민족을 표적으로 한 공격이 확산되고 있으며 이는 전쟁범죄 및 반인도적 </a:t>
            </a:r>
            <a:r>
              <a:rPr lang="ko-KR" altLang="en-US" sz="1200">
                <a:latin typeface="Segoe UI"/>
                <a:ea typeface="+mn-lt"/>
                <a:cs typeface="Segoe UI"/>
              </a:rPr>
              <a:t>범죄에 해당할 수 </a:t>
            </a:r>
            <a:r>
              <a:rPr lang="ko-KR" sz="1200">
                <a:latin typeface="Segoe UI"/>
                <a:ea typeface="+mn-lt"/>
                <a:cs typeface="Segoe UI"/>
              </a:rPr>
              <a:t>있다고 </a:t>
            </a:r>
            <a:r>
              <a:rPr lang="ko-KR" altLang="en-US" sz="1200">
                <a:latin typeface="Segoe UI"/>
                <a:ea typeface="+mn-lt"/>
                <a:cs typeface="Segoe UI"/>
              </a:rPr>
              <a:t>밝혔습니다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.</a:t>
            </a:r>
            <a:r>
              <a:rPr lang="ko-KR" sz="12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200">
                <a:latin typeface="Segoe UI"/>
                <a:ea typeface="+mn-lt"/>
                <a:cs typeface="Segoe UI"/>
              </a:rPr>
              <a:t>유엔 역시 성폭력이 전쟁 수단으로 사용되고 있다고 보고했습니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다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.</a:t>
            </a:r>
            <a:endParaRPr lang="ko-KR" altLang="en-US" sz="1200" dirty="0">
              <a:ea typeface="맑은 고딕"/>
            </a:endParaRPr>
          </a:p>
          <a:p>
            <a:endParaRPr lang="en-US" altLang="ko-KR" sz="1200" dirty="0">
              <a:latin typeface="Segoe UI"/>
              <a:ea typeface="+mn-lt"/>
              <a:cs typeface="Segoe UI"/>
            </a:endParaRPr>
          </a:p>
          <a:p>
            <a:r>
              <a:rPr lang="ko-KR" altLang="en-US" sz="1200">
                <a:latin typeface="Segoe UI"/>
                <a:ea typeface="+mn-lt"/>
                <a:cs typeface="Segoe UI"/>
              </a:rPr>
              <a:t>이러한 상황 속에서 </a:t>
            </a:r>
            <a:r>
              <a:rPr lang="ko-KR" sz="1200">
                <a:latin typeface="Segoe UI"/>
                <a:ea typeface="+mn-lt"/>
                <a:cs typeface="Segoe UI"/>
              </a:rPr>
              <a:t>기독교 공동체를 포함한 소수 집단은 심각한 피해를 입고 있습니다. 교회들은 정상적인 활동이 어려운 상태이며, 기독교인들은 인도적 지원에서 </a:t>
            </a:r>
            <a:r>
              <a:rPr lang="ko-KR" altLang="en-US" sz="1200">
                <a:latin typeface="Segoe UI"/>
                <a:ea typeface="+mn-lt"/>
                <a:cs typeface="Segoe UI"/>
              </a:rPr>
              <a:t>후순위로 밀리거나 무장 세력에 가담하라는 압박을 받고 있습니다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.</a:t>
            </a:r>
            <a:r>
              <a:rPr lang="ko-KR" altLang="en-US" sz="1200">
                <a:latin typeface="Segoe UI"/>
                <a:ea typeface="+mn-lt"/>
                <a:cs typeface="Segoe UI"/>
              </a:rPr>
              <a:t> 일부 지역에서는 교회 재산에 대한 강제 점유 시도도 보고되고 있습니다</a:t>
            </a:r>
            <a:r>
              <a:rPr lang="ko-KR" sz="1200">
                <a:latin typeface="Segoe UI"/>
                <a:ea typeface="+mn-lt"/>
                <a:cs typeface="Segoe UI"/>
              </a:rPr>
              <a:t>. </a:t>
            </a:r>
            <a:r>
              <a:rPr lang="ko-KR" altLang="en-US" sz="1200">
                <a:latin typeface="Segoe UI"/>
                <a:ea typeface="+mn-lt"/>
                <a:cs typeface="Segoe UI"/>
              </a:rPr>
              <a:t>일자리 상실과 극심한 빈곤으로 인해 많은 민간인이 무장 갈등의 희생양이 되고 있다는 증언도 이어지고 있습니다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.</a:t>
            </a:r>
            <a:endParaRPr lang="ko-KR" altLang="en-US" sz="1200" dirty="0">
              <a:ea typeface="맑은 고딕"/>
            </a:endParaRPr>
          </a:p>
          <a:p>
            <a:endParaRPr lang="en-US" altLang="ko-KR" sz="1200" dirty="0">
              <a:latin typeface="Segoe UI"/>
              <a:ea typeface="+mn-lt"/>
              <a:cs typeface="Segoe UI"/>
            </a:endParaRPr>
          </a:p>
          <a:p>
            <a:r>
              <a:rPr lang="ko-KR" altLang="en-US" sz="1200" dirty="0">
                <a:latin typeface="Segoe UI"/>
                <a:ea typeface="+mn-lt"/>
                <a:cs typeface="Segoe UI"/>
              </a:rPr>
              <a:t>인도적 </a:t>
            </a:r>
            <a:r>
              <a:rPr lang="ko-KR" sz="1200" dirty="0">
                <a:latin typeface="Segoe UI"/>
                <a:ea typeface="+mn-lt"/>
                <a:cs typeface="Segoe UI"/>
              </a:rPr>
              <a:t>지원 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단체들은 제한된 여건 속에서도 </a:t>
            </a:r>
            <a:r>
              <a:rPr lang="ko-KR" sz="1200" dirty="0">
                <a:latin typeface="Segoe UI"/>
                <a:ea typeface="+mn-lt"/>
                <a:cs typeface="Segoe UI"/>
              </a:rPr>
              <a:t>긴급 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구호를 지속하고 있습니다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. </a:t>
            </a:r>
            <a:r>
              <a:rPr lang="en-US" altLang="ko-KR" sz="1200" dirty="0" err="1">
                <a:latin typeface="Segoe UI"/>
                <a:ea typeface="+mn-lt"/>
                <a:cs typeface="Segoe UI"/>
              </a:rPr>
              <a:t>오픈도어는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 2025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년 말, 현지 파트너들을 통해 수단 전역에서 취약 가정을 대상으로 </a:t>
            </a:r>
            <a:r>
              <a:rPr lang="ko-KR" sz="1200" dirty="0">
                <a:latin typeface="Segoe UI"/>
                <a:ea typeface="+mn-lt"/>
                <a:cs typeface="Segoe UI"/>
              </a:rPr>
              <a:t>구호 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물품을 배포했습니다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.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 국제사회는 전쟁의 조속한 종식과 함께 인도적 지원 확대</a:t>
            </a:r>
            <a:r>
              <a:rPr lang="en-US" altLang="ko-KR" sz="1200" dirty="0">
                <a:latin typeface="Segoe UI"/>
                <a:ea typeface="+mn-lt"/>
                <a:cs typeface="Segoe UI"/>
              </a:rPr>
              <a:t>,</a:t>
            </a:r>
            <a:r>
              <a:rPr lang="ko-KR" altLang="en-US" sz="1200" dirty="0">
                <a:latin typeface="Segoe UI"/>
                <a:ea typeface="+mn-lt"/>
                <a:cs typeface="Segoe UI"/>
              </a:rPr>
              <a:t> 그리고 가장 취약한 집단에 대한 보호 강화를</a:t>
            </a:r>
            <a:r>
              <a:rPr lang="ko-KR" sz="1200" dirty="0">
                <a:latin typeface="Segoe UI"/>
                <a:ea typeface="+mn-lt"/>
                <a:cs typeface="Segoe UI"/>
              </a:rPr>
              <a:t> 촉구하고 있습니다.</a:t>
            </a:r>
            <a:endParaRPr lang="ko-KR" sz="1200" dirty="0">
              <a:latin typeface="Segoe UI"/>
              <a:ea typeface="맑은 고딕"/>
              <a:cs typeface="Segoe UI"/>
            </a:endParaRPr>
          </a:p>
          <a:p>
            <a:endParaRPr lang="ko-KR" sz="1200" dirty="0">
              <a:latin typeface="Segoe UI"/>
              <a:ea typeface="+mn-lt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462605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ECFB4-05FD-34C9-C6E5-E4306CBB9D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항공 사진, 조감도, 지상, 야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C5E4496-5BDC-499F-2AE7-B5F43D6B2B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3130" y="1933957"/>
            <a:ext cx="4470013" cy="3000060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0156FA8E-6828-9499-C429-4CB8BF711856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958A2BA3-ED6D-E23A-C83C-BCE69602229A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8E2DC6F-0642-6441-5477-C5E2E4DDB969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6DC478E-320E-1399-7892-0807E447B039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E82FD25E-ECE2-4675-831A-2E65F3BD3A9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7521A29-4F15-4F17-2AAB-0AF394D04887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50F3D08F-051D-69CB-1D4A-A20226CCA08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158FA9C-65D4-32B7-3D41-3A5573A5F977}"/>
              </a:ext>
            </a:extLst>
          </p:cNvPr>
          <p:cNvSpPr txBox="1"/>
          <p:nvPr/>
        </p:nvSpPr>
        <p:spPr>
          <a:xfrm>
            <a:off x="1241306" y="977774"/>
            <a:ext cx="943841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수단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en-US" altLang="ko-KR">
                <a:latin typeface="Segoe UI"/>
                <a:ea typeface="+mn-lt"/>
                <a:cs typeface="Segoe UI"/>
              </a:rPr>
              <a:t>3년간</a:t>
            </a:r>
            <a:r>
              <a:rPr lang="en-US" altLang="ko-KR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dirty="0">
                <a:latin typeface="Segoe UI"/>
                <a:ea typeface="Malgun Gothic"/>
                <a:cs typeface="Segoe UI"/>
              </a:rPr>
              <a:t>내전으로 고통가운데 있는 수단교회를 위해 기도합니다. </a:t>
            </a:r>
            <a:endParaRPr lang="ko-KR" altLang="en-US" sz="1800">
              <a:latin typeface="Malgun Gothic"/>
              <a:ea typeface="Malgun Gothic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D8B9D0-4C8D-D23A-67C5-FA5028AA642D}"/>
              </a:ext>
            </a:extLst>
          </p:cNvPr>
          <p:cNvSpPr txBox="1"/>
          <p:nvPr/>
        </p:nvSpPr>
        <p:spPr>
          <a:xfrm>
            <a:off x="1243263" y="1790503"/>
            <a:ext cx="5915526" cy="31547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ko-KR" altLang="en-US" sz="1100">
                <a:latin typeface="Segoe UI"/>
                <a:ea typeface="+mn-lt"/>
                <a:cs typeface="Segoe UI"/>
              </a:rPr>
              <a:t>내 이름으로 일컫는 내 백성이 그들의 악한 길에서 떠나 스스로 낮추고 기도하여 내 얼굴을 찾으면 내가 하늘에서 듣고 그들의 죄를 사하고 그들의 땅을 고칠지라(역하7:14)</a:t>
            </a:r>
            <a:endParaRPr lang="ko-KR" altLang="en-US" sz="1100" dirty="0">
              <a:latin typeface="Segoe UI"/>
              <a:ea typeface="+mn-lt"/>
              <a:cs typeface="Segoe UI"/>
            </a:endParaRPr>
          </a:p>
          <a:p>
            <a:endParaRPr lang="ko-KR" altLang="en-US" sz="1100" dirty="0">
              <a:latin typeface="Segoe UI"/>
              <a:ea typeface="+mn-lt"/>
              <a:cs typeface="Segoe UI"/>
            </a:endParaRPr>
          </a:p>
          <a:p>
            <a:pPr marL="171450" indent="-171450">
              <a:buFont typeface="Wingdings"/>
              <a:buChar char="q"/>
            </a:pPr>
            <a:r>
              <a:rPr lang="ko-KR" altLang="en-US" sz="1100">
                <a:latin typeface="Segoe UI"/>
                <a:ea typeface="+mn-lt"/>
                <a:cs typeface="Segoe UI"/>
              </a:rPr>
              <a:t>전쟁의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종식과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평화를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위한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>
                <a:latin typeface="Segoe UI"/>
                <a:ea typeface="+mn-lt"/>
                <a:cs typeface="Segoe UI"/>
              </a:rPr>
              <a:t>기도</a:t>
            </a:r>
            <a:br>
              <a:rPr lang="en-US" altLang="ko-KR" sz="1100" dirty="0">
                <a:latin typeface="Segoe UI"/>
                <a:ea typeface="+mn-lt"/>
                <a:cs typeface="Segoe UI"/>
              </a:rPr>
            </a:br>
            <a:r>
              <a:rPr lang="ko-KR" altLang="en-US" sz="1100">
                <a:latin typeface="Segoe UI"/>
                <a:ea typeface="+mn-lt"/>
                <a:cs typeface="Segoe UI"/>
              </a:rPr>
              <a:t>자비로우신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하나님</a:t>
            </a:r>
            <a:r>
              <a:rPr lang="en-US" sz="1100" dirty="0">
                <a:latin typeface="Segoe UI"/>
                <a:ea typeface="+mn-lt"/>
                <a:cs typeface="Segoe UI"/>
              </a:rPr>
              <a:t>,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수단에서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이어지고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있는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내전이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속히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멈추게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하시고</a:t>
            </a:r>
            <a:r>
              <a:rPr lang="en-US" sz="1100" dirty="0">
                <a:latin typeface="Segoe UI"/>
                <a:ea typeface="+mn-lt"/>
                <a:cs typeface="Segoe UI"/>
              </a:rPr>
              <a:t>,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더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이상의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생명이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희생되지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않도록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긍휼을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베풀어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주옵소서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.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무력과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증오가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아닌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대화와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화해의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길이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열리게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하시고</a:t>
            </a:r>
            <a:r>
              <a:rPr lang="en-US" sz="1100" dirty="0">
                <a:latin typeface="Segoe UI"/>
                <a:ea typeface="+mn-lt"/>
                <a:cs typeface="Segoe UI"/>
              </a:rPr>
              <a:t>,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상처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입은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땅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위에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정의와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평화가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회복되게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하소서</a:t>
            </a:r>
            <a:r>
              <a:rPr lang="en-US" sz="1100" dirty="0">
                <a:latin typeface="Segoe UI"/>
                <a:ea typeface="+mn-lt"/>
                <a:cs typeface="Segoe UI"/>
              </a:rPr>
              <a:t>.</a:t>
            </a:r>
            <a:endParaRPr lang="en-US" altLang="ko-KR" sz="1100" dirty="0">
              <a:latin typeface="Segoe UI"/>
              <a:ea typeface="맑은 고딕"/>
              <a:cs typeface="Segoe UI"/>
            </a:endParaRPr>
          </a:p>
          <a:p>
            <a:endParaRPr lang="en-US" sz="1100" dirty="0">
              <a:latin typeface="Segoe UI"/>
              <a:ea typeface="+mn-lt"/>
              <a:cs typeface="Segoe UI"/>
            </a:endParaRPr>
          </a:p>
          <a:p>
            <a:pPr marL="171450" indent="-171450">
              <a:buFont typeface="Wingdings"/>
              <a:buChar char="q"/>
            </a:pPr>
            <a:r>
              <a:rPr lang="en-US" sz="1100" dirty="0" err="1">
                <a:latin typeface="Segoe UI"/>
                <a:ea typeface="+mn-lt"/>
                <a:cs typeface="Segoe UI"/>
              </a:rPr>
              <a:t>소수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공동체와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연약한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이들을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위한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기도</a:t>
            </a:r>
            <a:br>
              <a:rPr lang="en-US" sz="1100" dirty="0">
                <a:latin typeface="Segoe UI"/>
                <a:ea typeface="+mn-lt"/>
                <a:cs typeface="Segoe UI"/>
              </a:rPr>
            </a:br>
            <a:r>
              <a:rPr lang="en-US" sz="1100" dirty="0" err="1">
                <a:latin typeface="Segoe UI"/>
                <a:ea typeface="+mn-lt"/>
                <a:cs typeface="Segoe UI"/>
              </a:rPr>
              <a:t>주님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,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전쟁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속에서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가장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먼저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잊히고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소외되는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기독교인과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소수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공동체를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보호하여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주옵소서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.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난민과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실향민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,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여성과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아이들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,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노약자들에게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필요한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도움과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안전이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공급되게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하시고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,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인도적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지원이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차별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없이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필요한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곳에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전달되게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하옵소서</a:t>
            </a:r>
            <a:r>
              <a:rPr lang="en-US" sz="1100" dirty="0">
                <a:latin typeface="Segoe UI"/>
                <a:ea typeface="+mn-lt"/>
                <a:cs typeface="Segoe UI"/>
              </a:rPr>
              <a:t>.</a:t>
            </a:r>
            <a:endParaRPr lang="en-US" altLang="ko-KR" sz="1100" dirty="0">
              <a:latin typeface="Segoe UI"/>
              <a:ea typeface="맑은 고딕"/>
              <a:cs typeface="Segoe UI"/>
            </a:endParaRPr>
          </a:p>
          <a:p>
            <a:endParaRPr lang="en-US" sz="1100" dirty="0">
              <a:latin typeface="Segoe UI"/>
              <a:ea typeface="+mn-lt"/>
              <a:cs typeface="Segoe UI"/>
            </a:endParaRPr>
          </a:p>
          <a:p>
            <a:pPr marL="171450" indent="-171450">
              <a:buFont typeface="Wingdings"/>
              <a:buChar char="q"/>
            </a:pPr>
            <a:r>
              <a:rPr lang="en-US" sz="1100" dirty="0" err="1">
                <a:latin typeface="Segoe UI"/>
                <a:ea typeface="+mn-lt"/>
                <a:cs typeface="Segoe UI"/>
              </a:rPr>
              <a:t>교회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지도자들과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섬기는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이들을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위한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기도</a:t>
            </a:r>
            <a:br>
              <a:rPr lang="en-US" sz="1100" dirty="0">
                <a:latin typeface="Segoe UI"/>
                <a:ea typeface="+mn-lt"/>
                <a:cs typeface="Segoe UI"/>
              </a:rPr>
            </a:br>
            <a:r>
              <a:rPr lang="en-US" sz="1100" dirty="0" err="1">
                <a:latin typeface="Segoe UI"/>
                <a:ea typeface="+mn-lt"/>
                <a:cs typeface="Segoe UI"/>
              </a:rPr>
              <a:t>위험과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결핍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속에서도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사명을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감당하는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교회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지도자들과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성도들에게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지혜와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담대함을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주옵소서</a:t>
            </a:r>
            <a:r>
              <a:rPr lang="en-US" sz="1100" dirty="0">
                <a:latin typeface="Segoe UI"/>
                <a:ea typeface="+mn-lt"/>
                <a:cs typeface="Segoe UI"/>
              </a:rPr>
              <a:t>.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지치지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않도록</a:t>
            </a:r>
            <a:r>
              <a:rPr lang="en-US" sz="1100" dirty="0">
                <a:latin typeface="Segoe UI"/>
                <a:ea typeface="+mn-lt"/>
                <a:cs typeface="Segoe UI"/>
              </a:rPr>
              <a:t> 새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힘을</a:t>
            </a:r>
            <a:r>
              <a:rPr lang="en-US" sz="1100" dirty="0">
                <a:latin typeface="Segoe UI"/>
                <a:ea typeface="+mn-lt"/>
                <a:cs typeface="Segoe UI"/>
              </a:rPr>
              <a:t> </a:t>
            </a:r>
            <a:r>
              <a:rPr lang="en-US" sz="1100" dirty="0" err="1">
                <a:latin typeface="Segoe UI"/>
                <a:ea typeface="+mn-lt"/>
                <a:cs typeface="Segoe UI"/>
              </a:rPr>
              <a:t>더하시고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,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그들의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섬김을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통해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절망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가운데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있는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이들에게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위로와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소망이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전해지게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 </a:t>
            </a:r>
            <a:r>
              <a:rPr lang="ko-KR" altLang="en-US" sz="1100" dirty="0">
                <a:latin typeface="Segoe UI"/>
                <a:ea typeface="+mn-lt"/>
                <a:cs typeface="Segoe UI"/>
              </a:rPr>
              <a:t>하옵소서</a:t>
            </a:r>
            <a:r>
              <a:rPr lang="en-US" altLang="ko-KR" sz="1100" dirty="0">
                <a:latin typeface="Segoe UI"/>
                <a:ea typeface="+mn-lt"/>
                <a:cs typeface="Segoe UI"/>
              </a:rPr>
              <a:t>.</a:t>
            </a:r>
            <a:endParaRPr lang="en-US" altLang="ko-KR" sz="1100">
              <a:ea typeface="맑은 고딕"/>
            </a:endParaRPr>
          </a:p>
          <a:p>
            <a:endParaRPr lang="en-US" altLang="ko-KR" sz="1200" dirty="0">
              <a:latin typeface="Segoe UI"/>
              <a:ea typeface="+mn-lt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4278769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CDE3E-1DD5-6D11-B8C4-69368F7AC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야외, 하늘, 사람들, 해변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B3F6FAA-3283-F768-8276-9AA2B34FC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106" y="2211775"/>
            <a:ext cx="5096571" cy="3345134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331B0DA9-74F4-633D-C032-CA7C993E0690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DC0750BF-FD44-24A8-98E1-1892A1623115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36416F9-9F51-60A0-1F43-5ABA0F426957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E8612C26-293C-6224-505E-125825FB2293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65A45DC-805C-756F-8BBE-972991D187EB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9B5DF55D-840E-3E15-D10F-5BADDFE1E57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73217FB-9233-838C-5BA5-4AD35089D7E7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38BEF90-A4E1-6A35-9192-9DC8A63E5217}"/>
              </a:ext>
            </a:extLst>
          </p:cNvPr>
          <p:cNvSpPr txBox="1"/>
          <p:nvPr/>
        </p:nvSpPr>
        <p:spPr>
          <a:xfrm>
            <a:off x="1241306" y="977774"/>
            <a:ext cx="943841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가자지구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가자지구의</a:t>
            </a:r>
            <a:r>
              <a:rPr lang="en-US" altLang="ko-KR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기독교인들을</a:t>
            </a:r>
            <a:r>
              <a:rPr lang="en-US" dirty="0">
                <a:solidFill>
                  <a:srgbClr val="0070C0"/>
                </a:solidFill>
                <a:ea typeface="+mn-lt"/>
                <a:cs typeface="+mn-lt"/>
              </a:rPr>
              <a:t> </a:t>
            </a:r>
            <a:r>
              <a:rPr lang="ko-KR" altLang="en-US" dirty="0">
                <a:solidFill>
                  <a:srgbClr val="0070C0"/>
                </a:solidFill>
                <a:ea typeface="+mn-lt"/>
                <a:cs typeface="+mn-lt"/>
              </a:rPr>
              <a:t>위해 </a:t>
            </a:r>
            <a:r>
              <a:rPr lang="ko-KR" altLang="en-US">
                <a:solidFill>
                  <a:srgbClr val="0070C0"/>
                </a:solidFill>
                <a:ea typeface="+mn-lt"/>
                <a:cs typeface="+mn-lt"/>
              </a:rPr>
              <a:t>기도해 주세요.</a:t>
            </a:r>
            <a:endParaRPr lang="ko-KR" altLang="en-US" sz="1800">
              <a:solidFill>
                <a:srgbClr val="0070C0"/>
              </a:solidFill>
              <a:latin typeface="맑은 고딕"/>
              <a:ea typeface="맑은 고딕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D4A66B-1F1B-C410-F95A-C025CB754898}"/>
              </a:ext>
            </a:extLst>
          </p:cNvPr>
          <p:cNvSpPr txBox="1"/>
          <p:nvPr/>
        </p:nvSpPr>
        <p:spPr>
          <a:xfrm>
            <a:off x="753353" y="1624835"/>
            <a:ext cx="5612700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altLang="ko-KR" sz="1200" b="1">
                <a:ea typeface="+mn-lt"/>
                <a:cs typeface="+mn-lt"/>
              </a:rPr>
              <a:t>[2026.4.20]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en-US" altLang="ko-KR" sz="1200" dirty="0" err="1">
                <a:ea typeface="+mn-lt"/>
                <a:cs typeface="+mn-lt"/>
              </a:rPr>
              <a:t>지난</a:t>
            </a:r>
            <a:r>
              <a:rPr lang="en-US" altLang="ko-KR" sz="1200" dirty="0">
                <a:ea typeface="+mn-lt"/>
                <a:cs typeface="+mn-lt"/>
              </a:rPr>
              <a:t> 2</a:t>
            </a:r>
            <a:r>
              <a:rPr lang="ko-KR" sz="1200" dirty="0">
                <a:ea typeface="+mn-lt"/>
                <a:cs typeface="+mn-lt"/>
              </a:rPr>
              <a:t>년 동안 </a:t>
            </a:r>
            <a:r>
              <a:rPr lang="ko-KR" altLang="en-US" sz="1200" dirty="0">
                <a:ea typeface="+mn-lt"/>
                <a:cs typeface="+mn-lt"/>
              </a:rPr>
              <a:t>가자지구는 뉴스 헤드라인을 장식했지만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가자지구의 휴전 이후 카메라와 관심은 곧 다른 분쟁 지역으로 향했습니다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가자지구의 주민들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특히 그곳의 작은 기독교 공동체를 위해 계속해서 기도해 </a:t>
            </a:r>
            <a:r>
              <a:rPr lang="ko-KR" sz="1200" dirty="0">
                <a:ea typeface="+mn-lt"/>
                <a:cs typeface="+mn-lt"/>
              </a:rPr>
              <a:t>주십시오.</a:t>
            </a:r>
            <a:endParaRPr lang="ko-KR" dirty="0">
              <a:ea typeface="+mn-lt"/>
              <a:cs typeface="+mn-lt"/>
            </a:endParaRPr>
          </a:p>
          <a:p>
            <a:pPr algn="just"/>
            <a:endParaRPr lang="ko-KR" altLang="en-US" sz="1200" dirty="0">
              <a:ea typeface="+mn-lt"/>
              <a:cs typeface="+mn-lt"/>
            </a:endParaRPr>
          </a:p>
          <a:p>
            <a:pPr algn="just"/>
            <a:r>
              <a:rPr lang="ko-KR" sz="1200">
                <a:ea typeface="+mn-lt"/>
                <a:cs typeface="+mn-lt"/>
              </a:rPr>
              <a:t>2023년 10월 </a:t>
            </a:r>
            <a:r>
              <a:rPr lang="en-US" altLang="ko-KR" sz="1200">
                <a:ea typeface="+mn-lt"/>
                <a:cs typeface="+mn-lt"/>
              </a:rPr>
              <a:t>7</a:t>
            </a:r>
            <a:r>
              <a:rPr lang="ko-KR" altLang="en-US" sz="1200">
                <a:ea typeface="+mn-lt"/>
                <a:cs typeface="+mn-lt"/>
              </a:rPr>
              <a:t>일 하마스가 이스라엘을 공격한 후 전쟁이 시작되자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altLang="en-US" sz="1200">
                <a:ea typeface="+mn-lt"/>
                <a:cs typeface="+mn-lt"/>
              </a:rPr>
              <a:t> 기독교인들은 곧바로 가자지구 내 정교회와 가톨릭 교회 건물로 피신했습니다</a:t>
            </a:r>
            <a:r>
              <a:rPr lang="ko-KR" sz="1200">
                <a:ea typeface="+mn-lt"/>
                <a:cs typeface="+mn-lt"/>
              </a:rPr>
              <a:t>. 분쟁 초기 약 </a:t>
            </a:r>
            <a:r>
              <a:rPr lang="en-US" altLang="ko-KR" sz="1200">
                <a:ea typeface="+mn-lt"/>
                <a:cs typeface="+mn-lt"/>
              </a:rPr>
              <a:t>1,070</a:t>
            </a:r>
            <a:r>
              <a:rPr lang="ko-KR" altLang="en-US" sz="1200">
                <a:ea typeface="+mn-lt"/>
                <a:cs typeface="+mn-lt"/>
              </a:rPr>
              <a:t>명으로 추정되던 기독교인 수는 </a:t>
            </a:r>
            <a:r>
              <a:rPr lang="en-US" altLang="ko-KR" sz="1200">
                <a:ea typeface="+mn-lt"/>
                <a:cs typeface="+mn-lt"/>
              </a:rPr>
              <a:t>500</a:t>
            </a:r>
            <a:r>
              <a:rPr lang="ko-KR" altLang="en-US" sz="1200">
                <a:ea typeface="+mn-lt"/>
                <a:cs typeface="+mn-lt"/>
              </a:rPr>
              <a:t>여 명으로 줄어들었습니다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가자지구를 떠날 기회를 얻은 많은 기독교인들은 그곳을 떠났고</a:t>
            </a:r>
            <a:r>
              <a:rPr lang="ko-KR" sz="1200">
                <a:ea typeface="+mn-lt"/>
                <a:cs typeface="+mn-lt"/>
              </a:rPr>
              <a:t>, </a:t>
            </a:r>
            <a:r>
              <a:rPr lang="ko-KR" altLang="en-US" sz="1200">
                <a:ea typeface="+mn-lt"/>
                <a:cs typeface="+mn-lt"/>
              </a:rPr>
              <a:t>나머지 절반은 교회 건물에 피신처를 마련해 </a:t>
            </a:r>
            <a:r>
              <a:rPr lang="ko-KR" sz="1200">
                <a:ea typeface="+mn-lt"/>
                <a:cs typeface="+mn-lt"/>
              </a:rPr>
              <a:t>남아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altLang="en-US" sz="1200">
                <a:ea typeface="+mn-lt"/>
                <a:cs typeface="+mn-lt"/>
              </a:rPr>
              <a:t>현지 파트너의 대변인은 </a:t>
            </a:r>
            <a:r>
              <a:rPr lang="en-US" altLang="ko-KR" sz="1200">
                <a:ea typeface="+mn-lt"/>
                <a:cs typeface="+mn-lt"/>
              </a:rPr>
              <a:t>"</a:t>
            </a:r>
            <a:r>
              <a:rPr lang="ko-KR" altLang="en-US" sz="1200">
                <a:ea typeface="+mn-lt"/>
                <a:cs typeface="+mn-lt"/>
              </a:rPr>
              <a:t>최근 몇 주간 국경이 계속 폐쇄되어 누구도 떠날 수 없는 상황입니다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altLang="en-US" sz="1200">
                <a:ea typeface="+mn-lt"/>
                <a:cs typeface="+mn-lt"/>
              </a:rPr>
              <a:t> 저는 가자를 떠날 기회를 기다리는 기독교인들이 있다는 것을 알고 있습니다</a:t>
            </a:r>
            <a:r>
              <a:rPr lang="ko-KR" sz="1200">
                <a:ea typeface="+mn-lt"/>
                <a:cs typeface="+mn-lt"/>
              </a:rPr>
              <a:t>. </a:t>
            </a:r>
            <a:r>
              <a:rPr lang="ko-KR" altLang="en-US" sz="1200">
                <a:ea typeface="+mn-lt"/>
                <a:cs typeface="+mn-lt"/>
              </a:rPr>
              <a:t>상황은 여전히 긴박합니다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지난주에는 교회와 멀지 않은 곳에서 폭발이 있었습니다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>
                <a:ea typeface="+mn-lt"/>
                <a:cs typeface="+mn-lt"/>
              </a:rPr>
              <a:t> 사람들은 밤낮을 가리지 않고 드론의 굉음을 듣고 있습니다</a:t>
            </a:r>
            <a:r>
              <a:rPr lang="en-US" altLang="ko-KR" sz="1200">
                <a:ea typeface="+mn-lt"/>
                <a:cs typeface="+mn-lt"/>
              </a:rPr>
              <a:t>"</a:t>
            </a:r>
            <a:r>
              <a:rPr lang="ko-KR" altLang="en-US" sz="1200">
                <a:ea typeface="+mn-lt"/>
                <a:cs typeface="+mn-lt"/>
              </a:rPr>
              <a:t>라고 전했습니다</a:t>
            </a:r>
            <a:r>
              <a:rPr lang="ko-KR" sz="1200">
                <a:ea typeface="+mn-lt"/>
                <a:cs typeface="+mn-lt"/>
              </a:rPr>
              <a:t>.</a:t>
            </a:r>
            <a:endParaRPr lang="ko-KR">
              <a:ea typeface="+mn-lt"/>
              <a:cs typeface="+mn-lt"/>
            </a:endParaRPr>
          </a:p>
          <a:p>
            <a:pPr algn="just"/>
            <a:endParaRPr lang="ko-KR" sz="1200" dirty="0">
              <a:ea typeface="+mn-lt"/>
              <a:cs typeface="+mn-lt"/>
            </a:endParaRPr>
          </a:p>
          <a:p>
            <a:pPr algn="just"/>
            <a:r>
              <a:rPr lang="ko-KR" altLang="en-US" sz="1200">
                <a:ea typeface="+mn-lt"/>
                <a:cs typeface="+mn-lt"/>
              </a:rPr>
              <a:t>현지 파트너는 가자지구의 기독교인들을 위해 현지 교회를 통해 식량과 기타 생필품을 구매할 </a:t>
            </a:r>
            <a:r>
              <a:rPr lang="ko-KR" altLang="en-US" sz="1200" dirty="0">
                <a:ea typeface="+mn-lt"/>
                <a:cs typeface="+mn-lt"/>
              </a:rPr>
              <a:t>수 있도록 재정적인 지원을 하고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가자지구에 남은 소수의 기독교인들을 위해 계속 기도해 주십시오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altLang="en-US" sz="1200" dirty="0">
                <a:ea typeface="+mn-lt"/>
                <a:cs typeface="+mn-lt"/>
              </a:rPr>
              <a:t> 그들이 믿음 안에 굳건히 서고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sz="1200" dirty="0">
                <a:ea typeface="+mn-lt"/>
                <a:cs typeface="+mn-lt"/>
              </a:rPr>
              <a:t> 그곳의 모든 이들에게 주님의 사랑을 어떻게든 비출 수 있기를 기도해 주십시오. </a:t>
            </a:r>
            <a:r>
              <a:rPr lang="ko-KR" altLang="en-US" sz="1200" dirty="0">
                <a:ea typeface="+mn-lt"/>
                <a:cs typeface="+mn-lt"/>
              </a:rPr>
              <a:t>그들에게 절실히 필요한 지원을 전달할 수 있게 된 </a:t>
            </a:r>
            <a:r>
              <a:rPr lang="ko-KR" sz="1200" dirty="0">
                <a:ea typeface="+mn-lt"/>
                <a:cs typeface="+mn-lt"/>
              </a:rPr>
              <a:t>것에 하나님께 감사드립니다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  <a:p>
            <a:pPr algn="just"/>
            <a:endParaRPr lang="ko-KR" sz="12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7737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AE69C-E8D3-0B5F-B857-376869646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야외, 하늘, 사람들, 해변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A04714E-4A54-89F7-B544-58A161919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106" y="1931038"/>
            <a:ext cx="5096571" cy="3345134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D79FF968-D30E-5ED2-04A4-4B77D1C22BA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58AF26AE-F448-89CE-250F-37C347AFC0E7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7E3E9784-0BA9-D408-30C1-D1258C1967B8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6D7C809-6CC3-A104-04A2-F663904A50F7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0424497-2298-6404-02C8-261116B95FE7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BDDC2F26-F63D-317D-4A13-B0A81C1761CE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8BA8777-5223-5BAD-8ACE-9BCD406D9F75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6EF304C-A516-E526-5894-96979175E1A7}"/>
              </a:ext>
            </a:extLst>
          </p:cNvPr>
          <p:cNvSpPr txBox="1"/>
          <p:nvPr/>
        </p:nvSpPr>
        <p:spPr>
          <a:xfrm>
            <a:off x="1241306" y="977774"/>
            <a:ext cx="943841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Malgun Gothic"/>
              </a:rPr>
              <a:t>가자지구</a:t>
            </a:r>
            <a:r>
              <a:rPr lang="en-US" altLang="ko-KR" dirty="0">
                <a:solidFill>
                  <a:srgbClr val="0070C0"/>
                </a:solidFill>
                <a:latin typeface="Malgun Gothic"/>
                <a:ea typeface="Malgun Gothic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Malgun Gothic"/>
              </a:rPr>
              <a:t>|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 </a:t>
            </a:r>
            <a:r>
              <a:rPr lang="ko-KR" altLang="en-US" dirty="0" err="1">
                <a:solidFill>
                  <a:srgbClr val="0070C0"/>
                </a:solidFill>
                <a:latin typeface="Malgun Gothic"/>
                <a:ea typeface="Malgun Gothic"/>
              </a:rPr>
              <a:t>가자지구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 500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Malgun Gothic"/>
              </a:rPr>
              <a:t>여명의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Malgun Gothic"/>
                <a:ea typeface="Malgun Gothic"/>
              </a:rPr>
              <a:t>성도들을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 </a:t>
            </a:r>
            <a:r>
              <a:rPr lang="ko-KR" altLang="en-US" dirty="0" err="1">
                <a:solidFill>
                  <a:srgbClr val="0070C0"/>
                </a:solidFill>
                <a:latin typeface="Malgun Gothic"/>
                <a:ea typeface="Malgun Gothic"/>
              </a:rPr>
              <a:t>위해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 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Malgun Gothic"/>
              </a:rPr>
              <a:t>계속</a:t>
            </a:r>
            <a:r>
              <a:rPr lang="en-US" altLang="ko-KR" dirty="0">
                <a:solidFill>
                  <a:srgbClr val="0070C0"/>
                </a:solidFill>
                <a:latin typeface="Malgun Gothic"/>
                <a:ea typeface="Malgun Gothic"/>
              </a:rPr>
              <a:t> 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Malgun Gothic"/>
              </a:rPr>
              <a:t>기도합니다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A959F-38B9-9637-2F93-7A4083E86C66}"/>
              </a:ext>
            </a:extLst>
          </p:cNvPr>
          <p:cNvSpPr txBox="1"/>
          <p:nvPr/>
        </p:nvSpPr>
        <p:spPr>
          <a:xfrm>
            <a:off x="1217386" y="1713265"/>
            <a:ext cx="5279067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Wingdings"/>
              <a:buChar char="q"/>
            </a:pPr>
            <a:r>
              <a:rPr lang="ko-KR" altLang="en-US" sz="1200" b="1">
                <a:ea typeface="+mn-lt"/>
                <a:cs typeface="+mn-lt"/>
              </a:rPr>
              <a:t>드론의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공포와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전쟁의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위협으로부터의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보호받기를 기도합니다. </a:t>
            </a:r>
            <a:endParaRPr lang="ko-KR" altLang="en-US" sz="1200" dirty="0">
              <a:ea typeface="+mn-lt"/>
              <a:cs typeface="+mn-lt"/>
            </a:endParaRPr>
          </a:p>
          <a:p>
            <a:pPr algn="just"/>
            <a:r>
              <a:rPr lang="en-US" sz="1200" dirty="0" err="1">
                <a:ea typeface="+mn-lt"/>
                <a:cs typeface="+mn-lt"/>
              </a:rPr>
              <a:t>매일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밤낮으로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울리는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드론의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굉음과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교회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인근에서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발생하는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폭발의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위협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속에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살아가는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이들을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지켜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주옵소서!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국경이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닫혀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어디로도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피할</a:t>
            </a:r>
            <a:r>
              <a:rPr lang="en-US" sz="1200" dirty="0">
                <a:ea typeface="+mn-lt"/>
                <a:cs typeface="+mn-lt"/>
              </a:rPr>
              <a:t> 수 </a:t>
            </a:r>
            <a:r>
              <a:rPr lang="en-US" sz="1200" dirty="0" err="1">
                <a:ea typeface="+mn-lt"/>
                <a:cs typeface="+mn-lt"/>
              </a:rPr>
              <a:t>없는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고립된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상황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속에서도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주님께서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친히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그들의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피난처가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되어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주옵소서!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공포와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긴장감으로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가득한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그들의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마음을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주님의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평강으로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덮어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주시고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생명을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위협하는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모든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위험으로부터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그들을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안전하게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보호하여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주소서</a:t>
            </a:r>
            <a:r>
              <a:rPr lang="en-US" sz="1200" dirty="0">
                <a:ea typeface="+mn-lt"/>
                <a:cs typeface="+mn-lt"/>
              </a:rPr>
              <a:t>!</a:t>
            </a:r>
            <a:endParaRPr lang="en-US" sz="1200" dirty="0">
              <a:ea typeface="맑은 고딕"/>
            </a:endParaRPr>
          </a:p>
          <a:p>
            <a:pPr algn="just">
              <a:buFont typeface="Wingdings"/>
              <a:buChar char="q"/>
            </a:pPr>
            <a:endParaRPr lang="en-US" sz="1200" dirty="0">
              <a:ea typeface="+mn-lt"/>
              <a:cs typeface="+mn-lt"/>
            </a:endParaRPr>
          </a:p>
          <a:p>
            <a:pPr marL="171450" indent="-171450" algn="just">
              <a:buFont typeface="Wingdings"/>
              <a:buChar char="q"/>
            </a:pPr>
            <a:r>
              <a:rPr lang="ko-KR" altLang="en-US" sz="1200" b="1">
                <a:ea typeface="+mn-lt"/>
                <a:cs typeface="+mn-lt"/>
              </a:rPr>
              <a:t>고난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속에서도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굳건한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믿음과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빛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된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>
                <a:ea typeface="+mn-lt"/>
                <a:cs typeface="+mn-lt"/>
              </a:rPr>
              <a:t>증인의 삶을 살아가기를 기도합니다. </a:t>
            </a:r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전쟁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전보다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절반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이상으로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줄어든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가자의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기독교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공동체가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극심한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시련을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믿음으로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이겨내게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절망적인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현실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속에서도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결코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소망을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잃지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않고</a:t>
            </a:r>
            <a:r>
              <a:rPr lang="en-US" altLang="ko-KR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그들이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있는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곳에서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주님의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사랑을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온전히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드러내는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등불이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되게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비록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적은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무리이지만</a:t>
            </a:r>
            <a:r>
              <a:rPr lang="en-US" altLang="ko-KR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그들의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삶과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태도를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통해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그곳의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모든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사람들에게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주님의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altLang="ko-KR" sz="1200" dirty="0" err="1">
                <a:ea typeface="+mn-lt"/>
                <a:cs typeface="+mn-lt"/>
              </a:rPr>
              <a:t>긍휼과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평화가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증거되게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endParaRPr lang="en-US" altLang="ko-KR" sz="1200" dirty="0">
              <a:ea typeface="+mn-lt"/>
              <a:cs typeface="+mn-lt"/>
            </a:endParaRPr>
          </a:p>
          <a:p>
            <a:pPr algn="just">
              <a:buFont typeface="Wingdings"/>
              <a:buChar char="q"/>
            </a:pPr>
            <a:endParaRPr lang="en-US" sz="1200" dirty="0">
              <a:ea typeface="맑은 고딕"/>
            </a:endParaRPr>
          </a:p>
          <a:p>
            <a:pPr marL="171450" indent="-171450" algn="just">
              <a:buFont typeface="Wingdings"/>
              <a:buChar char="q"/>
            </a:pPr>
            <a:r>
              <a:rPr lang="en-US" sz="1200" b="1" dirty="0" err="1"/>
              <a:t>생존을</a:t>
            </a:r>
            <a:r>
              <a:rPr lang="en-US" sz="1200" b="1" dirty="0"/>
              <a:t> </a:t>
            </a:r>
            <a:r>
              <a:rPr lang="en-US" sz="1200" b="1" dirty="0" err="1"/>
              <a:t>위한</a:t>
            </a:r>
            <a:r>
              <a:rPr lang="en-US" sz="1200" b="1" dirty="0"/>
              <a:t> </a:t>
            </a:r>
            <a:r>
              <a:rPr lang="en-US" sz="1200" b="1" dirty="0" err="1"/>
              <a:t>지원과</a:t>
            </a:r>
            <a:r>
              <a:rPr lang="en-US" sz="1200" b="1" dirty="0"/>
              <a:t> </a:t>
            </a:r>
            <a:r>
              <a:rPr lang="en-US" sz="1200" b="1" dirty="0" err="1"/>
              <a:t>구호의</a:t>
            </a:r>
            <a:r>
              <a:rPr lang="en-US" sz="1200" b="1" dirty="0"/>
              <a:t> </a:t>
            </a:r>
            <a:r>
              <a:rPr lang="en-US" sz="1200" b="1" dirty="0" err="1"/>
              <a:t>손길이</a:t>
            </a:r>
            <a:r>
              <a:rPr lang="en-US" sz="1200" b="1" dirty="0"/>
              <a:t> </a:t>
            </a:r>
            <a:r>
              <a:rPr lang="en-US" sz="1200" b="1" dirty="0" err="1"/>
              <a:t>끊이지</a:t>
            </a:r>
            <a:r>
              <a:rPr lang="en-US" sz="1200" b="1" dirty="0"/>
              <a:t> </a:t>
            </a:r>
            <a:r>
              <a:rPr lang="en-US" sz="1200" b="1" dirty="0" err="1"/>
              <a:t>않도록</a:t>
            </a:r>
            <a:r>
              <a:rPr lang="en-US" sz="1200" b="1" dirty="0"/>
              <a:t> </a:t>
            </a:r>
            <a:r>
              <a:rPr lang="ko-KR" altLang="en-US" sz="1200" b="1" dirty="0">
                <a:ea typeface="맑은 고딕"/>
              </a:rPr>
              <a:t>기도합니다</a:t>
            </a:r>
            <a:r>
              <a:rPr lang="en-US" sz="1200" b="1" dirty="0">
                <a:ea typeface="맑은 고딕"/>
              </a:rPr>
              <a:t>. </a:t>
            </a:r>
            <a:endParaRPr lang="en-US" sz="1200" dirty="0">
              <a:ea typeface="맑은 고딕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현지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교회와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파트너들을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통해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전달되는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식량과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생필품이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막힘없이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필요한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이들에게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제때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공급되게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지금까지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구호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물품을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전달할</a:t>
            </a:r>
            <a:r>
              <a:rPr lang="en-US" sz="1200" dirty="0">
                <a:ea typeface="+mn-lt"/>
                <a:cs typeface="+mn-lt"/>
              </a:rPr>
              <a:t> 수 </a:t>
            </a:r>
            <a:r>
              <a:rPr lang="en-US" sz="1200" dirty="0" err="1">
                <a:ea typeface="+mn-lt"/>
                <a:cs typeface="+mn-lt"/>
              </a:rPr>
              <a:t>있게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하신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하나님의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은혜에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감사하며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앞으로도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구호의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통로가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닫히지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않고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끝까지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열려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있기를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기도합니다</a:t>
            </a:r>
            <a:r>
              <a:rPr lang="en-US" altLang="ko-KR" sz="1200" dirty="0">
                <a:ea typeface="+mn-lt"/>
                <a:cs typeface="+mn-lt"/>
              </a:rPr>
              <a:t>. </a:t>
            </a:r>
            <a:r>
              <a:rPr lang="ko-KR" altLang="en-US" sz="1200" dirty="0">
                <a:ea typeface="+mn-lt"/>
                <a:cs typeface="+mn-lt"/>
              </a:rPr>
              <a:t>경제적</a:t>
            </a:r>
            <a:r>
              <a:rPr lang="en-US" altLang="ko-KR" sz="1200" dirty="0">
                <a:ea typeface="+mn-lt"/>
                <a:cs typeface="+mn-lt"/>
              </a:rPr>
              <a:t>·</a:t>
            </a:r>
            <a:r>
              <a:rPr lang="ko-KR" altLang="en-US" sz="1200" dirty="0">
                <a:ea typeface="+mn-lt"/>
                <a:cs typeface="+mn-lt"/>
              </a:rPr>
              <a:t>물리적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어려움에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처한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이들에게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하나님의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공급하심이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기적과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같이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나타나게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endParaRPr lang="en-US" altLang="ko-KR" sz="1200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57929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7E5D2-308B-42FB-887E-A832ACCD7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의류, 야외, 사람, 나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4263CBA6-EAE2-1EB9-FCBF-421CED2635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06" b="906"/>
          <a:stretch>
            <a:fillRect/>
          </a:stretch>
        </p:blipFill>
        <p:spPr>
          <a:xfrm>
            <a:off x="7288792" y="1668591"/>
            <a:ext cx="3383724" cy="4429895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DFCEB959-CB00-5CC6-9DE0-A37E87617F35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50729853-DB9D-62AA-C0E1-81F53F345592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1DB0DA9-ECD4-A53E-2F94-F46A8D955DD7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D04FE97-0304-F6B2-74D4-9FB262F540B5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A6D35AEF-CA74-962B-D2D4-F83BC7F04807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7FF61F51-6A83-4BFF-B72D-CE093CAF7A0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30AE408-E032-0FA5-C2F7-19342E1EE7FF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7A45AF3-C3BD-7CC0-1441-EE382DA6C791}"/>
              </a:ext>
            </a:extLst>
          </p:cNvPr>
          <p:cNvSpPr txBox="1"/>
          <p:nvPr/>
        </p:nvSpPr>
        <p:spPr>
          <a:xfrm>
            <a:off x="1241306" y="977774"/>
            <a:ext cx="943841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중앙아시아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 dirty="0">
                <a:ea typeface="+mn-lt"/>
                <a:cs typeface="+mn-lt"/>
              </a:rPr>
              <a:t>박해받는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여성들에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ko-KR" altLang="en-US" dirty="0">
                <a:ea typeface="+mn-lt"/>
                <a:cs typeface="+mn-lt"/>
              </a:rPr>
              <a:t>대한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최근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소식을</a:t>
            </a:r>
            <a:r>
              <a:rPr lang="en-US" altLang="ko-KR" dirty="0">
                <a:ea typeface="+mn-lt"/>
                <a:cs typeface="+mn-lt"/>
              </a:rPr>
              <a:t> </a:t>
            </a:r>
            <a:r>
              <a:rPr lang="en-US" altLang="ko-KR" dirty="0" err="1">
                <a:ea typeface="+mn-lt"/>
                <a:cs typeface="+mn-lt"/>
              </a:rPr>
              <a:t>전합니다</a:t>
            </a:r>
            <a:r>
              <a:rPr lang="en-US" altLang="ko-KR" dirty="0">
                <a:ea typeface="+mn-lt"/>
                <a:cs typeface="+mn-lt"/>
              </a:rPr>
              <a:t>.</a:t>
            </a:r>
            <a:endParaRPr lang="ko-KR" altLang="en-US" sz="1800">
              <a:latin typeface="맑은 고딕"/>
              <a:ea typeface="맑은 고딕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5680F4-6FD8-65D8-CEB5-F18CDAEDA330}"/>
              </a:ext>
            </a:extLst>
          </p:cNvPr>
          <p:cNvSpPr txBox="1"/>
          <p:nvPr/>
        </p:nvSpPr>
        <p:spPr>
          <a:xfrm>
            <a:off x="753353" y="1707141"/>
            <a:ext cx="6394752" cy="43396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altLang="ko-KR" sz="1200" b="1">
                <a:ea typeface="+mn-lt"/>
                <a:cs typeface="+mn-lt"/>
              </a:rPr>
              <a:t>[2026.4.20]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algn="just"/>
            <a:r>
              <a:rPr lang="ko-KR" altLang="en-US" sz="1200">
                <a:ea typeface="+mn-lt"/>
                <a:cs typeface="+mn-lt"/>
              </a:rPr>
              <a:t>오픈도어는</a:t>
            </a:r>
            <a:r>
              <a:rPr lang="ko-KR" sz="1200">
                <a:ea typeface="+mn-lt"/>
                <a:cs typeface="+mn-lt"/>
              </a:rPr>
              <a:t> 박해받는 여성 </a:t>
            </a:r>
            <a:r>
              <a:rPr lang="ko-KR" sz="1200" b="1">
                <a:ea typeface="+mn-lt"/>
                <a:cs typeface="+mn-lt"/>
              </a:rPr>
              <a:t>카리마</a:t>
            </a:r>
            <a:r>
              <a:rPr lang="en-US" altLang="ko-KR" sz="1200" b="1">
                <a:ea typeface="+mn-lt"/>
                <a:cs typeface="+mn-lt"/>
              </a:rPr>
              <a:t>(</a:t>
            </a:r>
            <a:r>
              <a:rPr lang="ko-KR" sz="1200" b="1">
                <a:ea typeface="+mn-lt"/>
                <a:cs typeface="+mn-lt"/>
              </a:rPr>
              <a:t>Karima*)</a:t>
            </a:r>
            <a:r>
              <a:rPr lang="ko-KR" sz="1200">
                <a:ea typeface="+mn-lt"/>
                <a:cs typeface="+mn-lt"/>
              </a:rPr>
              <a:t>에 대한 업데이트 소식을 받았습니다. 우리는 2024년 7</a:t>
            </a:r>
            <a:r>
              <a:rPr lang="ko-KR" altLang="en-US" sz="1200">
                <a:ea typeface="+mn-lt"/>
                <a:cs typeface="+mn-lt"/>
              </a:rPr>
              <a:t>월에 그녀의 사례를 공유한 바</a:t>
            </a:r>
            <a:r>
              <a:rPr lang="ko-KR" sz="1200">
                <a:ea typeface="+mn-lt"/>
                <a:cs typeface="+mn-lt"/>
              </a:rPr>
              <a:t> 있습니다.</a:t>
            </a:r>
            <a:endParaRPr lang="ko-KR">
              <a:ea typeface="+mn-lt"/>
              <a:cs typeface="+mn-lt"/>
            </a:endParaRPr>
          </a:p>
          <a:p>
            <a:pPr algn="just"/>
            <a:endParaRPr lang="ko-KR" altLang="en-US" sz="1200" dirty="0">
              <a:ea typeface="+mn-lt"/>
              <a:cs typeface="+mn-lt"/>
            </a:endParaRPr>
          </a:p>
          <a:p>
            <a:pPr algn="just"/>
            <a:r>
              <a:rPr lang="ko-KR" sz="1200">
                <a:ea typeface="+mn-lt"/>
                <a:cs typeface="+mn-lt"/>
              </a:rPr>
              <a:t>2024년 </a:t>
            </a:r>
            <a:r>
              <a:rPr lang="en-US" altLang="ko-KR" sz="1200">
                <a:ea typeface="+mn-lt"/>
                <a:cs typeface="+mn-lt"/>
              </a:rPr>
              <a:t>7</a:t>
            </a:r>
            <a:r>
              <a:rPr lang="ko-KR" sz="1200">
                <a:ea typeface="+mn-lt"/>
                <a:cs typeface="+mn-lt"/>
              </a:rPr>
              <a:t>월</a:t>
            </a:r>
            <a:r>
              <a:rPr lang="en-US" altLang="ko-KR" sz="1200">
                <a:ea typeface="+mn-lt"/>
                <a:cs typeface="+mn-lt"/>
              </a:rPr>
              <a:t>,</a:t>
            </a:r>
            <a:r>
              <a:rPr lang="ko-KR" sz="1200">
                <a:ea typeface="+mn-lt"/>
                <a:cs typeface="+mn-lt"/>
              </a:rPr>
              <a:t> 우리는 여성들에 대한 여러 박해 사례를 공유했습니다: </a:t>
            </a:r>
            <a:endParaRPr lang="en-US" altLang="ko-KR" sz="1200">
              <a:ea typeface="+mn-lt"/>
              <a:cs typeface="+mn-lt"/>
            </a:endParaRPr>
          </a:p>
          <a:p>
            <a:pPr algn="just"/>
            <a:r>
              <a:rPr lang="ko-KR" sz="1200" i="1" dirty="0">
                <a:latin typeface="Malgun Gothic"/>
                <a:ea typeface="Malgun Gothic"/>
                <a:cs typeface="+mn-lt"/>
              </a:rPr>
              <a:t>기독교 여성인 카리마(Karima*)는 오래전에 개종하였으며, 현재 가정 </a:t>
            </a:r>
            <a:r>
              <a:rPr lang="ko-KR" altLang="en-US" sz="1200" i="1" dirty="0">
                <a:latin typeface="Malgun Gothic"/>
                <a:ea typeface="Malgun Gothic"/>
                <a:cs typeface="+mn-lt"/>
              </a:rPr>
              <a:t>교회 리더로</a:t>
            </a:r>
            <a:r>
              <a:rPr lang="ko-KR" sz="1200" i="1" dirty="0">
                <a:latin typeface="Malgun Gothic"/>
                <a:ea typeface="Malgun Gothic"/>
                <a:cs typeface="+mn-lt"/>
              </a:rPr>
              <a:t> 활동하고 있습니다. 카리마의 성인 세 아들은 그녀의 신앙을 반대합니다. 그들은 </a:t>
            </a:r>
            <a:r>
              <a:rPr lang="ko-KR" altLang="en-US" sz="1200" i="1" dirty="0">
                <a:latin typeface="Malgun Gothic"/>
                <a:ea typeface="Malgun Gothic"/>
                <a:cs typeface="+mn-lt"/>
              </a:rPr>
              <a:t>엄마의</a:t>
            </a:r>
            <a:r>
              <a:rPr lang="ko-KR" sz="1200" i="1" dirty="0">
                <a:latin typeface="Malgun Gothic"/>
                <a:ea typeface="Malgun Gothic"/>
                <a:cs typeface="+mn-lt"/>
              </a:rPr>
              <a:t> 존재와 신앙이 자신들에게 수치라고 말했습니다. 두 아들은 경찰관으로 일하고 있는데, 어머니의 신앙이 알려지면 자신들이 직장을 잃게 될까 봐 두려워하고 있습니다. 부디 </a:t>
            </a:r>
            <a:r>
              <a:rPr lang="ko-KR" altLang="en-US" sz="1200" i="1" dirty="0">
                <a:latin typeface="Malgun Gothic"/>
                <a:ea typeface="Malgun Gothic"/>
                <a:cs typeface="+mn-lt"/>
              </a:rPr>
              <a:t>카리마의 </a:t>
            </a:r>
            <a:r>
              <a:rPr lang="ko-KR" altLang="en-US" sz="1200" i="1">
                <a:latin typeface="Malgun Gothic"/>
                <a:ea typeface="Malgun Gothic"/>
                <a:cs typeface="+mn-lt"/>
              </a:rPr>
              <a:t>믿음, </a:t>
            </a:r>
            <a:r>
              <a:rPr lang="ko-KR" sz="1200" i="1" dirty="0">
                <a:latin typeface="Malgun Gothic"/>
                <a:ea typeface="Malgun Gothic"/>
                <a:cs typeface="+mn-lt"/>
              </a:rPr>
              <a:t>무슬림 가족 그리고 사역을 위해 기도해 주십시오.</a:t>
            </a:r>
            <a:endParaRPr lang="ko-KR" i="1" dirty="0">
              <a:latin typeface="Malgun Gothic"/>
              <a:ea typeface="Malgun Gothic"/>
            </a:endParaRPr>
          </a:p>
          <a:p>
            <a:pPr algn="just"/>
            <a:endParaRPr lang="ko-KR" altLang="en-US" sz="1200" dirty="0">
              <a:latin typeface="Malgun Gothic"/>
              <a:ea typeface="Malgun Gothic"/>
              <a:cs typeface="+mn-lt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최근 우리는 카리마에 대한 소식을 받았습니다. 지난 몇 주 동안 카리마에 대한 압박이 더욱 거세졌습니다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>
                <a:ea typeface="+mn-lt"/>
                <a:cs typeface="+mn-lt"/>
              </a:rPr>
              <a:t> 카리마의 두 아들(무슬림)은 어머니가 다른 신앙을 가</a:t>
            </a:r>
            <a:r>
              <a:rPr lang="ko-KR" sz="1200" dirty="0">
                <a:ea typeface="+mn-lt"/>
                <a:cs typeface="+mn-lt"/>
              </a:rPr>
              <a:t>진 신자라는 이유로 여러 번 해고당했으며, 이 때문에 그들은 어머니에게 끊임없이 신앙을 포기하도록 설득하고 강요하고 있습니다. 그러나 아들들의 압박에도 불구하고, 그녀는 여전히 신앙을 포기하기를 거부하고 있습니다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endParaRPr lang="ko-KR" altLang="en-US" dirty="0">
              <a:ea typeface="+mn-lt"/>
              <a:cs typeface="+mn-lt"/>
            </a:endParaRPr>
          </a:p>
          <a:p>
            <a:pPr algn="just"/>
            <a:endParaRPr lang="ko-KR" altLang="en-US" sz="1200" dirty="0">
              <a:ea typeface="+mn-lt"/>
              <a:cs typeface="+mn-lt"/>
            </a:endParaRPr>
          </a:p>
          <a:p>
            <a:pPr algn="just"/>
            <a:r>
              <a:rPr lang="ko-KR" sz="1200">
                <a:ea typeface="+mn-lt"/>
                <a:cs typeface="+mn-lt"/>
              </a:rPr>
              <a:t>왼쪽 사진에 보이는 사람은 </a:t>
            </a:r>
            <a:r>
              <a:rPr lang="ko-KR" sz="1200" b="1">
                <a:ea typeface="+mn-lt"/>
                <a:cs typeface="+mn-lt"/>
              </a:rPr>
              <a:t>밀라나(Milana*)</a:t>
            </a:r>
            <a:r>
              <a:rPr lang="ko-KR" sz="1200">
                <a:ea typeface="+mn-lt"/>
                <a:cs typeface="+mn-lt"/>
              </a:rPr>
              <a:t>입니다</a:t>
            </a:r>
            <a:r>
              <a:rPr lang="en-US" altLang="ko-KR" sz="120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그녀는 지역 무슬림 지도자들로부터 신앙을 포기하라는 압박을 받고 </a:t>
            </a:r>
            <a:r>
              <a:rPr lang="ko-KR" sz="1200">
                <a:ea typeface="+mn-lt"/>
                <a:cs typeface="+mn-lt"/>
              </a:rPr>
              <a:t>있습니다.</a:t>
            </a:r>
            <a:endParaRPr lang="ko-KR">
              <a:ea typeface="+mn-lt"/>
              <a:cs typeface="+mn-lt"/>
            </a:endParaRPr>
          </a:p>
          <a:p>
            <a:pPr algn="just"/>
            <a:endParaRPr lang="ko-KR" altLang="en-US" sz="1200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두 여성 모두 우리의 기도가 필요합니다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 담대한 여성들에게 힘과 용기를 주시도록 </a:t>
            </a:r>
            <a:r>
              <a:rPr lang="ko-KR" sz="1200" dirty="0">
                <a:ea typeface="+mn-lt"/>
                <a:cs typeface="+mn-lt"/>
              </a:rPr>
              <a:t>기도해 주세요</a:t>
            </a:r>
            <a:r>
              <a:rPr lang="en-US" altLang="ko-KR" sz="1200" dirty="0">
                <a:ea typeface="+mn-lt"/>
                <a:cs typeface="+mn-lt"/>
              </a:rPr>
              <a:t>.</a:t>
            </a:r>
            <a:r>
              <a:rPr lang="ko-KR" sz="1200" dirty="0">
                <a:ea typeface="+mn-lt"/>
                <a:cs typeface="+mn-lt"/>
              </a:rPr>
              <a:t> 또한 그들을 박해하는 이들이 예수님을 만나 회심할 수 </a:t>
            </a:r>
            <a:r>
              <a:rPr lang="ko-KR" altLang="en-US" sz="1200" dirty="0">
                <a:ea typeface="+mn-lt"/>
                <a:cs typeface="+mn-lt"/>
              </a:rPr>
              <a:t>있도록 </a:t>
            </a:r>
            <a:r>
              <a:rPr lang="ko-KR" sz="1200">
                <a:ea typeface="+mn-lt"/>
                <a:cs typeface="+mn-lt"/>
              </a:rPr>
              <a:t>기도해 </a:t>
            </a:r>
            <a:r>
              <a:rPr lang="ko-KR" altLang="en-US" sz="1200">
                <a:ea typeface="+mn-lt"/>
                <a:cs typeface="+mn-lt"/>
              </a:rPr>
              <a:t>주세요</a:t>
            </a:r>
            <a:r>
              <a:rPr lang="ko-KR" sz="1200">
                <a:ea typeface="+mn-lt"/>
                <a:cs typeface="+mn-lt"/>
              </a:rPr>
              <a:t>.</a:t>
            </a:r>
            <a:endParaRPr lang="ko-KR" altLang="en-US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4416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E8A33-6917-8422-8373-0C5BEC315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의류, 야외, 사람, 나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2BFCFA0-E1D1-8C33-878E-9BC82B1765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06" b="906"/>
          <a:stretch>
            <a:fillRect/>
          </a:stretch>
        </p:blipFill>
        <p:spPr>
          <a:xfrm>
            <a:off x="7288509" y="1717139"/>
            <a:ext cx="3383724" cy="4429895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2D3830AD-77E6-85BE-06D1-8DF7317F162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22324FD-8125-E65A-548D-83675EE355D2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6A3FD93-42B9-F87A-DD48-8A21D0BC713D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9F9B5FC-8D82-4DB4-2C4A-7A2018BAF587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38A232D-84C1-CE2A-AF56-28054CFC4856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DA61C7D-D458-A1FF-08F6-BFF83F3312E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5A47DA-E30E-CA21-9ABE-476CD0FA2792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D3B54DD-2EFF-112E-76C0-8ABEEC3E3A66}"/>
              </a:ext>
            </a:extLst>
          </p:cNvPr>
          <p:cNvSpPr txBox="1"/>
          <p:nvPr/>
        </p:nvSpPr>
        <p:spPr>
          <a:xfrm>
            <a:off x="1241306" y="977774"/>
            <a:ext cx="943841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Malgun Gothic"/>
              </a:rPr>
              <a:t>중앙아시아</a:t>
            </a:r>
            <a:r>
              <a:rPr lang="en-US" altLang="ko-KR" dirty="0">
                <a:solidFill>
                  <a:srgbClr val="0070C0"/>
                </a:solidFill>
                <a:latin typeface="Malgun Gothic"/>
                <a:ea typeface="Malgun Gothic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Malgun Gothic"/>
              </a:rPr>
              <a:t>|</a:t>
            </a:r>
            <a:r>
              <a:rPr lang="en-US">
                <a:solidFill>
                  <a:srgbClr val="0070C0"/>
                </a:solidFill>
                <a:latin typeface="Malgun Gothic"/>
                <a:ea typeface="Malgun Gothic"/>
              </a:rPr>
              <a:t> </a:t>
            </a:r>
            <a:r>
              <a:rPr lang="ko-KR" altLang="en-US" err="1">
                <a:solidFill>
                  <a:srgbClr val="0070C0"/>
                </a:solidFill>
                <a:latin typeface="Malgun Gothic"/>
                <a:ea typeface="Malgun Gothic"/>
              </a:rPr>
              <a:t>박해받는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 </a:t>
            </a:r>
            <a:r>
              <a:rPr lang="ko-KR" altLang="en-US" err="1">
                <a:solidFill>
                  <a:srgbClr val="0070C0"/>
                </a:solidFill>
                <a:latin typeface="Malgun Gothic"/>
                <a:ea typeface="Malgun Gothic"/>
              </a:rPr>
              <a:t>여성들을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 </a:t>
            </a:r>
            <a:r>
              <a:rPr lang="ko-KR" altLang="en-US" err="1">
                <a:solidFill>
                  <a:srgbClr val="0070C0"/>
                </a:solidFill>
                <a:latin typeface="Malgun Gothic"/>
                <a:ea typeface="Malgun Gothic"/>
              </a:rPr>
              <a:t>위해</a:t>
            </a:r>
            <a:r>
              <a:rPr lang="en-US" dirty="0">
                <a:solidFill>
                  <a:srgbClr val="0070C0"/>
                </a:solidFill>
                <a:latin typeface="Malgun Gothic"/>
                <a:ea typeface="Malgun Gothic"/>
              </a:rPr>
              <a:t> </a:t>
            </a:r>
            <a:r>
              <a:rPr lang="ko-KR" altLang="en-US" err="1">
                <a:solidFill>
                  <a:srgbClr val="0070C0"/>
                </a:solidFill>
                <a:latin typeface="Malgun Gothic"/>
                <a:ea typeface="Malgun Gothic"/>
              </a:rPr>
              <a:t>기도</a:t>
            </a:r>
            <a:r>
              <a:rPr lang="ko-KR" altLang="en-US">
                <a:solidFill>
                  <a:srgbClr val="0070C0"/>
                </a:solidFill>
                <a:latin typeface="Malgun Gothic"/>
                <a:ea typeface="Malgun Gothic"/>
              </a:rPr>
              <a:t>합니다</a:t>
            </a:r>
            <a:r>
              <a:rPr lang="en-US">
                <a:solidFill>
                  <a:srgbClr val="0070C0"/>
                </a:solidFill>
                <a:latin typeface="Malgun Gothic"/>
                <a:ea typeface="Malgun Gothic"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541DE4-FF21-3A1D-7BE8-E50A0A242188}"/>
              </a:ext>
            </a:extLst>
          </p:cNvPr>
          <p:cNvSpPr txBox="1"/>
          <p:nvPr/>
        </p:nvSpPr>
        <p:spPr>
          <a:xfrm>
            <a:off x="1217386" y="1733317"/>
            <a:ext cx="5592572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ko-KR" sz="1200">
                <a:ea typeface="+mn-lt"/>
                <a:cs typeface="+mn-lt"/>
              </a:rPr>
              <a:t>중앙아시아에서 신앙을 지키기 위해 고군분투하는 카리마와 밀라나, 그리고 그들의 가정을 위해 마음을 모아 기도합니다.</a:t>
            </a:r>
            <a:endParaRPr lang="ko-KR" altLang="en-US" sz="1200" b="1" dirty="0">
              <a:ea typeface="+mn-lt"/>
              <a:cs typeface="+mn-lt"/>
            </a:endParaRPr>
          </a:p>
          <a:p>
            <a:pPr marL="171450" indent="-171450" algn="just">
              <a:buFont typeface="Wingdings"/>
              <a:buChar char="q"/>
            </a:pPr>
            <a:endParaRPr lang="ko-KR" sz="1200" dirty="0">
              <a:ea typeface="+mn-lt"/>
              <a:cs typeface="+mn-lt"/>
            </a:endParaRPr>
          </a:p>
          <a:p>
            <a:pPr marL="171450" indent="-171450" algn="just">
              <a:buFont typeface="Wingdings"/>
              <a:buChar char="q"/>
            </a:pPr>
            <a:r>
              <a:rPr lang="ko-KR" sz="1200" b="1">
                <a:ea typeface="맑은 고딕"/>
              </a:rPr>
              <a:t>고난 중에도 흔들리지 않는 믿음의 용기를 위해</a:t>
            </a:r>
            <a:r>
              <a:rPr lang="ko-KR" altLang="en-US" sz="1200" b="1">
                <a:ea typeface="맑은 고딕"/>
              </a:rPr>
              <a:t> 기도합니다.</a:t>
            </a:r>
            <a:endParaRPr lang="ko-KR" altLang="en-US" sz="1200">
              <a:ea typeface="맑은 고딕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카리마와 밀라나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두 자매가 가족과 지역 사회로부터 가해지는 거센 신앙 포기 강요에도 굴하지 않도록 강건하게 하옵소서! 두려움과 압박 속에서도 주님의 사랑이 그들의 마음을 가득 채우게 하시고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세상이 빼앗을 수 없는 담대한 믿음으로 신앙의 정절을 끝까지 </a:t>
            </a:r>
            <a:r>
              <a:rPr lang="ko-KR" altLang="en-US" sz="1200">
                <a:ea typeface="+mn-lt"/>
                <a:cs typeface="+mn-lt"/>
              </a:rPr>
              <a:t>지킬 수 있도록 성령의 능력을 더하여 주소서!</a:t>
            </a:r>
            <a:endParaRPr lang="en-US" altLang="ko-KR" sz="1200">
              <a:ea typeface="맑은 고딕"/>
            </a:endParaRPr>
          </a:p>
          <a:p>
            <a:pPr algn="just"/>
            <a:endParaRPr lang="en-US" altLang="ko-KR" sz="1200" dirty="0"/>
          </a:p>
          <a:p>
            <a:pPr algn="just">
              <a:buFont typeface="Wingdings"/>
              <a:buChar char="q"/>
            </a:pPr>
            <a:r>
              <a:rPr lang="ko-KR" altLang="en-US" sz="1200" b="1">
                <a:ea typeface="맑은 고딕"/>
              </a:rPr>
              <a:t>박해하는</a:t>
            </a:r>
            <a:r>
              <a:rPr lang="en-US" altLang="ko-KR" sz="1200" b="1" dirty="0">
                <a:ea typeface="맑은 고딕"/>
              </a:rPr>
              <a:t> </a:t>
            </a:r>
            <a:r>
              <a:rPr lang="ko-KR" altLang="en-US" sz="1200" b="1">
                <a:ea typeface="맑은 고딕"/>
              </a:rPr>
              <a:t>가족과</a:t>
            </a:r>
            <a:r>
              <a:rPr lang="en-US" altLang="ko-KR" sz="1200" b="1" dirty="0">
                <a:ea typeface="맑은 고딕"/>
              </a:rPr>
              <a:t> </a:t>
            </a:r>
            <a:r>
              <a:rPr lang="ko-KR" altLang="en-US" sz="1200" b="1">
                <a:ea typeface="맑은 고딕"/>
              </a:rPr>
              <a:t>지도자들의</a:t>
            </a:r>
            <a:r>
              <a:rPr lang="en-US" altLang="ko-KR" sz="1200" b="1" dirty="0">
                <a:ea typeface="맑은 고딕"/>
              </a:rPr>
              <a:t> </a:t>
            </a:r>
            <a:r>
              <a:rPr lang="ko-KR" altLang="en-US" sz="1200" b="1">
                <a:ea typeface="맑은 고딕"/>
              </a:rPr>
              <a:t>마음을</a:t>
            </a:r>
            <a:r>
              <a:rPr lang="en-US" altLang="ko-KR" sz="1200" b="1" dirty="0">
                <a:ea typeface="맑은 고딕"/>
              </a:rPr>
              <a:t> </a:t>
            </a:r>
            <a:r>
              <a:rPr lang="ko-KR" altLang="en-US" sz="1200" b="1">
                <a:ea typeface="맑은 고딕"/>
              </a:rPr>
              <a:t>변화시켜 주시기를 기도합니다.</a:t>
            </a:r>
            <a:endParaRPr lang="en-US" altLang="ko-KR" sz="1200" b="1" dirty="0">
              <a:ea typeface="맑은 고딕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어머니의 신앙으로 인해 직장을 </a:t>
            </a:r>
            <a:r>
              <a:rPr lang="ko-KR" altLang="en-US" sz="1200" dirty="0">
                <a:ea typeface="+mn-lt"/>
                <a:cs typeface="+mn-lt"/>
              </a:rPr>
              <a:t>잃을까</a:t>
            </a:r>
            <a:r>
              <a:rPr lang="ko-KR" sz="1200" dirty="0">
                <a:ea typeface="+mn-lt"/>
                <a:cs typeface="+mn-lt"/>
              </a:rPr>
              <a:t> 두려워하며 핍박자가 된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카리마의 아들들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그리고 밀라나에게 신앙을 버리라고 압박하는 지역 지도자들의 완악한 마음을 다스려 </a:t>
            </a:r>
            <a:r>
              <a:rPr lang="ko-KR" altLang="en-US" sz="1200" dirty="0">
                <a:ea typeface="+mn-lt"/>
                <a:cs typeface="+mn-lt"/>
              </a:rPr>
              <a:t>주옵소서</a:t>
            </a:r>
            <a:r>
              <a:rPr lang="ko-KR" sz="1200" dirty="0">
                <a:ea typeface="+mn-lt"/>
                <a:cs typeface="+mn-lt"/>
              </a:rPr>
              <a:t>. 그들의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닫힌 눈이 열려 진리의 빛을 보게 하시고, 핍박하던 손을 내려놓고 도리어 예수 그리스도 앞에 무릎 꿇고 회심하는 놀라운 기적이 일어나게 </a:t>
            </a:r>
            <a:r>
              <a:rPr lang="ko-KR" altLang="en-US" sz="1200">
                <a:ea typeface="+mn-lt"/>
                <a:cs typeface="+mn-lt"/>
              </a:rPr>
              <a:t>하옵소서!</a:t>
            </a:r>
            <a:endParaRPr lang="ko-KR" altLang="en-US" sz="1200" dirty="0">
              <a:ea typeface="맑은 고딕"/>
            </a:endParaRPr>
          </a:p>
          <a:p>
            <a:pPr algn="just">
              <a:buFont typeface="Wingdings"/>
              <a:buChar char="q"/>
            </a:pPr>
            <a:endParaRPr lang="ko-KR" altLang="en-US" sz="1200" dirty="0"/>
          </a:p>
          <a:p>
            <a:pPr algn="just">
              <a:buFont typeface="Wingdings"/>
              <a:buChar char="q"/>
            </a:pPr>
            <a:r>
              <a:rPr lang="ko-KR" altLang="en-US" sz="1200" b="1">
                <a:ea typeface="맑은 고딕"/>
              </a:rPr>
              <a:t>위협받는</a:t>
            </a:r>
            <a:r>
              <a:rPr lang="en-US" sz="1200" b="1" dirty="0"/>
              <a:t> </a:t>
            </a:r>
            <a:r>
              <a:rPr lang="ko-KR" altLang="en-US" sz="1200" b="1">
                <a:ea typeface="맑은 고딕"/>
              </a:rPr>
              <a:t>가정과</a:t>
            </a:r>
            <a:r>
              <a:rPr lang="en-US" sz="1200" b="1" dirty="0"/>
              <a:t> </a:t>
            </a:r>
            <a:r>
              <a:rPr lang="ko-KR" altLang="en-US" sz="1200" b="1">
                <a:ea typeface="맑은 고딕"/>
              </a:rPr>
              <a:t>사역의</a:t>
            </a:r>
            <a:r>
              <a:rPr lang="en-US" sz="1200" b="1" dirty="0"/>
              <a:t> </a:t>
            </a:r>
            <a:r>
              <a:rPr lang="ko-KR" altLang="en-US" sz="1200" b="1">
                <a:ea typeface="맑은 고딕"/>
              </a:rPr>
              <a:t>현장을</a:t>
            </a:r>
            <a:r>
              <a:rPr lang="en-US" sz="1200" b="1" dirty="0"/>
              <a:t> </a:t>
            </a:r>
            <a:r>
              <a:rPr lang="ko-KR" altLang="en-US" sz="1200" b="1">
                <a:ea typeface="맑은 고딕"/>
              </a:rPr>
              <a:t>지켜 주시기를 기도합니다. </a:t>
            </a:r>
            <a:endParaRPr lang="en-US" sz="1200" b="1" dirty="0">
              <a:ea typeface="맑은 고딕"/>
            </a:endParaRPr>
          </a:p>
          <a:p>
            <a:pPr algn="just"/>
            <a:r>
              <a:rPr lang="ko-KR" sz="1200" dirty="0">
                <a:ea typeface="+mn-lt"/>
                <a:cs typeface="+mn-lt"/>
              </a:rPr>
              <a:t>카리마가 이끄는 가정 교회 사역이 박해의 위협 속에서도 중단되지 않고</a:t>
            </a:r>
            <a:r>
              <a:rPr lang="ko-KR" altLang="en-US" sz="1200" dirty="0">
                <a:ea typeface="+mn-lt"/>
                <a:cs typeface="+mn-lt"/>
              </a:rPr>
              <a:t> </a:t>
            </a:r>
            <a:r>
              <a:rPr lang="ko-KR" sz="1200" dirty="0">
                <a:ea typeface="+mn-lt"/>
                <a:cs typeface="+mn-lt"/>
              </a:rPr>
              <a:t>생명의 통로로 쓰임 받게 </a:t>
            </a:r>
            <a:r>
              <a:rPr lang="ko-KR" altLang="en-US" sz="1200" dirty="0">
                <a:ea typeface="+mn-lt"/>
                <a:cs typeface="+mn-lt"/>
              </a:rPr>
              <a:t>하옵소서! </a:t>
            </a:r>
            <a:r>
              <a:rPr lang="ko-KR" sz="1200" dirty="0">
                <a:ea typeface="+mn-lt"/>
                <a:cs typeface="+mn-lt"/>
              </a:rPr>
              <a:t>갈등과 미움으로 얼룩진 이 가정에 하늘의 평화가 임하여 관계가 회복되게 하시고, 신앙으로 인해 경제적</a:t>
            </a:r>
            <a:r>
              <a:rPr lang="ko-KR" altLang="en-US" sz="1200" dirty="0">
                <a:ea typeface="+mn-lt"/>
                <a:cs typeface="+mn-lt"/>
              </a:rPr>
              <a:t> 위기와 직업적 불안을 겪는 이들이 주님의 세밀한 </a:t>
            </a:r>
            <a:r>
              <a:rPr lang="ko-KR" altLang="en-US" sz="1200">
                <a:ea typeface="+mn-lt"/>
                <a:cs typeface="+mn-lt"/>
              </a:rPr>
              <a:t>공급하심과 보호를 경험하게 하옵소서!</a:t>
            </a:r>
            <a:endParaRPr lang="en-US" altLang="ko-KR" sz="120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823706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>
  <p:cSld>
    <p:spTree>
      <p:nvGrpSpPr>
        <p:cNvPr id="1" name="">
          <a:extLst>
            <a:ext uri="{FF2B5EF4-FFF2-40B4-BE49-F238E27FC236}">
              <a16:creationId xmlns:a16="http://schemas.microsoft.com/office/drawing/2014/main" id="{48F12A4F-E915-C66F-B548-21FD1D8D2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7D9D481-5B09-5DDB-694A-5CA981F1B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1395" y="2175510"/>
            <a:ext cx="4476750" cy="2498090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4AA3039C-5A28-8928-9C22-6255DF6C381A}"/>
              </a:ext>
            </a:extLst>
          </p:cNvPr>
          <p:cNvGrpSpPr/>
          <p:nvPr/>
        </p:nvGrpSpPr>
        <p:grpSpPr>
          <a:xfrm>
            <a:off x="157480" y="109220"/>
            <a:ext cx="11671300" cy="6428740"/>
            <a:chOff x="157480" y="109220"/>
            <a:chExt cx="11671300" cy="6428740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B00A84E1-CB87-5000-B2F8-311AD98E6C4B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57480" y="109220"/>
              <a:ext cx="1641475" cy="41719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8841DCBF-5A57-C4A5-9A2A-815E6FC3CC1C}"/>
                </a:ext>
              </a:extLst>
            </p:cNvPr>
            <p:cNvCxnSpPr>
              <a:cxnSpLocks/>
            </p:cNvCxnSpPr>
            <p:nvPr/>
          </p:nvCxnSpPr>
          <p:spPr>
            <a:xfrm>
              <a:off x="1941830" y="318135"/>
              <a:ext cx="988441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26F715F4-76CB-ECD0-C2AB-083F11196A45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60" y="302895"/>
              <a:ext cx="0" cy="623506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5E43879-8B41-42D1-A0B6-13E372483FE5}"/>
                </a:ext>
              </a:extLst>
            </p:cNvPr>
            <p:cNvCxnSpPr>
              <a:cxnSpLocks/>
            </p:cNvCxnSpPr>
            <p:nvPr/>
          </p:nvCxnSpPr>
          <p:spPr>
            <a:xfrm>
              <a:off x="344805" y="6503035"/>
              <a:ext cx="11483975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EB08308-EE09-5A56-FED7-F9D57D2E1E37}"/>
                </a:ext>
              </a:extLst>
            </p:cNvPr>
            <p:cNvCxnSpPr>
              <a:cxnSpLocks/>
            </p:cNvCxnSpPr>
            <p:nvPr/>
          </p:nvCxnSpPr>
          <p:spPr>
            <a:xfrm>
              <a:off x="382905" y="622935"/>
              <a:ext cx="0" cy="591502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8B8EF05-C770-1363-0E50-89937D157B7B}"/>
              </a:ext>
            </a:extLst>
          </p:cNvPr>
          <p:cNvCxnSpPr>
            <a:cxnSpLocks/>
          </p:cNvCxnSpPr>
          <p:nvPr/>
        </p:nvCxnSpPr>
        <p:spPr>
          <a:xfrm>
            <a:off x="1212850" y="1466850"/>
            <a:ext cx="945515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C33D1BE-43D5-437F-7B87-01C49ABB7EF8}"/>
              </a:ext>
            </a:extLst>
          </p:cNvPr>
          <p:cNvSpPr txBox="1"/>
          <p:nvPr/>
        </p:nvSpPr>
        <p:spPr>
          <a:xfrm>
            <a:off x="1241425" y="977900"/>
            <a:ext cx="9438640" cy="3695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인도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>
                <a:latin typeface="Malgun Gothic"/>
                <a:ea typeface="+mn-lt"/>
                <a:cs typeface="+mn-lt"/>
              </a:rPr>
              <a:t>마니푸르, 폭력과 공포의 소용돌이</a:t>
            </a:r>
            <a:endParaRPr lang="en-US" altLang="ko-KR" sz="1800">
              <a:latin typeface="맑은 고딕"/>
              <a:ea typeface="맑은 고딕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F345C0-8DEC-EF3C-96B4-4CFE1F2C372F}"/>
              </a:ext>
            </a:extLst>
          </p:cNvPr>
          <p:cNvSpPr txBox="1"/>
          <p:nvPr/>
        </p:nvSpPr>
        <p:spPr>
          <a:xfrm>
            <a:off x="753110" y="1605915"/>
            <a:ext cx="6395720" cy="4342130"/>
          </a:xfrm>
          <a:prstGeom prst="rect">
            <a:avLst/>
          </a:prstGeom>
          <a:noFill/>
        </p:spPr>
        <p:txBody>
          <a:bodyPr wrap="square" lIns="91440" tIns="45720" rIns="91440" bIns="45720" numCol="1" vert="horz" anchor="ctr">
            <a:spAutoFit/>
          </a:bodyPr>
          <a:lstStyle/>
          <a:p>
            <a:pPr marL="0" indent="0" algn="just">
              <a:buFontTx/>
              <a:buNone/>
            </a:pPr>
            <a:r>
              <a:rPr lang="en-US" sz="1200" b="1">
                <a:ea typeface="+mn-lt"/>
                <a:cs typeface="+mn-lt"/>
              </a:rPr>
              <a:t>[2026.4.14]</a:t>
            </a:r>
            <a:r>
              <a:rPr lang="en-US" sz="1200">
                <a:ea typeface="+mn-lt"/>
                <a:cs typeface="+mn-lt"/>
              </a:rPr>
              <a:t> </a:t>
            </a:r>
            <a:endParaRPr lang="ko-KR" altLang="en-US" sz="1200">
              <a:ea typeface="+mn-lt"/>
              <a:cs typeface="+mn-lt"/>
            </a:endParaRPr>
          </a:p>
          <a:p>
            <a:pPr marL="0" indent="0" algn="just">
              <a:buFontTx/>
              <a:buNone/>
            </a:pPr>
            <a:r>
              <a:rPr lang="en-US" sz="1200">
                <a:ea typeface="+mn-lt"/>
                <a:cs typeface="+mn-lt"/>
              </a:rPr>
              <a:t>인도 마니푸르주가 다시 한번 극심한 폭력과 공포의 소용돌이에 휘말렸습니다. 최근 무고한 아이들과 민간인들이 폭탄 테러로 희생되면서, 이로 인한 분노가 폭발하여 6일 연속 격렬한 시위가 이어지고 있습니다</a:t>
            </a:r>
            <a:r>
              <a:rPr lang="en-US" altLang="ko-KR" sz="1200">
                <a:ea typeface="+mn-lt"/>
                <a:cs typeface="+mn-lt"/>
              </a:rPr>
              <a:t>. </a:t>
            </a:r>
            <a:r>
              <a:rPr lang="ko-KR" altLang="en-US" sz="1200">
                <a:ea typeface="맑은 고딕" charset="0"/>
                <a:cs typeface="+mn-lt"/>
              </a:rPr>
              <a:t>당국은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사태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수습을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위해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인터넷을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전면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차단하고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통행금지령을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시행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중이며</a:t>
            </a:r>
            <a:r>
              <a:rPr lang="en-US" altLang="ko-KR" sz="1200">
                <a:ea typeface="+mn-lt"/>
                <a:cs typeface="+mn-lt"/>
              </a:rPr>
              <a:t>, </a:t>
            </a:r>
            <a:r>
              <a:rPr lang="ko-KR" altLang="en-US" sz="1200">
                <a:ea typeface="맑은 고딕" charset="0"/>
                <a:cs typeface="+mn-lt"/>
              </a:rPr>
              <a:t>오전</a:t>
            </a:r>
            <a:r>
              <a:rPr lang="en-US" altLang="ko-KR" sz="1200">
                <a:ea typeface="+mn-lt"/>
                <a:cs typeface="+mn-lt"/>
              </a:rPr>
              <a:t> 5</a:t>
            </a:r>
            <a:r>
              <a:rPr lang="ko-KR" altLang="en-US" sz="1200">
                <a:ea typeface="맑은 고딕" charset="0"/>
                <a:cs typeface="+mn-lt"/>
              </a:rPr>
              <a:t>시부터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정오까지만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예외적으로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통행을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허용해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주민들이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필수품을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구입할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있도록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조치하고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 sz="1200">
              <a:ea typeface="+mn-lt"/>
              <a:cs typeface="+mn-lt"/>
            </a:endParaRPr>
          </a:p>
          <a:p>
            <a:pPr marL="0" indent="0" algn="just">
              <a:buFontTx/>
              <a:buNone/>
            </a:pPr>
            <a:endParaRPr lang="ko-KR" altLang="en-US" sz="1200">
              <a:ea typeface="맑은 고딕" charset="0"/>
              <a:cs typeface="+mn-lt"/>
            </a:endParaRPr>
          </a:p>
          <a:p>
            <a:pPr marL="0" indent="0" algn="just">
              <a:buFontTx/>
              <a:buNone/>
            </a:pPr>
            <a:r>
              <a:rPr lang="ko-KR" altLang="en-US" sz="1200">
                <a:ea typeface="맑은 고딕" charset="0"/>
                <a:cs typeface="+mn-lt"/>
              </a:rPr>
              <a:t>이번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사태는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최근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몇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달간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유지되던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평화가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얼마나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불안한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상태였는지를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여실히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보여줍니다</a:t>
            </a:r>
            <a:r>
              <a:rPr lang="en-US" altLang="ko-KR" sz="1200">
                <a:ea typeface="+mn-lt"/>
                <a:cs typeface="+mn-lt"/>
              </a:rPr>
              <a:t>. </a:t>
            </a:r>
            <a:r>
              <a:rPr lang="ko-KR" altLang="en-US" sz="1200">
                <a:ea typeface="맑은 고딕" charset="0"/>
                <a:cs typeface="+mn-lt"/>
              </a:rPr>
              <a:t>마니푸르의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뿌리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깊은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민족</a:t>
            </a:r>
            <a:r>
              <a:rPr lang="en-US" altLang="ko-KR" sz="1200">
                <a:ea typeface="+mn-lt"/>
                <a:cs typeface="+mn-lt"/>
              </a:rPr>
              <a:t>·</a:t>
            </a:r>
            <a:r>
              <a:rPr lang="ko-KR" altLang="en-US" sz="1200">
                <a:ea typeface="맑은 고딕" charset="0"/>
                <a:cs typeface="+mn-lt"/>
              </a:rPr>
              <a:t>종교적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갈등은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여전히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해결되지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않았으며</a:t>
            </a:r>
            <a:r>
              <a:rPr lang="en-US" sz="1200">
                <a:ea typeface="+mn-lt"/>
                <a:cs typeface="+mn-lt"/>
              </a:rPr>
              <a:t>,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보안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당국의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노력에도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불구하고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상황은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다시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통제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불능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상태로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치닫고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있습니다</a:t>
            </a:r>
            <a:r>
              <a:rPr lang="en-US" altLang="ko-KR" sz="1200">
                <a:ea typeface="+mn-lt"/>
                <a:cs typeface="+mn-lt"/>
              </a:rPr>
              <a:t>. </a:t>
            </a:r>
            <a:r>
              <a:rPr lang="ko-KR" altLang="en-US" sz="1200">
                <a:ea typeface="맑은 고딕" charset="0"/>
                <a:cs typeface="+mn-lt"/>
              </a:rPr>
              <a:t>이는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평화가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회복된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것이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아니라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단지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일시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정지되었을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뿐임을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시사합니다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 sz="1200">
              <a:ea typeface="+mn-lt"/>
              <a:cs typeface="+mn-lt"/>
            </a:endParaRPr>
          </a:p>
          <a:p>
            <a:pPr marL="0" indent="0" algn="just">
              <a:buFontTx/>
              <a:buNone/>
            </a:pPr>
            <a:endParaRPr lang="ko-KR" altLang="en-US" sz="1200">
              <a:ea typeface="맑은 고딕" charset="0"/>
              <a:cs typeface="+mn-lt"/>
            </a:endParaRPr>
          </a:p>
          <a:p>
            <a:pPr marL="0" indent="0" algn="just">
              <a:buFontTx/>
              <a:buNone/>
            </a:pPr>
            <a:r>
              <a:rPr lang="ko-KR" altLang="en-US" sz="1200">
                <a:ea typeface="맑은 고딕" charset="0"/>
                <a:cs typeface="+mn-lt"/>
              </a:rPr>
              <a:t>거리는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시위대의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분노로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불타고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있으며</a:t>
            </a:r>
            <a:r>
              <a:rPr lang="en-US" altLang="ko-KR" sz="1200">
                <a:ea typeface="+mn-lt"/>
                <a:cs typeface="+mn-lt"/>
              </a:rPr>
              <a:t>, </a:t>
            </a:r>
            <a:r>
              <a:rPr lang="ko-KR" altLang="en-US" sz="1200">
                <a:ea typeface="맑은 고딕" charset="0"/>
                <a:cs typeface="+mn-lt"/>
              </a:rPr>
              <a:t>폭력에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대한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두려움이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일상화되었습니다</a:t>
            </a:r>
            <a:r>
              <a:rPr lang="en-US" altLang="ko-KR" sz="1200">
                <a:ea typeface="+mn-lt"/>
                <a:cs typeface="+mn-lt"/>
              </a:rPr>
              <a:t>. </a:t>
            </a:r>
            <a:r>
              <a:rPr lang="ko-KR" altLang="en-US" sz="1200">
                <a:ea typeface="맑은 고딕" charset="0"/>
                <a:cs typeface="+mn-lt"/>
              </a:rPr>
              <a:t>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가운데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가장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큰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고통을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겪는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이들은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쿠키</a:t>
            </a:r>
            <a:r>
              <a:rPr lang="en-US" altLang="ko-KR" sz="1200">
                <a:ea typeface="+mn-lt"/>
                <a:cs typeface="+mn-lt"/>
              </a:rPr>
              <a:t>(Kuki-Zo)</a:t>
            </a:r>
            <a:r>
              <a:rPr lang="ko-KR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기독교인들입니다</a:t>
            </a:r>
            <a:r>
              <a:rPr lang="en-US" altLang="ko-KR" sz="1200">
                <a:ea typeface="+mn-lt"/>
                <a:cs typeface="+mn-lt"/>
              </a:rPr>
              <a:t>. </a:t>
            </a:r>
            <a:r>
              <a:rPr lang="ko-KR" altLang="en-US" sz="1200">
                <a:ea typeface="맑은 고딕" charset="0"/>
                <a:cs typeface="+mn-lt"/>
              </a:rPr>
              <a:t>인터넷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차단으로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인해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온라인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예배조차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드릴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없으며</a:t>
            </a:r>
            <a:r>
              <a:rPr lang="en-US" altLang="ko-KR" sz="1200">
                <a:ea typeface="+mn-lt"/>
                <a:cs typeface="+mn-lt"/>
              </a:rPr>
              <a:t>, </a:t>
            </a:r>
            <a:r>
              <a:rPr lang="ko-KR" altLang="en-US" sz="1200">
                <a:ea typeface="맑은 고딕" charset="0"/>
                <a:cs typeface="+mn-lt"/>
              </a:rPr>
              <a:t>예배당마저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불타버려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함께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모여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기도할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공간조차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사라졌습니다</a:t>
            </a:r>
            <a:r>
              <a:rPr lang="en-US" altLang="ko-KR" sz="1200">
                <a:ea typeface="+mn-lt"/>
                <a:cs typeface="+mn-lt"/>
              </a:rPr>
              <a:t>. </a:t>
            </a:r>
            <a:r>
              <a:rPr lang="ko-KR" altLang="en-US" sz="1200">
                <a:ea typeface="맑은 고딕" charset="0"/>
                <a:cs typeface="+mn-lt"/>
              </a:rPr>
              <a:t>수입원이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끊긴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목회자들은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생계를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위해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일용직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노동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현장으로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내몰리고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있습니다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 sz="1200">
              <a:ea typeface="+mn-lt"/>
              <a:cs typeface="+mn-lt"/>
            </a:endParaRPr>
          </a:p>
          <a:p>
            <a:pPr marL="0" indent="0" algn="just">
              <a:buFontTx/>
              <a:buNone/>
            </a:pPr>
            <a:endParaRPr lang="ko-KR" altLang="en-US" sz="1200">
              <a:ea typeface="맑은 고딕" charset="0"/>
              <a:cs typeface="+mn-lt"/>
            </a:endParaRPr>
          </a:p>
          <a:p>
            <a:pPr marL="0" indent="0" algn="just">
              <a:buFontTx/>
              <a:buNone/>
            </a:pPr>
            <a:r>
              <a:rPr lang="en-US" altLang="ko-KR" sz="1200">
                <a:ea typeface="+mn-lt"/>
                <a:cs typeface="+mn-lt"/>
              </a:rPr>
              <a:t>3</a:t>
            </a:r>
            <a:r>
              <a:rPr lang="ko-KR" altLang="en-US" sz="1200">
                <a:ea typeface="맑은 고딕" charset="0"/>
                <a:cs typeface="+mn-lt"/>
              </a:rPr>
              <a:t>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갈등이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시작된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이래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수천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명이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여전히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구호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캠프에서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열악한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위생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환경과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부족한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보급품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속에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살아가고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있습니다</a:t>
            </a:r>
            <a:r>
              <a:rPr lang="en-US" altLang="ko-KR" sz="1200">
                <a:ea typeface="+mn-lt"/>
                <a:cs typeface="+mn-lt"/>
              </a:rPr>
              <a:t>. </a:t>
            </a:r>
            <a:r>
              <a:rPr lang="ko-KR" altLang="en-US" sz="1200">
                <a:ea typeface="맑은 고딕" charset="0"/>
                <a:cs typeface="+mn-lt"/>
              </a:rPr>
              <a:t>미래가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불투명한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캠프에서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교육조차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받지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못한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자라나는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아이들과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청소년들의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트라우마는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세대를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넘어선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아픔이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되고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있습니다</a:t>
            </a:r>
            <a:r>
              <a:rPr lang="en-US" sz="1200">
                <a:ea typeface="+mn-lt"/>
                <a:cs typeface="+mn-lt"/>
              </a:rPr>
              <a:t>.</a:t>
            </a:r>
            <a:endParaRPr lang="ko-KR" altLang="en-US" sz="1200">
              <a:ea typeface="+mn-lt"/>
              <a:cs typeface="+mn-lt"/>
            </a:endParaRPr>
          </a:p>
          <a:p>
            <a:pPr marL="0" indent="0" algn="just">
              <a:buFontTx/>
              <a:buNone/>
            </a:pPr>
            <a:endParaRPr lang="ko-KR" altLang="en-US" sz="1200">
              <a:ea typeface="맑은 고딕" charset="0"/>
              <a:cs typeface="+mn-lt"/>
            </a:endParaRPr>
          </a:p>
          <a:p>
            <a:pPr marL="0" indent="0" algn="just">
              <a:buFontTx/>
              <a:buNone/>
            </a:pPr>
            <a:r>
              <a:rPr lang="ko-KR" altLang="en-US" sz="1200">
                <a:ea typeface="맑은 고딕" charset="0"/>
                <a:cs typeface="+mn-lt"/>
              </a:rPr>
              <a:t>오늘날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마니푸르는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중대한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갈림길에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있습니다</a:t>
            </a:r>
            <a:r>
              <a:rPr lang="en-US" altLang="ko-KR" sz="1200">
                <a:ea typeface="+mn-lt"/>
                <a:cs typeface="+mn-lt"/>
              </a:rPr>
              <a:t>. </a:t>
            </a:r>
            <a:r>
              <a:rPr lang="ko-KR" altLang="en-US" sz="1200">
                <a:ea typeface="맑은 고딕" charset="0"/>
                <a:cs typeface="+mn-lt"/>
              </a:rPr>
              <a:t>고통받는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이들을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향한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우리의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지속적인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관심과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간절한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기도가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그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어느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때보다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필요한</a:t>
            </a:r>
            <a:r>
              <a:rPr lang="en-US" altLang="ko-KR" sz="1200">
                <a:ea typeface="+mn-lt"/>
                <a:cs typeface="+mn-lt"/>
              </a:rPr>
              <a:t> </a:t>
            </a:r>
            <a:r>
              <a:rPr lang="ko-KR" altLang="en-US" sz="1200">
                <a:ea typeface="맑은 고딕" charset="0"/>
                <a:cs typeface="+mn-lt"/>
              </a:rPr>
              <a:t>시점입니다</a:t>
            </a:r>
            <a:r>
              <a:rPr lang="en-US" altLang="ko-KR" sz="1200">
                <a:ea typeface="+mn-lt"/>
                <a:cs typeface="+mn-lt"/>
              </a:rPr>
              <a:t>.</a:t>
            </a:r>
            <a:endParaRPr lang="ko-KR" altLang="en-US" sz="12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5995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75202-60E2-56A2-6DA9-70A9B152A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063B161E-1878-D011-BA6B-824D5DD30DA5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3BC6A920-7A88-F795-D96E-8FFADC9D9DFA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88F5F612-AA6A-02F6-9E26-7EB33079D5E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CB4DDAB7-8C68-3B04-3564-CB49AC74E0A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47D7C0-1B85-E76B-CFA1-A6E16C03E85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467E3542-8FE0-CEA4-FC04-1A55612F44A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DCE6A95-A0C2-A0A7-35C8-A80BA7983DB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23F3BAC-3DD6-7B78-1EB0-924507BE2A8C}"/>
              </a:ext>
            </a:extLst>
          </p:cNvPr>
          <p:cNvSpPr txBox="1"/>
          <p:nvPr/>
        </p:nvSpPr>
        <p:spPr>
          <a:xfrm>
            <a:off x="1241306" y="977774"/>
            <a:ext cx="943841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#</a:t>
            </a:r>
            <a:r>
              <a:rPr lang="ko-KR" altLang="en-US" dirty="0">
                <a:solidFill>
                  <a:srgbClr val="0070C0"/>
                </a:solidFill>
                <a:latin typeface="Malgun Gothic"/>
                <a:ea typeface="+mn-lt"/>
              </a:rPr>
              <a:t>인도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 </a:t>
            </a:r>
            <a:r>
              <a:rPr lang="en-US" sz="1800" dirty="0">
                <a:solidFill>
                  <a:srgbClr val="0070C0"/>
                </a:solidFill>
                <a:latin typeface="Malgun Gothic"/>
                <a:ea typeface="+mn-lt"/>
              </a:rPr>
              <a:t>|</a:t>
            </a:r>
            <a:r>
              <a:rPr lang="en-US" dirty="0">
                <a:solidFill>
                  <a:srgbClr val="0070C0"/>
                </a:solidFill>
                <a:latin typeface="Malgun Gothic"/>
                <a:ea typeface="+mn-lt"/>
              </a:rPr>
              <a:t> </a:t>
            </a:r>
            <a:r>
              <a:rPr lang="ko-KR" altLang="en-US">
                <a:latin typeface="Malgun Gothic"/>
                <a:ea typeface="+mn-lt"/>
                <a:cs typeface="+mn-lt"/>
              </a:rPr>
              <a:t>마니푸르의 평화와 회복을 위해 기도합니다. </a:t>
            </a:r>
            <a:endParaRPr lang="en-US" altLang="ko-KR" sz="1800">
              <a:latin typeface="맑은 고딕"/>
              <a:ea typeface="맑은 고딕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C7FEFC-F043-5E91-5BAA-732751DC849C}"/>
              </a:ext>
            </a:extLst>
          </p:cNvPr>
          <p:cNvSpPr txBox="1"/>
          <p:nvPr/>
        </p:nvSpPr>
        <p:spPr>
          <a:xfrm>
            <a:off x="1214563" y="1710566"/>
            <a:ext cx="9462804" cy="43396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Wingdings"/>
              <a:buChar char="q"/>
            </a:pPr>
            <a:r>
              <a:rPr lang="ko-KR" altLang="en-US" sz="1200" b="1">
                <a:ea typeface="+mn-lt"/>
                <a:cs typeface="+mn-lt"/>
              </a:rPr>
              <a:t>마니푸르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땅에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평화를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>
                <a:ea typeface="+mn-lt"/>
                <a:cs typeface="+mn-lt"/>
              </a:rPr>
              <a:t>허락하소서</a:t>
            </a:r>
            <a:r>
              <a:rPr lang="en-US" altLang="ko-KR" sz="1200">
                <a:ea typeface="+mn-lt"/>
                <a:cs typeface="+mn-lt"/>
              </a:rPr>
              <a:t> </a:t>
            </a:r>
            <a:endParaRPr lang="en-US" altLang="ko-KR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주님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순간에도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폭력과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시위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소요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사태로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신음하는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마니푸르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땅을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긍휼히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여겨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주옵소서!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땅에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주님의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평화와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안정을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허락하시어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계속되는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갈등과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무질서가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그치고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평온한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일상이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회복되게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endParaRPr lang="en-US" sz="1200" dirty="0">
              <a:ea typeface="+mn-lt"/>
              <a:cs typeface="+mn-lt"/>
            </a:endParaRPr>
          </a:p>
          <a:p>
            <a:pPr algn="just"/>
            <a:endParaRPr lang="en-US" sz="1200" dirty="0">
              <a:ea typeface="+mn-lt"/>
              <a:cs typeface="+mn-lt"/>
            </a:endParaRPr>
          </a:p>
          <a:p>
            <a:pPr marL="171450" indent="-171450" algn="just">
              <a:buFont typeface="Wingdings"/>
              <a:buChar char="q"/>
            </a:pPr>
            <a:r>
              <a:rPr lang="ko-KR" altLang="en-US" sz="1200" b="1">
                <a:ea typeface="+mn-lt"/>
                <a:cs typeface="+mn-lt"/>
              </a:rPr>
              <a:t>슬픔에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>
                <a:ea typeface="+mn-lt"/>
                <a:cs typeface="+mn-lt"/>
              </a:rPr>
              <a:t>잠긴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>
                <a:ea typeface="+mn-lt"/>
                <a:cs typeface="+mn-lt"/>
              </a:rPr>
              <a:t>유가족들을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>
                <a:ea typeface="+mn-lt"/>
                <a:cs typeface="+mn-lt"/>
              </a:rPr>
              <a:t>위로하소서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endParaRPr lang="ko-KR">
              <a:ea typeface="맑은 고딕" panose="020B0503020000020004" pitchFamily="34" charset="-127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사랑하는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자녀와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가족을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잃고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깊은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슬픔과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고통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속에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잠긴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이들을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찾아가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주옵소서!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주님의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따뜻한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위로의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손길로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그들의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상처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입은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마음을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감싸주시고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절망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중에도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하늘의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소망을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잃지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않도록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붙들어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>
                <a:ea typeface="+mn-lt"/>
                <a:cs typeface="+mn-lt"/>
              </a:rPr>
              <a:t>주옵소서!</a:t>
            </a:r>
            <a:endParaRPr lang="en-US" altLang="ko-KR" sz="1200">
              <a:ea typeface="맑은 고딕"/>
            </a:endParaRPr>
          </a:p>
          <a:p>
            <a:pPr algn="just"/>
            <a:endParaRPr lang="en-US" altLang="ko-KR" sz="1200" dirty="0">
              <a:ea typeface="+mn-lt"/>
              <a:cs typeface="+mn-lt"/>
            </a:endParaRPr>
          </a:p>
          <a:p>
            <a:pPr marL="171450" indent="-171450" algn="just">
              <a:buFont typeface="Wingdings"/>
              <a:buChar char="q"/>
            </a:pPr>
            <a:r>
              <a:rPr lang="ko-KR" altLang="en-US" sz="1200" b="1" dirty="0">
                <a:ea typeface="+mn-lt"/>
                <a:cs typeface="+mn-lt"/>
              </a:rPr>
              <a:t>공동체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사이에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화해와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치유를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허락하소서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endParaRPr lang="en-US" altLang="ko-KR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반목과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갈등으로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갈라진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공동체들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사이에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화해와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치유의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역사가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일어나게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하소서!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마음속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깊이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자리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잡은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증오와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적대감이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사라지게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하시고</a:t>
            </a:r>
            <a:r>
              <a:rPr lang="en-US" sz="1200" dirty="0">
                <a:ea typeface="+mn-lt"/>
                <a:cs typeface="+mn-lt"/>
              </a:rPr>
              <a:t>,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그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자리에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서로를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향한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이해와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용서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ko-KR" altLang="en-US" sz="1200" dirty="0">
                <a:ea typeface="+mn-lt"/>
                <a:cs typeface="+mn-lt"/>
              </a:rPr>
              <a:t>그리고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평화가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가득하게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하소서!</a:t>
            </a:r>
            <a:endParaRPr lang="en-US" sz="1200" dirty="0">
              <a:ea typeface="+mn-lt"/>
              <a:cs typeface="+mn-lt"/>
            </a:endParaRPr>
          </a:p>
          <a:p>
            <a:pPr algn="just"/>
            <a:endParaRPr lang="en-US" sz="1200" dirty="0">
              <a:ea typeface="+mn-lt"/>
              <a:cs typeface="+mn-lt"/>
            </a:endParaRPr>
          </a:p>
          <a:p>
            <a:pPr marL="171450" indent="-171450" algn="just">
              <a:buFont typeface="Wingdings"/>
              <a:buChar char="q"/>
            </a:pPr>
            <a:r>
              <a:rPr lang="en-US" sz="1200" b="1" dirty="0" err="1">
                <a:ea typeface="+mn-lt"/>
                <a:cs typeface="+mn-lt"/>
              </a:rPr>
              <a:t>지도자들에게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dirty="0" err="1">
                <a:ea typeface="+mn-lt"/>
                <a:cs typeface="+mn-lt"/>
              </a:rPr>
              <a:t>지혜를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en-US" sz="1200" b="1" dirty="0" err="1">
                <a:ea typeface="+mn-lt"/>
                <a:cs typeface="+mn-lt"/>
              </a:rPr>
              <a:t>주소서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endParaRPr lang="en-US" altLang="ko-KR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정부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지도자들에게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하늘의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지혜를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허락하시어</a:t>
            </a:r>
            <a:r>
              <a:rPr lang="en-US" altLang="ko-KR" sz="1200" dirty="0">
                <a:ea typeface="+mn-lt"/>
                <a:cs typeface="+mn-lt"/>
              </a:rPr>
              <a:t>,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갈등을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종식하고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정의롭고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영구적인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해결책을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찾을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있도록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인도하여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주옵소서!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그들이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사사로운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이익을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넘어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모두를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위한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화평의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길을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걸어가게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하소서</a:t>
            </a:r>
            <a:r>
              <a:rPr lang="en-US" sz="1200" dirty="0">
                <a:ea typeface="+mn-lt"/>
                <a:cs typeface="+mn-lt"/>
              </a:rPr>
              <a:t>!</a:t>
            </a:r>
            <a:endParaRPr lang="en-US" sz="1200" dirty="0">
              <a:ea typeface="맑은 고딕"/>
            </a:endParaRPr>
          </a:p>
          <a:p>
            <a:pPr algn="just"/>
            <a:endParaRPr lang="en-US" sz="1200" dirty="0">
              <a:ea typeface="+mn-lt"/>
              <a:cs typeface="+mn-lt"/>
            </a:endParaRPr>
          </a:p>
          <a:p>
            <a:pPr marL="171450" indent="-171450" algn="just">
              <a:buFont typeface="Wingdings"/>
              <a:buChar char="q"/>
            </a:pPr>
            <a:r>
              <a:rPr lang="en-US" sz="1200" b="1" dirty="0" err="1">
                <a:ea typeface="+mn-lt"/>
                <a:cs typeface="+mn-lt"/>
              </a:rPr>
              <a:t>흩어진</a:t>
            </a:r>
            <a:r>
              <a:rPr lang="en-US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교회와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성도들을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지켜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주소서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endParaRPr lang="en-US" altLang="ko-KR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제약과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위협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속에서도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믿음을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지키는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교회와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성도들을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붙들어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주옵소서!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특히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메이테이</a:t>
            </a:r>
            <a:r>
              <a:rPr lang="en-US" sz="1200" dirty="0">
                <a:ea typeface="+mn-lt"/>
                <a:cs typeface="+mn-lt"/>
              </a:rPr>
              <a:t>(Meitei) </a:t>
            </a:r>
            <a:r>
              <a:rPr lang="ko-KR" altLang="en-US" sz="1200" dirty="0">
                <a:ea typeface="+mn-lt"/>
                <a:cs typeface="+mn-lt"/>
              </a:rPr>
              <a:t>기독교인들이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어떤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환경에서도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모여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예배하기를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힘쓰게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하시고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핍박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속에서도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견고한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믿음을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유지하며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주님과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동행하게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endParaRPr lang="en-US" sz="1200" dirty="0">
              <a:ea typeface="+mn-lt"/>
              <a:cs typeface="+mn-lt"/>
            </a:endParaRPr>
          </a:p>
          <a:p>
            <a:pPr algn="just"/>
            <a:endParaRPr lang="en-US" sz="1200" dirty="0">
              <a:ea typeface="+mn-lt"/>
              <a:cs typeface="+mn-lt"/>
            </a:endParaRPr>
          </a:p>
          <a:p>
            <a:pPr marL="171450" indent="-171450" algn="just">
              <a:buFont typeface="Wingdings"/>
              <a:buChar char="q"/>
            </a:pPr>
            <a:r>
              <a:rPr lang="ko-KR" altLang="en-US" sz="1200" b="1" dirty="0">
                <a:ea typeface="+mn-lt"/>
                <a:cs typeface="+mn-lt"/>
              </a:rPr>
              <a:t>어려움에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처한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ko-KR" altLang="en-US" sz="1200" b="1" dirty="0">
                <a:ea typeface="+mn-lt"/>
                <a:cs typeface="+mn-lt"/>
              </a:rPr>
              <a:t>목회자와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en-US" sz="1200" b="1" dirty="0" err="1">
                <a:ea typeface="+mn-lt"/>
                <a:cs typeface="+mn-lt"/>
              </a:rPr>
              <a:t>가정을</a:t>
            </a:r>
            <a:r>
              <a:rPr lang="en-US" altLang="ko-KR" sz="1200" b="1" dirty="0">
                <a:ea typeface="+mn-lt"/>
                <a:cs typeface="+mn-lt"/>
              </a:rPr>
              <a:t> </a:t>
            </a:r>
            <a:r>
              <a:rPr lang="en-US" sz="1200" b="1" dirty="0" err="1">
                <a:ea typeface="+mn-lt"/>
                <a:cs typeface="+mn-lt"/>
              </a:rPr>
              <a:t>공급하소서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endParaRPr lang="ko-KR" dirty="0">
              <a:ea typeface="+mn-lt"/>
              <a:cs typeface="+mn-lt"/>
            </a:endParaRPr>
          </a:p>
          <a:p>
            <a:pPr algn="just"/>
            <a:r>
              <a:rPr lang="ko-KR" altLang="en-US" sz="1200" dirty="0">
                <a:ea typeface="+mn-lt"/>
                <a:cs typeface="+mn-lt"/>
              </a:rPr>
              <a:t>경제적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궁핍으로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생계를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위협받는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목회자들과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그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가정들을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돌보아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주옵소서!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하나님께서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친히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그들의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일용할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양식을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공급하시고</a:t>
            </a:r>
            <a:r>
              <a:rPr lang="en-US" altLang="ko-KR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고난의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터널을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지나는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그들의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심령을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강건하게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붙들어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주셔서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믿음의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경주를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끝까지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완주하게</a:t>
            </a:r>
            <a:r>
              <a:rPr lang="en-US" altLang="ko-KR" sz="1200" dirty="0">
                <a:ea typeface="+mn-lt"/>
                <a:cs typeface="+mn-lt"/>
              </a:rPr>
              <a:t> </a:t>
            </a:r>
            <a:r>
              <a:rPr lang="ko-KR" altLang="en-US" sz="1200" dirty="0">
                <a:ea typeface="+mn-lt"/>
                <a:cs typeface="+mn-lt"/>
              </a:rPr>
              <a:t>하옵소서!</a:t>
            </a:r>
            <a:endParaRPr lang="en-US" altLang="ko-KR" sz="12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3005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</a:t>
            </a:r>
            <a:endParaRPr lang="ko-KR" altLang="en-US" sz="1000"/>
          </a:p>
          <a:p>
            <a:pPr marL="0" indent="0" algn="just">
              <a:buNone/>
            </a:pPr>
            <a:r>
              <a:rPr lang="ko-KR" altLang="en-US" sz="1000">
                <a:latin typeface="맑은 고딕"/>
                <a:ea typeface="맑은 고딕"/>
              </a:rPr>
              <a:t>한국교회 성도들의 참여도 점점 확대되고 있습니다. 더 많은 성도들이 참여할 수 있도록 교회의 문을 열어 주옵소서! </a:t>
            </a:r>
            <a:endParaRPr lang="ko-KR" altLang="en-US" sz="100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대사들을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총 15분이 오픈도어 기도학교를 수료하여 오픈도어 대사로 위촉되었습니다.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 개척자들이 가졌던 신앙의 유산을 마음에 새기고</a:t>
            </a:r>
            <a:r>
              <a:rPr lang="en-US" altLang="ko-KR" sz="100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오픈도어 기도용사로서 그리고 교회와 성도들을 일깨우는 오픈도어 대사로서 사명을 잘 감당하게 하시기를 기도합니다.</a:t>
            </a:r>
          </a:p>
          <a:p>
            <a:pPr marL="0" indent="0" algn="just">
              <a:buNone/>
            </a:pPr>
            <a:r>
              <a:rPr lang="ko-KR" altLang="en-US" sz="1000">
                <a:latin typeface="roboto"/>
                <a:ea typeface="맑은 고딕"/>
                <a:cs typeface="roboto"/>
              </a:rPr>
              <a:t>또한, 이 세상에 보냄을 받은 빛의 전사로서 영적전쟁에서 날마다 승리하게 </a:t>
            </a:r>
            <a:r>
              <a:rPr lang="ko-KR" altLang="en-US" sz="100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hoji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Polaris Office Slide</Application>
  <AppVersion>12.000</AppVersion>
  <Characters>0</Characters>
  <CharactersWithSpaces>0</CharactersWithSpaces>
  <DocSecurity>0</DocSecurity>
  <HyperlinksChanged>false</HyperlinksChanged>
  <Lines>0</Lines>
  <LinksUpToDate>false</LinksUpToDate>
  <Pages>20</Pages>
  <Paragraphs>0</Paragraphs>
  <Words>0</Words>
  <TotalTime>0</TotalTime>
  <MMClips>0</MMClips>
  <ScaleCrop>false</ScaleCrop>
  <HeadingPairs>
    <vt:vector size="2" baseType="variant">
      <vt:variant>
        <vt:lpstr>Title</vt:lpstr>
      </vt:variant>
      <vt:variant>
        <vt:i4>1</vt:i4>
      </vt:variant>
    </vt:vector>
  </HeadingPairs>
  <TitlesOfParts>
    <vt:vector size="1" baseType="lpstr">
      <vt:lpstr>Title text</vt:lpstr>
    </vt:vector>
  </TitlesOfParts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3</cp:revision>
  <dc:creator>Daniel Kim</dc:creator>
  <cp:lastModifiedBy>하늘하이</cp:lastModifiedBy>
  <dc:title>Prayer Meeting  for Persecuted Church Worldwide 박해받는 교회를 위한 화요기도모임</dc:title>
  <cp:version>10.105.304.56233</cp:version>
  <dcterms:modified xsi:type="dcterms:W3CDTF">2026-04-21T08:36:15Z</dcterms:modified>
</cp:coreProperties>
</file>