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499" r:id="rId3"/>
    <p:sldId id="373" r:id="rId4"/>
    <p:sldId id="2540" r:id="rId5"/>
    <p:sldId id="256" r:id="rId6"/>
    <p:sldId id="2545" r:id="rId7"/>
    <p:sldId id="2544" r:id="rId8"/>
    <p:sldId id="2546" r:id="rId9"/>
    <p:sldId id="2547" r:id="rId10"/>
    <p:sldId id="2548" r:id="rId11"/>
    <p:sldId id="2549" r:id="rId12"/>
    <p:sldId id="2550" r:id="rId13"/>
    <p:sldId id="2552" r:id="rId14"/>
    <p:sldId id="2551" r:id="rId15"/>
    <p:sldId id="2505" r:id="rId16"/>
    <p:sldId id="2538" r:id="rId17"/>
    <p:sldId id="2462" r:id="rId1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00"/>
    <a:srgbClr val="CC0066"/>
    <a:srgbClr val="993366"/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52FE5C-92CB-A495-292B-5F88EE7330EC}" v="2182" dt="2025-08-26T10:01:31.127"/>
    <p1510:client id="{C4AA0EF0-F7F3-15F9-A621-8BB95E6B6BDD}" v="14" dt="2025-08-26T09:58:16.251"/>
    <p1510:client id="{D3497BA9-FF1C-DA8F-0DEF-1EE64D9CF0C4}" v="10" dt="2025-08-27T06:40:15.1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3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2025-08-26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ko-KR" altLang="en-US">
                <a:ea typeface="맑은 고딕"/>
              </a:rPr>
              <a:t>차드의</a:t>
            </a:r>
            <a:r>
              <a:rPr lang="en-US" altLang="ko-KR">
                <a:ea typeface="맑은 고딕"/>
              </a:rPr>
              <a:t> </a:t>
            </a:r>
            <a:r>
              <a:rPr lang="ko-KR" altLang="en-US">
                <a:ea typeface="맑은 고딕"/>
              </a:rPr>
              <a:t>법적</a:t>
            </a:r>
            <a:r>
              <a:rPr lang="en-US" altLang="ko-KR">
                <a:ea typeface="맑은 고딕"/>
              </a:rPr>
              <a:t> </a:t>
            </a:r>
            <a:r>
              <a:rPr lang="ko-KR" altLang="en-US">
                <a:ea typeface="맑은 고딕"/>
              </a:rPr>
              <a:t>및</a:t>
            </a:r>
            <a:r>
              <a:rPr lang="en-US" altLang="ko-KR">
                <a:ea typeface="맑은 고딕"/>
              </a:rPr>
              <a:t> </a:t>
            </a:r>
            <a:r>
              <a:rPr lang="ko-KR" altLang="en-US">
                <a:ea typeface="맑은 고딕"/>
              </a:rPr>
              <a:t>정치적</a:t>
            </a:r>
            <a:r>
              <a:rPr lang="en-US" altLang="ko-KR">
                <a:ea typeface="맑은 고딕"/>
              </a:rPr>
              <a:t> </a:t>
            </a:r>
            <a:r>
              <a:rPr lang="ko-KR" altLang="en-US">
                <a:ea typeface="맑은 고딕"/>
              </a:rPr>
              <a:t>환경은</a:t>
            </a:r>
            <a:r>
              <a:rPr lang="en-US" altLang="ko-KR">
                <a:ea typeface="맑은 고딕"/>
              </a:rPr>
              <a:t> </a:t>
            </a:r>
            <a:r>
              <a:rPr lang="en-US" altLang="ko-KR" err="1">
                <a:ea typeface="맑은 고딕"/>
              </a:rPr>
              <a:t>반대의</a:t>
            </a:r>
            <a:r>
              <a:rPr lang="ko-KR" altLang="en-US">
                <a:ea typeface="맑은 고딕"/>
              </a:rPr>
              <a:t>견에</a:t>
            </a:r>
            <a:r>
              <a:rPr lang="en-US" altLang="ko-KR">
                <a:ea typeface="맑은 고딕"/>
              </a:rPr>
              <a:t> </a:t>
            </a:r>
            <a:r>
              <a:rPr lang="ko-KR">
                <a:ea typeface="맑은 고딕"/>
              </a:rPr>
              <a:t>대한</a:t>
            </a:r>
            <a:r>
              <a:rPr lang="en-US" altLang="ko-KR">
                <a:ea typeface="맑은 고딕"/>
              </a:rPr>
              <a:t> </a:t>
            </a:r>
            <a:r>
              <a:rPr lang="ko-KR" altLang="en-US">
                <a:ea typeface="맑은 고딕"/>
              </a:rPr>
              <a:t>적대감</a:t>
            </a:r>
            <a:r>
              <a:rPr lang="en-US" altLang="ko-KR">
                <a:ea typeface="맑은 고딕"/>
              </a:rPr>
              <a:t>, </a:t>
            </a:r>
            <a:r>
              <a:rPr lang="ko-KR" altLang="en-US">
                <a:ea typeface="맑은 고딕"/>
              </a:rPr>
              <a:t>표현과</a:t>
            </a:r>
            <a:r>
              <a:rPr lang="en-US" altLang="ko-KR">
                <a:ea typeface="맑은 고딕"/>
              </a:rPr>
              <a:t> </a:t>
            </a:r>
            <a:r>
              <a:rPr lang="ko-KR" altLang="en-US">
                <a:ea typeface="맑은 고딕"/>
              </a:rPr>
              <a:t>집회의</a:t>
            </a:r>
            <a:r>
              <a:rPr lang="en-US" altLang="ko-KR">
                <a:ea typeface="맑은 고딕"/>
              </a:rPr>
              <a:t> </a:t>
            </a:r>
            <a:r>
              <a:rPr lang="ko-KR" altLang="en-US">
                <a:ea typeface="맑은 고딕"/>
              </a:rPr>
              <a:t>자유</a:t>
            </a:r>
            <a:r>
              <a:rPr lang="en-US" altLang="ko-KR">
                <a:ea typeface="맑은 고딕"/>
              </a:rPr>
              <a:t> </a:t>
            </a:r>
            <a:r>
              <a:rPr lang="ko-KR" altLang="en-US">
                <a:ea typeface="맑은 고딕"/>
              </a:rPr>
              <a:t>제한</a:t>
            </a:r>
            <a:r>
              <a:rPr lang="en-US" altLang="ko-KR">
                <a:ea typeface="맑은 고딕"/>
              </a:rPr>
              <a:t>, </a:t>
            </a:r>
            <a:r>
              <a:rPr lang="ko-KR" altLang="en-US">
                <a:ea typeface="맑은 고딕"/>
              </a:rPr>
              <a:t>자유롭고</a:t>
            </a:r>
            <a:r>
              <a:rPr lang="en-US" altLang="ko-KR">
                <a:ea typeface="맑은 고딕"/>
              </a:rPr>
              <a:t> </a:t>
            </a:r>
            <a:r>
              <a:rPr lang="ko-KR" altLang="en-US">
                <a:ea typeface="맑은 고딕"/>
              </a:rPr>
              <a:t>공정한</a:t>
            </a:r>
            <a:r>
              <a:rPr lang="en-US" altLang="ko-KR">
                <a:ea typeface="맑은 고딕"/>
              </a:rPr>
              <a:t> </a:t>
            </a:r>
            <a:r>
              <a:rPr lang="ko-KR" altLang="en-US">
                <a:ea typeface="맑은 고딕"/>
              </a:rPr>
              <a:t>선거의</a:t>
            </a:r>
            <a:r>
              <a:rPr lang="en-US" altLang="ko-KR">
                <a:ea typeface="맑은 고딕"/>
              </a:rPr>
              <a:t> </a:t>
            </a:r>
            <a:r>
              <a:rPr lang="ko-KR" altLang="en-US">
                <a:ea typeface="맑은 고딕"/>
              </a:rPr>
              <a:t>부재</a:t>
            </a:r>
            <a:r>
              <a:rPr lang="en-US" altLang="ko-KR">
                <a:ea typeface="맑은 고딕"/>
              </a:rPr>
              <a:t>, </a:t>
            </a:r>
            <a:r>
              <a:rPr lang="ko-KR" altLang="en-US">
                <a:ea typeface="맑은 고딕"/>
              </a:rPr>
              <a:t>만연한</a:t>
            </a:r>
            <a:r>
              <a:rPr lang="en-US" altLang="ko-KR">
                <a:ea typeface="맑은 고딕"/>
              </a:rPr>
              <a:t> </a:t>
            </a:r>
            <a:r>
              <a:rPr lang="ko-KR" altLang="en-US">
                <a:ea typeface="맑은 고딕"/>
              </a:rPr>
              <a:t>친족</a:t>
            </a:r>
            <a:r>
              <a:rPr lang="en-US" altLang="ko-KR">
                <a:ea typeface="맑은 고딕"/>
              </a:rPr>
              <a:t> </a:t>
            </a:r>
            <a:r>
              <a:rPr lang="ko-KR" altLang="en-US">
                <a:ea typeface="맑은 고딕"/>
              </a:rPr>
              <a:t>우대주의로</a:t>
            </a:r>
            <a:r>
              <a:rPr lang="en-US" altLang="ko-KR">
                <a:ea typeface="맑은 고딕"/>
              </a:rPr>
              <a:t> </a:t>
            </a:r>
            <a:r>
              <a:rPr lang="ko-KR" altLang="en-US">
                <a:ea typeface="맑은 고딕"/>
              </a:rPr>
              <a:t>특징지어집니다</a:t>
            </a:r>
            <a:r>
              <a:rPr lang="en-US" altLang="ko-KR">
                <a:ea typeface="맑은 고딕"/>
              </a:rPr>
              <a:t>.</a:t>
            </a:r>
            <a:endParaRPr lang="en-US" altLang="ko-KR">
              <a:solidFill>
                <a:srgbClr val="000000"/>
              </a:solidFill>
              <a:ea typeface="맑은 고딕"/>
            </a:endParaRPr>
          </a:p>
          <a:p>
            <a:endParaRPr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17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305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9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9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9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5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1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4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jpeg"/><Relationship Id="rId4" Type="http://schemas.openxmlformats.org/officeDocument/2006/relationships/image" Target="../media/image16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 err="1">
                <a:ea typeface="맑은 고딕"/>
              </a:rPr>
              <a:t>Opendoors</a:t>
            </a:r>
            <a:r>
              <a:rPr lang="en-US" altLang="ko-KR" sz="4400" b="1">
                <a:ea typeface="맑은 고딕"/>
              </a:rPr>
              <a:t> Prayer</a:t>
            </a:r>
            <a:r>
              <a:rPr lang="ko-KR" altLang="en-US" sz="4400" b="1">
                <a:ea typeface="맑은 고딕"/>
              </a:rPr>
              <a:t> </a:t>
            </a:r>
            <a:r>
              <a:rPr lang="ko-KR" altLang="en-US" sz="4400" b="1" err="1">
                <a:ea typeface="맑은 고딕"/>
              </a:rPr>
              <a:t>School</a:t>
            </a:r>
            <a:br>
              <a:rPr lang="en-US" altLang="ko-KR" sz="4400" b="1"/>
            </a:b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/>
                <a:ea typeface="Gulim"/>
              </a:rPr>
              <a:t>2025 오픈도어 기도학교</a:t>
            </a:r>
            <a:b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/>
                <a:ea typeface="Gulim"/>
              </a:rPr>
            </a:br>
            <a:b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/>
                <a:ea typeface="Gulim"/>
              </a:rPr>
            </a:b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/>
                <a:ea typeface="Gulim"/>
              </a:rPr>
              <a:t>오리엔테이션 by 김경복 선교사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>
                <a:latin typeface="맑은 고딕"/>
                <a:ea typeface="맑은 고딕"/>
              </a:rPr>
              <a:t>2025</a:t>
            </a:r>
            <a:r>
              <a:rPr lang="ko-KR" altLang="en-US" sz="2000">
                <a:latin typeface="맑은 고딕"/>
                <a:ea typeface="맑은 고딕"/>
              </a:rPr>
              <a:t>년 8월 26일</a:t>
            </a:r>
            <a:r>
              <a:rPr lang="en-US" altLang="ko-KR" sz="2000">
                <a:latin typeface="맑은 고딕"/>
                <a:ea typeface="맑은 고딕"/>
              </a:rPr>
              <a:t>(</a:t>
            </a:r>
            <a:r>
              <a:rPr lang="ko-KR" altLang="en-US" sz="2000">
                <a:latin typeface="맑은 고딕"/>
                <a:ea typeface="맑은 고딕"/>
              </a:rPr>
              <a:t>화</a:t>
            </a:r>
            <a:r>
              <a:rPr lang="en-US" altLang="ko-KR" sz="2000">
                <a:latin typeface="맑은 고딕"/>
                <a:ea typeface="맑은 고딕"/>
              </a:rPr>
              <a:t>) pm7:20-9:20/Zoom </a:t>
            </a:r>
            <a:endParaRPr lang="en-US" altLang="ko-KR" sz="200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>
                <a:ea typeface="맑은 고딕"/>
              </a:rPr>
              <a:t>회의 </a:t>
            </a:r>
            <a:r>
              <a:rPr lang="en-US" altLang="ko-KR" sz="2000">
                <a:ea typeface="맑은 고딕"/>
              </a:rPr>
              <a:t>ID 4286956103</a:t>
            </a:r>
            <a:endParaRPr lang="ko-KR" altLang="en-US" sz="2000">
              <a:ea typeface="맑은 고딕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개체 틀 4" descr="차량, 육상 차량, 야외, 바퀴이(가) 표시된 사진&#10;&#10;AI가 생성한 콘텐츠에는 오류가 있을 수 있습니다.">
            <a:extLst>
              <a:ext uri="{FF2B5EF4-FFF2-40B4-BE49-F238E27FC236}">
                <a16:creationId xmlns:a16="http://schemas.microsoft.com/office/drawing/2014/main" id="{84FD3A31-1465-9F53-E337-FF70673BC59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rcRect t="1214" b="8442"/>
          <a:stretch/>
        </p:blipFill>
        <p:spPr>
          <a:xfrm>
            <a:off x="22" y="1284"/>
            <a:ext cx="12191980" cy="68567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9FE1C7-4F11-068C-530B-61F96C05663B}"/>
              </a:ext>
            </a:extLst>
          </p:cNvPr>
          <p:cNvSpPr txBox="1"/>
          <p:nvPr/>
        </p:nvSpPr>
        <p:spPr>
          <a:xfrm>
            <a:off x="8452721" y="1073715"/>
            <a:ext cx="3661515" cy="16004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34" tIns="45718" rIns="91434" bIns="4571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914332" latinLnBrk="1"/>
            <a:r>
              <a:rPr lang="ko-KR" altLang="en-US" b="1">
                <a:solidFill>
                  <a:prstClr val="white"/>
                </a:solidFill>
              </a:rPr>
              <a:t>너는 일깨어 그 남은 바 죽게 된 것을 굳건하게 하라(계3:2)</a:t>
            </a:r>
          </a:p>
          <a:p>
            <a:pPr defTabSz="914332" latinLnBrk="1"/>
            <a:endParaRPr lang="ko-KR" altLang="en-US" sz="1500">
              <a:solidFill>
                <a:prstClr val="white"/>
              </a:solidFill>
            </a:endParaRPr>
          </a:p>
          <a:p>
            <a:pPr defTabSz="914332" latinLnBrk="1"/>
            <a:r>
              <a:rPr lang="ko-KR" altLang="en-US" sz="1500" err="1">
                <a:solidFill>
                  <a:prstClr val="white"/>
                </a:solidFill>
              </a:rPr>
              <a:t>Wake</a:t>
            </a:r>
            <a:r>
              <a:rPr lang="ko-KR" altLang="en-US" sz="1500">
                <a:solidFill>
                  <a:prstClr val="white"/>
                </a:solidFill>
              </a:rPr>
              <a:t> </a:t>
            </a:r>
            <a:r>
              <a:rPr lang="ko-KR" altLang="en-US" sz="1500" err="1">
                <a:solidFill>
                  <a:prstClr val="white"/>
                </a:solidFill>
              </a:rPr>
              <a:t>up</a:t>
            </a:r>
            <a:r>
              <a:rPr lang="ko-KR" altLang="en-US" sz="1500">
                <a:solidFill>
                  <a:prstClr val="white"/>
                </a:solidFill>
              </a:rPr>
              <a:t>! </a:t>
            </a:r>
            <a:endParaRPr lang="ko-KR" altLang="en-US">
              <a:solidFill>
                <a:prstClr val="white"/>
              </a:solidFill>
            </a:endParaRPr>
          </a:p>
          <a:p>
            <a:pPr defTabSz="914332" latinLnBrk="1"/>
            <a:r>
              <a:rPr lang="ko-KR" altLang="en-US" sz="1500" err="1">
                <a:solidFill>
                  <a:prstClr val="white"/>
                </a:solidFill>
              </a:rPr>
              <a:t>Strengthen</a:t>
            </a:r>
            <a:r>
              <a:rPr lang="ko-KR" altLang="en-US" sz="1500">
                <a:solidFill>
                  <a:prstClr val="white"/>
                </a:solidFill>
              </a:rPr>
              <a:t> </a:t>
            </a:r>
            <a:r>
              <a:rPr lang="ko-KR" altLang="en-US" sz="1500" err="1">
                <a:solidFill>
                  <a:prstClr val="white"/>
                </a:solidFill>
              </a:rPr>
              <a:t>what</a:t>
            </a:r>
            <a:r>
              <a:rPr lang="ko-KR" altLang="en-US" sz="1500">
                <a:solidFill>
                  <a:prstClr val="white"/>
                </a:solidFill>
              </a:rPr>
              <a:t> </a:t>
            </a:r>
            <a:r>
              <a:rPr lang="ko-KR" altLang="en-US" sz="1500" err="1">
                <a:solidFill>
                  <a:prstClr val="white"/>
                </a:solidFill>
              </a:rPr>
              <a:t>remains</a:t>
            </a:r>
            <a:r>
              <a:rPr lang="ko-KR" altLang="en-US" sz="1500">
                <a:solidFill>
                  <a:prstClr val="white"/>
                </a:solidFill>
              </a:rPr>
              <a:t> </a:t>
            </a:r>
            <a:endParaRPr lang="ko-KR" altLang="en-US">
              <a:solidFill>
                <a:prstClr val="white"/>
              </a:solidFill>
            </a:endParaRPr>
          </a:p>
          <a:p>
            <a:pPr defTabSz="914332" latinLnBrk="1"/>
            <a:r>
              <a:rPr lang="ko-KR" altLang="en-US" sz="1500">
                <a:solidFill>
                  <a:prstClr val="white"/>
                </a:solidFill>
              </a:rPr>
              <a:t>and </a:t>
            </a:r>
            <a:r>
              <a:rPr lang="ko-KR" altLang="en-US" sz="1500" err="1">
                <a:solidFill>
                  <a:prstClr val="white"/>
                </a:solidFill>
              </a:rPr>
              <a:t>is</a:t>
            </a:r>
            <a:r>
              <a:rPr lang="ko-KR" altLang="en-US" sz="1500">
                <a:solidFill>
                  <a:prstClr val="white"/>
                </a:solidFill>
              </a:rPr>
              <a:t> </a:t>
            </a:r>
            <a:r>
              <a:rPr lang="ko-KR" altLang="en-US" sz="1500" err="1">
                <a:solidFill>
                  <a:prstClr val="white"/>
                </a:solidFill>
              </a:rPr>
              <a:t>about</a:t>
            </a:r>
            <a:r>
              <a:rPr lang="ko-KR" altLang="en-US" sz="1500">
                <a:solidFill>
                  <a:prstClr val="white"/>
                </a:solidFill>
              </a:rPr>
              <a:t> </a:t>
            </a:r>
            <a:r>
              <a:rPr lang="ko-KR" altLang="en-US" sz="1500" err="1">
                <a:solidFill>
                  <a:prstClr val="white"/>
                </a:solidFill>
              </a:rPr>
              <a:t>to</a:t>
            </a:r>
            <a:r>
              <a:rPr lang="ko-KR" altLang="en-US" sz="1500">
                <a:solidFill>
                  <a:prstClr val="white"/>
                </a:solidFill>
              </a:rPr>
              <a:t> </a:t>
            </a:r>
            <a:r>
              <a:rPr lang="ko-KR" altLang="en-US" sz="1500" err="1">
                <a:solidFill>
                  <a:prstClr val="white"/>
                </a:solidFill>
              </a:rPr>
              <a:t>die</a:t>
            </a:r>
            <a:r>
              <a:rPr lang="ko-KR" altLang="en-US" sz="1500">
                <a:solidFill>
                  <a:prstClr val="white"/>
                </a:solidFill>
              </a:rPr>
              <a:t>.</a:t>
            </a:r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587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지도, 텍스트, 스크린샷, 세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A24C589-0119-B085-B172-913C5572AA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1" name="Rectangle 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8FA6071F-D9DE-32D1-6D83-AF1079108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/>
          </a:bodyPr>
          <a:lstStyle/>
          <a:p>
            <a:pPr marL="742950" indent="-742950" algn="ctr">
              <a:buAutoNum type="arabicPeriod"/>
            </a:pPr>
            <a:r>
              <a:rPr lang="ko-KR" altLang="en-US" sz="36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One </a:t>
            </a:r>
            <a:r>
              <a:rPr lang="ko-KR" altLang="en-US" sz="36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Million</a:t>
            </a:r>
            <a:r>
              <a:rPr lang="ko-KR" altLang="en-US" sz="36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ko-KR" altLang="en-US" sz="36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Prayer</a:t>
            </a:r>
            <a:r>
              <a:rPr lang="ko-KR" altLang="en-US" sz="36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ko-KR" altLang="en-US" sz="36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Campain</a:t>
            </a:r>
            <a:r>
              <a:rPr lang="ko-KR" altLang="en-US" sz="36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ko-KR" altLang="en-US" sz="20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by</a:t>
            </a:r>
            <a:r>
              <a:rPr lang="ko-KR" alt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ko-KR" altLang="en-US" sz="20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Tim</a:t>
            </a:r>
            <a:r>
              <a:rPr lang="ko-KR" alt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ko-KR" altLang="en-US" sz="20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Hamilton</a:t>
            </a:r>
            <a:r>
              <a:rPr lang="ko-KR" alt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(CDO)</a:t>
            </a:r>
            <a:endParaRPr lang="ko-KR" sz="2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52" name="Straight Connector 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1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198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orful background with text&#10;&#10;Description automatically generated">
            <a:extLst>
              <a:ext uri="{FF2B5EF4-FFF2-40B4-BE49-F238E27FC236}">
                <a16:creationId xmlns:a16="http://schemas.microsoft.com/office/drawing/2014/main" id="{71E42BC4-CDD5-CC96-6EB2-58D6DDEA80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7CE53C-F004-5FC3-ACF6-387ED8E443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atinLnBrk="0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2. Arise Africa | Break the Silence</a:t>
            </a:r>
            <a:r>
              <a:rPr lang="en-US" sz="23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by Jo Newhouse</a:t>
            </a:r>
            <a:endParaRPr lang="en-US" sz="2000">
              <a:solidFill>
                <a:schemeClr val="tx1">
                  <a:lumMod val="85000"/>
                  <a:lumOff val="15000"/>
                </a:schemeClr>
              </a:solidFill>
              <a:ea typeface="맑은 고딕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8285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사람, 의류, 인간의 얼굴, 실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3CC112A-3C6E-6DEE-273B-55C884ECF3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9A9BE1C5-B1C3-D561-3D26-34B2AA018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ko-KR" sz="3600">
                <a:latin typeface="Malgun Gothic"/>
                <a:ea typeface="Malgun Gothic"/>
              </a:rPr>
              <a:t>3. </a:t>
            </a:r>
            <a:r>
              <a:rPr lang="ko-KR" sz="3600" err="1">
                <a:latin typeface="Malgun Gothic"/>
                <a:ea typeface="Malgun Gothic"/>
              </a:rPr>
              <a:t>Deaf</a:t>
            </a:r>
            <a:r>
              <a:rPr lang="ko-KR" sz="3600">
                <a:latin typeface="Malgun Gothic"/>
                <a:ea typeface="Malgun Gothic"/>
              </a:rPr>
              <a:t> Community</a:t>
            </a:r>
            <a:r>
              <a:rPr lang="ko-KR" sz="1800">
                <a:latin typeface="Malgun Gothic"/>
                <a:ea typeface="Malgun Gothic"/>
              </a:rPr>
              <a:t> </a:t>
            </a:r>
            <a:r>
              <a:rPr lang="ko-KR" sz="2000" err="1">
                <a:latin typeface="Malgun Gothic"/>
                <a:ea typeface="Malgun Gothic"/>
              </a:rPr>
              <a:t>by</a:t>
            </a:r>
            <a:r>
              <a:rPr lang="ko-KR" sz="2000">
                <a:latin typeface="Malgun Gothic"/>
                <a:ea typeface="Malgun Gothic"/>
              </a:rPr>
              <a:t> </a:t>
            </a:r>
            <a:r>
              <a:rPr lang="en-US" altLang="ko-KR" sz="2000">
                <a:latin typeface="Segoe UI"/>
                <a:ea typeface="+mj-lt"/>
                <a:cs typeface="Segoe UI"/>
              </a:rPr>
              <a:t>Jan V(Project Communicator)</a:t>
            </a:r>
            <a:endParaRPr lang="ko-KR" sz="2000">
              <a:latin typeface="Segoe UI"/>
              <a:ea typeface="맑은 고딕"/>
              <a:cs typeface="Segoe UI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2614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야외, 지상, 의류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323FF20-612E-5D20-24B4-0AF6FC3966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3FDE433-3638-1C96-9E2F-C83948EE9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ko-KR" altLang="en-US" sz="36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4. </a:t>
            </a:r>
            <a:r>
              <a:rPr lang="ko-KR" altLang="en-US" sz="36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Internally</a:t>
            </a:r>
            <a:r>
              <a:rPr lang="ko-KR" altLang="en-US" sz="36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ko-KR" altLang="en-US" sz="36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Displaced</a:t>
            </a:r>
            <a:r>
              <a:rPr lang="ko-KR" altLang="en-US" sz="36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ko-KR" altLang="en-US" sz="36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People</a:t>
            </a:r>
            <a:r>
              <a:rPr lang="ko-KR" altLang="en-US" sz="36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ko-KR" altLang="en-US" sz="20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by</a:t>
            </a:r>
            <a:r>
              <a:rPr lang="ko-KR" alt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en-US" altLang="ko-KR" sz="2000" err="1">
                <a:solidFill>
                  <a:srgbClr val="000000"/>
                </a:solidFill>
                <a:latin typeface="Segoe UI"/>
                <a:ea typeface="+mj-lt"/>
                <a:cs typeface="Segoe UI"/>
              </a:rPr>
              <a:t>Yabet</a:t>
            </a:r>
            <a:r>
              <a:rPr lang="en-US" altLang="ko-KR" sz="2000">
                <a:solidFill>
                  <a:srgbClr val="000000"/>
                </a:solidFill>
                <a:latin typeface="Segoe UI"/>
                <a:ea typeface="+mj-lt"/>
                <a:cs typeface="Segoe UI"/>
              </a:rPr>
              <a:t> A</a:t>
            </a:r>
            <a:endParaRPr lang="ko-KR" sz="2000">
              <a:solidFill>
                <a:srgbClr val="000000"/>
              </a:solidFill>
              <a:latin typeface="Segoe UI"/>
              <a:ea typeface="맑은 고딕"/>
              <a:cs typeface="Segoe UI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858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인간의 얼굴, 어둠, 인물사진, 빛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180A4E4-DDEF-EE9F-78C2-998F6FF4D6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E9F3DE9C-74CB-99D8-738F-3625D1D12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ko-KR" altLang="en-US" sz="36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5. </a:t>
            </a:r>
            <a:r>
              <a:rPr lang="ko-KR" altLang="en-US" sz="36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Secret</a:t>
            </a:r>
            <a:r>
              <a:rPr lang="ko-KR" altLang="en-US" sz="36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ko-KR" altLang="en-US" sz="36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Believers</a:t>
            </a:r>
            <a:r>
              <a:rPr lang="ko-KR" altLang="en-US" sz="36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ko-KR" altLang="en-US" sz="20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By</a:t>
            </a:r>
            <a:r>
              <a:rPr lang="ko-KR" alt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ko-KR" sz="2000" err="1">
                <a:solidFill>
                  <a:srgbClr val="242424"/>
                </a:solidFill>
                <a:latin typeface="Aptos"/>
                <a:ea typeface="맑은 고딕"/>
              </a:rPr>
              <a:t>Michel</a:t>
            </a:r>
            <a:r>
              <a:rPr lang="ko-KR" sz="2000">
                <a:solidFill>
                  <a:srgbClr val="242424"/>
                </a:solidFill>
                <a:latin typeface="Aptos"/>
                <a:ea typeface="맑은 고딕"/>
              </a:rPr>
              <a:t> </a:t>
            </a:r>
            <a:r>
              <a:rPr lang="ko-KR" sz="2000" err="1">
                <a:solidFill>
                  <a:srgbClr val="242424"/>
                </a:solidFill>
                <a:latin typeface="Aptos"/>
                <a:ea typeface="맑은 고딕"/>
              </a:rPr>
              <a:t>W</a:t>
            </a:r>
            <a:endParaRPr lang="ko-KR" altLang="en-US" sz="2000" err="1">
              <a:solidFill>
                <a:schemeClr val="tx1">
                  <a:lumMod val="85000"/>
                  <a:lumOff val="15000"/>
                </a:schemeClr>
              </a:solidFill>
              <a:ea typeface="맑은 고딕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9924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보트, 물, 야외, 배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7DC18B6-C534-3A58-9C53-9431BF8D53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09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31519B3-B636-E6C0-381C-903AF0E28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ko-KR" altLang="en-US" sz="36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6. Project </a:t>
            </a:r>
            <a:r>
              <a:rPr lang="ko-KR" altLang="en-US" sz="36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Pearl</a:t>
            </a:r>
            <a:r>
              <a:rPr lang="ko-KR" altLang="en-US" sz="36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ko-KR" altLang="en-US" sz="20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By</a:t>
            </a:r>
            <a:r>
              <a:rPr lang="ko-KR" alt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ko-KR" altLang="en-US" sz="20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Paul</a:t>
            </a:r>
            <a:r>
              <a:rPr lang="ko-KR" alt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ko-KR" altLang="en-US" sz="20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E</a:t>
            </a:r>
            <a:endParaRPr lang="ko-KR" altLang="en-US" sz="2000">
              <a:solidFill>
                <a:schemeClr val="tx1">
                  <a:lumMod val="85000"/>
                  <a:lumOff val="15000"/>
                </a:schemeClr>
              </a:solidFill>
              <a:ea typeface="맑은 고딕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480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만화 영화, 지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4B1EA50-B764-D286-3663-8E40CF437D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59" b="14336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61FFC792-EE0A-74E7-4F5C-0EC999E50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ko-KR" altLang="en-US" sz="36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7. World </a:t>
            </a:r>
            <a:r>
              <a:rPr lang="ko-KR" altLang="en-US" sz="36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Watch</a:t>
            </a:r>
            <a:r>
              <a:rPr lang="ko-KR" altLang="en-US" sz="36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ko-KR" altLang="en-US" sz="36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List</a:t>
            </a:r>
            <a:r>
              <a:rPr lang="ko-KR" altLang="en-US" sz="36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ko-KR" altLang="en-US" sz="20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by</a:t>
            </a:r>
            <a:r>
              <a:rPr lang="ko-KR" alt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en-US" altLang="ko-KR" sz="2000">
                <a:latin typeface="Segoe UI"/>
                <a:ea typeface="+mj-lt"/>
                <a:cs typeface="Segoe UI"/>
              </a:rPr>
              <a:t>Frans Veerman</a:t>
            </a:r>
            <a:endParaRPr lang="ko-KR" altLang="en-US" sz="2000">
              <a:ea typeface="맑은 고딕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079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사람, 인간의 얼굴, 실내, 벽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D65CD49-6CA4-BC30-7FD5-5274A0A462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A611A87D-2957-B328-B24C-FB6073A5E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ko-KR" altLang="en-US" sz="36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8. </a:t>
            </a:r>
            <a:r>
              <a:rPr lang="ko-KR" altLang="en-US" sz="36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Persecuted</a:t>
            </a:r>
            <a:r>
              <a:rPr lang="ko-KR" altLang="en-US" sz="36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ko-KR" altLang="en-US" sz="36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Woman</a:t>
            </a:r>
            <a:r>
              <a:rPr lang="ko-KR" altLang="en-US" sz="36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ko-KR" altLang="en-US" sz="20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By</a:t>
            </a:r>
            <a:r>
              <a:rPr lang="ko-KR" alt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ko-KR" altLang="en-US" sz="20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Helene</a:t>
            </a:r>
            <a:r>
              <a:rPr lang="ko-KR" alt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Fisher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989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의류, 가축, 지상, 건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E612070-8C12-F448-E3B1-66A80F4D39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92E15C34-45E6-38A0-5287-6173CB0B0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ko-KR" altLang="en-US" sz="36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8. SED Project </a:t>
            </a:r>
            <a:r>
              <a:rPr lang="ko-KR" altLang="en-US" sz="2000" err="1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by</a:t>
            </a:r>
            <a:r>
              <a:rPr lang="ko-KR" alt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맑은 고딕"/>
              </a:rPr>
              <a:t> </a:t>
            </a:r>
            <a:r>
              <a:rPr lang="en-US" altLang="ko-KR" sz="2000">
                <a:solidFill>
                  <a:srgbClr val="000000"/>
                </a:solidFill>
                <a:latin typeface="Segoe UI"/>
                <a:ea typeface="+mj-lt"/>
                <a:cs typeface="Segoe UI"/>
              </a:rPr>
              <a:t>Vadim K</a:t>
            </a:r>
            <a:endParaRPr lang="ko-KR" altLang="en-US" sz="2000">
              <a:solidFill>
                <a:schemeClr val="tx1">
                  <a:lumMod val="85000"/>
                  <a:lumOff val="15000"/>
                </a:schemeClr>
              </a:solidFill>
              <a:ea typeface="맑은 고딕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9284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D67539-93CE-581D-7703-63BBDDE00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>
                <a:latin typeface="맑은 고딕"/>
                <a:ea typeface="맑은 고딕"/>
              </a:rPr>
              <a:t>조별모임</a:t>
            </a:r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C14841A-A3F9-850A-8994-E9A7F5227F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>
                <a:latin typeface="맑은 고딕"/>
                <a:ea typeface="맑은 고딕"/>
              </a:rPr>
              <a:t>서로 알아가기</a:t>
            </a:r>
            <a:endParaRPr lang="ko-KR" altLang="en-US" err="1"/>
          </a:p>
        </p:txBody>
      </p:sp>
      <p:pic>
        <p:nvPicPr>
          <p:cNvPr id="9" name="내용 개체 틀 8" descr="인간의 얼굴, 사람, 의류, 안경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226AFDB-1423-E04F-D531-30BBFA0890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0101" y="3057406"/>
            <a:ext cx="3390161" cy="2262687"/>
          </a:xfrm>
          <a:prstGeom prst="rect">
            <a:avLst/>
          </a:prstGeom>
        </p:spPr>
      </p:pic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20DA115-E492-74B6-C651-83DC6BF89F7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>
                <a:latin typeface="맑은 고딕"/>
                <a:ea typeface="맑은 고딕"/>
              </a:rPr>
              <a:t>진행보조 정하기</a:t>
            </a:r>
            <a:endParaRPr lang="ko-KR" altLang="en-US"/>
          </a:p>
        </p:txBody>
      </p:sp>
      <p:pic>
        <p:nvPicPr>
          <p:cNvPr id="10" name="내용 개체 틀 9" descr="휴대폰 및 계산기와 노트북">
            <a:extLst>
              <a:ext uri="{FF2B5EF4-FFF2-40B4-BE49-F238E27FC236}">
                <a16:creationId xmlns:a16="http://schemas.microsoft.com/office/drawing/2014/main" id="{7BD53D79-9A83-3418-D9A6-430ADD97F458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12263" y="3053658"/>
            <a:ext cx="2255924" cy="2265951"/>
          </a:xfrm>
          <a:prstGeom prst="rect">
            <a:avLst/>
          </a:prstGeom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6B617A87-4F89-6915-6F11-0825D0F04EF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>
                <a:latin typeface="맑은 고딕"/>
                <a:ea typeface="맑은 고딕"/>
              </a:rPr>
              <a:t>기도인도 정하기</a:t>
            </a:r>
            <a:endParaRPr lang="ko-KR" altLang="en-US"/>
          </a:p>
        </p:txBody>
      </p:sp>
      <p:pic>
        <p:nvPicPr>
          <p:cNvPr id="11" name="내용 개체 틀 10" descr="의류, 사람, 신발류, 그룹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014B94D-8E29-6647-E3C8-621C0C1CB724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5"/>
          <a:stretch>
            <a:fillRect/>
          </a:stretch>
        </p:blipFill>
        <p:spPr>
          <a:xfrm>
            <a:off x="8001741" y="3057808"/>
            <a:ext cx="2888846" cy="226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745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조각상, 벽, 댄스, 실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253E484-5EE4-1822-741D-76EF0408D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" y="10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08F73C00-58DC-A4B0-94A1-9E4BB695D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ko-KR" sz="3200" b="1">
                <a:latin typeface="Malgun Gothic"/>
                <a:ea typeface="Malgun Gothic"/>
              </a:rPr>
              <a:t>박해 받는 교회를 위한 기도</a:t>
            </a:r>
            <a:endParaRPr lang="ko-KR">
              <a:ea typeface="맑은 고딕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535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>
                <a:solidFill>
                  <a:srgbClr val="0070C0"/>
                </a:solidFill>
                <a:latin typeface="Malgun Gothic"/>
                <a:ea typeface="+mn-lt"/>
              </a:rPr>
              <a:t>팔레스타인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ko-KR" altLang="en-US">
                <a:solidFill>
                  <a:srgbClr val="0070C0"/>
                </a:solidFill>
                <a:latin typeface="Malgun Gothic"/>
                <a:ea typeface="+mn-lt"/>
              </a:rPr>
              <a:t>가자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| </a:t>
            </a:r>
            <a:r>
              <a:rPr lang="en-US" err="1">
                <a:ea typeface="+mn-lt"/>
                <a:cs typeface="+mn-lt"/>
              </a:rPr>
              <a:t>기독교인들은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가자시티를</a:t>
            </a:r>
            <a:r>
              <a:rPr lang="en-US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떠나지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않고 있습니다.</a:t>
            </a:r>
            <a:endParaRPr lang="en-US" altLang="ko-KR" sz="1800">
              <a:ea typeface="맑은 고딕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217822" y="2546018"/>
            <a:ext cx="5013453" cy="36471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100" err="1">
                <a:solidFill>
                  <a:srgbClr val="000000"/>
                </a:solidFill>
                <a:ea typeface="+mn-lt"/>
                <a:cs typeface="+mn-lt"/>
              </a:rPr>
              <a:t>가자시티의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모든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시민들과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마찬가지로</a:t>
            </a:r>
            <a:r>
              <a:rPr lang="en-US" sz="1100">
                <a:solidFill>
                  <a:srgbClr val="000000"/>
                </a:solidFill>
                <a:ea typeface="+mn-lt"/>
                <a:cs typeface="+mn-lt"/>
              </a:rPr>
              <a:t>, </a:t>
            </a:r>
            <a:r>
              <a:rPr lang="ko-KR" altLang="en-US" sz="1100">
                <a:ea typeface="+mn-lt"/>
                <a:cs typeface="+mn-lt"/>
              </a:rPr>
              <a:t>기독교인들도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불확실한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미래와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절망적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상황에서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두려움에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휩싸여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있습니다</a:t>
            </a:r>
            <a:r>
              <a:rPr lang="en-US" altLang="ko-KR" sz="1100">
                <a:ea typeface="+mn-lt"/>
                <a:cs typeface="+mn-lt"/>
              </a:rPr>
              <a:t>. </a:t>
            </a:r>
            <a:r>
              <a:rPr lang="ko-KR" altLang="en-US" sz="1100">
                <a:ea typeface="+mn-lt"/>
                <a:cs typeface="+mn-lt"/>
              </a:rPr>
              <a:t>이스라엘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정부가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도시를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비우려는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의도를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분명히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밝혔기 때문입니다. 하마스의 공격으로 이스라엘과의 전쟁이 시작되었습니다. 이후 팔레스틴의 수백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명의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기독교인들이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정교회와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카톨릭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교회의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건물을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피난처로 삼았습니다</a:t>
            </a:r>
            <a:r>
              <a:rPr lang="en-US" sz="1100">
                <a:ea typeface="+mn-lt"/>
                <a:cs typeface="+mn-lt"/>
              </a:rPr>
              <a:t>.</a:t>
            </a:r>
            <a:endParaRPr lang="ko-KR" altLang="en-US">
              <a:ea typeface="+mn-lt"/>
              <a:cs typeface="+mn-lt"/>
            </a:endParaRPr>
          </a:p>
          <a:p>
            <a:pPr algn="just"/>
            <a:r>
              <a:rPr lang="ko-KR" altLang="en-US" sz="1100">
                <a:ea typeface="+mn-lt"/>
                <a:cs typeface="+mn-lt"/>
              </a:rPr>
              <a:t>오픈도어는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현지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파트너를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통해</a:t>
            </a:r>
            <a:r>
              <a:rPr lang="en-US" sz="1100">
                <a:ea typeface="+mn-lt"/>
                <a:cs typeface="+mn-lt"/>
              </a:rPr>
              <a:t> 약 600명의 </a:t>
            </a:r>
            <a:r>
              <a:rPr lang="en-US" sz="1100" err="1">
                <a:ea typeface="+mn-lt"/>
                <a:cs typeface="+mn-lt"/>
              </a:rPr>
              <a:t>기독교인들에게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식량과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기타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생필품을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구매할</a:t>
            </a:r>
            <a:r>
              <a:rPr lang="en-US" sz="1100">
                <a:ea typeface="+mn-lt"/>
                <a:cs typeface="+mn-lt"/>
              </a:rPr>
              <a:t> 수 </a:t>
            </a:r>
            <a:r>
              <a:rPr lang="en-US" sz="1100" err="1">
                <a:ea typeface="+mn-lt"/>
                <a:cs typeface="+mn-lt"/>
              </a:rPr>
              <a:t>있는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재정적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지원을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하고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있습니다</a:t>
            </a:r>
            <a:r>
              <a:rPr lang="en-US" sz="1100">
                <a:ea typeface="+mn-lt"/>
                <a:cs typeface="+mn-lt"/>
              </a:rPr>
              <a:t>. “</a:t>
            </a:r>
            <a:r>
              <a:rPr lang="ko-KR" altLang="en-US" sz="1100">
                <a:ea typeface="+mn-lt"/>
                <a:cs typeface="+mn-lt"/>
              </a:rPr>
              <a:t>식량이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점점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줄어들고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있습니다. 폭격으로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인해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교회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구역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밖으로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나가는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것은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매우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위험합니다</a:t>
            </a:r>
            <a:r>
              <a:rPr lang="en-US" altLang="ko-KR" sz="1100">
                <a:ea typeface="+mn-lt"/>
                <a:cs typeface="+mn-lt"/>
              </a:rPr>
              <a:t>.”</a:t>
            </a:r>
            <a:r>
              <a:rPr lang="ko-KR" altLang="en-US" sz="1100" err="1">
                <a:latin typeface="Malgun Gothic"/>
                <a:ea typeface="Malgun Gothic"/>
                <a:cs typeface="+mn-lt"/>
              </a:rPr>
              <a:t>라고</a:t>
            </a:r>
            <a:r>
              <a:rPr lang="en-US" sz="110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latin typeface="Malgun Gothic"/>
                <a:ea typeface="Malgun Gothic"/>
                <a:cs typeface="+mn-lt"/>
              </a:rPr>
              <a:t>팔레스타인</a:t>
            </a:r>
            <a:r>
              <a:rPr lang="en-US" sz="110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latin typeface="Malgun Gothic"/>
                <a:ea typeface="Malgun Gothic"/>
                <a:cs typeface="+mn-lt"/>
              </a:rPr>
              <a:t>기독교인은</a:t>
            </a:r>
            <a:r>
              <a:rPr lang="en-US" sz="110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latin typeface="Malgun Gothic"/>
                <a:ea typeface="Malgun Gothic"/>
                <a:cs typeface="+mn-lt"/>
              </a:rPr>
              <a:t>말합니다</a:t>
            </a:r>
            <a:r>
              <a:rPr lang="en-US" sz="1100">
                <a:latin typeface="Malgun Gothic"/>
                <a:ea typeface="Malgun Gothic"/>
                <a:cs typeface="+mn-lt"/>
              </a:rPr>
              <a:t>. </a:t>
            </a:r>
          </a:p>
          <a:p>
            <a:pPr algn="just"/>
            <a:endParaRPr lang="en-US" altLang="ko-KR" sz="1100">
              <a:latin typeface="Malgun Gothic"/>
              <a:ea typeface="+mn-lt"/>
              <a:cs typeface="+mn-lt"/>
            </a:endParaRPr>
          </a:p>
          <a:p>
            <a:pPr algn="just"/>
            <a:r>
              <a:rPr lang="en-US" altLang="ko-KR" sz="1100" err="1">
                <a:latin typeface="Malgun Gothic"/>
                <a:ea typeface="+mn-lt"/>
                <a:cs typeface="+mn-lt"/>
              </a:rPr>
              <a:t>한편</a:t>
            </a:r>
            <a:r>
              <a:rPr lang="en-US" altLang="ko-KR" sz="1100">
                <a:latin typeface="Malgun Gothic"/>
                <a:ea typeface="+mn-lt"/>
                <a:cs typeface="+mn-lt"/>
              </a:rPr>
              <a:t>, 25</a:t>
            </a:r>
            <a:r>
              <a:rPr lang="ko-KR" sz="1100">
                <a:latin typeface="Malgun Gothic"/>
                <a:ea typeface="Malgun Gothic"/>
                <a:cs typeface="+mn-lt"/>
              </a:rPr>
              <a:t>일</a:t>
            </a:r>
            <a:r>
              <a:rPr lang="en-US" altLang="ko-KR" sz="1100">
                <a:latin typeface="Malgun Gothic"/>
                <a:ea typeface="+mn-lt"/>
                <a:cs typeface="+mn-lt"/>
              </a:rPr>
              <a:t>(</a:t>
            </a:r>
            <a:r>
              <a:rPr lang="ko-KR" sz="1100">
                <a:latin typeface="Malgun Gothic"/>
                <a:ea typeface="Malgun Gothic"/>
                <a:cs typeface="+mn-lt"/>
              </a:rPr>
              <a:t>현지</a:t>
            </a:r>
            <a:r>
              <a:rPr lang="en-US" altLang="ko-KR" sz="1100">
                <a:latin typeface="Malgun Gothic"/>
                <a:ea typeface="+mn-lt"/>
                <a:cs typeface="+mn-lt"/>
              </a:rPr>
              <a:t> </a:t>
            </a:r>
            <a:r>
              <a:rPr lang="ko-KR" sz="1100">
                <a:latin typeface="Malgun Gothic"/>
                <a:ea typeface="Malgun Gothic"/>
                <a:cs typeface="+mn-lt"/>
              </a:rPr>
              <a:t>시간</a:t>
            </a:r>
            <a:r>
              <a:rPr lang="en-US" altLang="ko-KR" sz="1100">
                <a:latin typeface="Malgun Gothic"/>
                <a:ea typeface="+mn-lt"/>
                <a:cs typeface="+mn-lt"/>
              </a:rPr>
              <a:t>) </a:t>
            </a:r>
            <a:r>
              <a:rPr lang="ko-KR" altLang="en-US" sz="1100">
                <a:ea typeface="+mn-lt"/>
                <a:cs typeface="+mn-lt"/>
              </a:rPr>
              <a:t>이스라엘이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가자지구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남부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칸유지스의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나세르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병원을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공습하면서</a:t>
            </a:r>
            <a:r>
              <a:rPr lang="en-US" sz="1100">
                <a:ea typeface="+mn-lt"/>
                <a:cs typeface="+mn-lt"/>
              </a:rPr>
              <a:t> AP </a:t>
            </a:r>
            <a:r>
              <a:rPr lang="ko-KR" altLang="en-US" sz="1100">
                <a:ea typeface="+mn-lt"/>
                <a:cs typeface="+mn-lt"/>
              </a:rPr>
              <a:t>통신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등의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언론인을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포함해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최소</a:t>
            </a:r>
            <a:r>
              <a:rPr lang="en-US" sz="1100">
                <a:ea typeface="+mn-lt"/>
                <a:cs typeface="+mn-lt"/>
              </a:rPr>
              <a:t> 20</a:t>
            </a:r>
            <a:r>
              <a:rPr lang="ko-KR" altLang="en-US" sz="1100">
                <a:ea typeface="+mn-lt"/>
                <a:cs typeface="+mn-lt"/>
              </a:rPr>
              <a:t>명이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사망하고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수십여명이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부상을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입었습니다</a:t>
            </a:r>
            <a:r>
              <a:rPr lang="en-US" sz="1100">
                <a:ea typeface="+mn-lt"/>
                <a:cs typeface="+mn-lt"/>
              </a:rPr>
              <a:t>. IPC</a:t>
            </a:r>
            <a:r>
              <a:rPr lang="en-US" altLang="ko-KR" sz="1100">
                <a:ea typeface="+mn-lt"/>
                <a:cs typeface="+mn-lt"/>
              </a:rPr>
              <a:t>(Integrated Food Security Phase Classification, </a:t>
            </a:r>
            <a:r>
              <a:rPr lang="ko-KR" altLang="en-US" sz="1100" err="1">
                <a:latin typeface="Malgun Gothic"/>
                <a:ea typeface="Malgun Gothic"/>
                <a:cs typeface="+mn-lt"/>
              </a:rPr>
              <a:t>통합식량안보단계분류</a:t>
            </a:r>
            <a:r>
              <a:rPr lang="en-US" altLang="ko-KR" sz="1100">
                <a:ea typeface="+mn-lt"/>
                <a:cs typeface="+mn-lt"/>
              </a:rPr>
              <a:t>)</a:t>
            </a:r>
            <a:r>
              <a:rPr lang="ko-KR" altLang="en-US" sz="1100" err="1">
                <a:ea typeface="+mn-lt"/>
                <a:cs typeface="+mn-lt"/>
              </a:rPr>
              <a:t>에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의하면</a:t>
            </a:r>
            <a:r>
              <a:rPr lang="en-US" altLang="ko-KR" sz="1100">
                <a:ea typeface="+mn-lt"/>
                <a:cs typeface="+mn-lt"/>
              </a:rPr>
              <a:t> 50만명이 </a:t>
            </a:r>
            <a:r>
              <a:rPr lang="en-US" altLang="ko-KR" sz="1100" err="1">
                <a:ea typeface="+mn-lt"/>
                <a:cs typeface="+mn-lt"/>
              </a:rPr>
              <a:t>굶주림</a:t>
            </a:r>
            <a:r>
              <a:rPr lang="en-US" altLang="ko-KR" sz="1100">
                <a:ea typeface="+mn-lt"/>
                <a:cs typeface="+mn-lt"/>
              </a:rPr>
              <a:t>, </a:t>
            </a:r>
            <a:r>
              <a:rPr lang="en-US" altLang="ko-KR" sz="1100" err="1">
                <a:ea typeface="+mn-lt"/>
                <a:cs typeface="+mn-lt"/>
              </a:rPr>
              <a:t>빈곤</a:t>
            </a:r>
            <a:r>
              <a:rPr lang="en-US" altLang="ko-KR" sz="1100">
                <a:ea typeface="+mn-lt"/>
                <a:cs typeface="+mn-lt"/>
              </a:rPr>
              <a:t>, </a:t>
            </a:r>
            <a:r>
              <a:rPr lang="en-US" altLang="ko-KR" sz="1100" err="1">
                <a:ea typeface="+mn-lt"/>
                <a:cs typeface="+mn-lt"/>
              </a:rPr>
              <a:t>사망의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위협에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놓여있고</a:t>
            </a:r>
            <a:r>
              <a:rPr lang="en-US" altLang="ko-KR" sz="1100">
                <a:ea typeface="+mn-lt"/>
                <a:cs typeface="+mn-lt"/>
              </a:rPr>
              <a:t>, 13.2만명의 </a:t>
            </a:r>
            <a:r>
              <a:rPr lang="en-US" altLang="ko-KR" sz="1100" err="1">
                <a:ea typeface="+mn-lt"/>
                <a:cs typeface="+mn-lt"/>
              </a:rPr>
              <a:t>어린이들이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영양실조의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위기에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처해있다고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전했습니다</a:t>
            </a:r>
            <a:r>
              <a:rPr lang="en-US" altLang="ko-KR" sz="1100">
                <a:ea typeface="+mn-lt"/>
                <a:cs typeface="+mn-lt"/>
              </a:rPr>
              <a:t>. </a:t>
            </a:r>
            <a:endParaRPr lang="en-US">
              <a:ea typeface="맑은 고딕"/>
            </a:endParaRPr>
          </a:p>
          <a:p>
            <a:pPr algn="just"/>
            <a:endParaRPr lang="en-US" sz="1100">
              <a:ea typeface="+mn-lt"/>
              <a:cs typeface="+mn-lt"/>
            </a:endParaRPr>
          </a:p>
          <a:p>
            <a:pPr algn="just"/>
            <a:r>
              <a:rPr lang="ko-KR" altLang="en-US" sz="1100">
                <a:ea typeface="+mn-lt"/>
                <a:cs typeface="+mn-lt"/>
              </a:rPr>
              <a:t>가자지구에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평화가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임하도록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기도해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주세요</a:t>
            </a:r>
            <a:r>
              <a:rPr lang="en-US" sz="1100">
                <a:ea typeface="+mn-lt"/>
                <a:cs typeface="+mn-lt"/>
              </a:rPr>
              <a:t>. </a:t>
            </a:r>
            <a:r>
              <a:rPr lang="en-US" sz="1100" err="1">
                <a:ea typeface="+mn-lt"/>
                <a:cs typeface="+mn-lt"/>
              </a:rPr>
              <a:t>피의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유혈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사태와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인간적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고통이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끝날</a:t>
            </a:r>
            <a:r>
              <a:rPr lang="en-US" sz="1100">
                <a:ea typeface="+mn-lt"/>
                <a:cs typeface="+mn-lt"/>
              </a:rPr>
              <a:t> 수 </a:t>
            </a:r>
            <a:r>
              <a:rPr lang="en-US" sz="1100" err="1">
                <a:ea typeface="+mn-lt"/>
                <a:cs typeface="+mn-lt"/>
              </a:rPr>
              <a:t>있도록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기도해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주세요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가자에서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교회와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기독교인의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증언이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사라지지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않도록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기도해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주세요.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또한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가자의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기독교인들에게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트라우마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치료를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제공하는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우리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현지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파트너를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위해서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기도해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주세요</a:t>
            </a:r>
            <a:r>
              <a:rPr lang="en-US" sz="1100">
                <a:ea typeface="+mn-lt"/>
                <a:cs typeface="+mn-lt"/>
              </a:rPr>
              <a:t>.</a:t>
            </a:r>
            <a:endParaRPr lang="en-US">
              <a:ea typeface="맑은 고딕"/>
            </a:endParaRPr>
          </a:p>
          <a:p>
            <a:pPr algn="just"/>
            <a:endParaRPr lang="en-US" altLang="ko-KR" sz="1100">
              <a:latin typeface="맑은 고딕"/>
              <a:ea typeface="맑은 고딕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45ABF4-8500-997D-53E7-575DE96480F4}"/>
              </a:ext>
            </a:extLst>
          </p:cNvPr>
          <p:cNvSpPr txBox="1"/>
          <p:nvPr/>
        </p:nvSpPr>
        <p:spPr>
          <a:xfrm>
            <a:off x="6553166" y="4287529"/>
            <a:ext cx="4932223" cy="2123658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Arial"/>
              <a:buChar char="•"/>
            </a:pP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“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그가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열방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사이에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판단하시며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,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많은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백성을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판결하시리니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무리가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그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칼을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쳐서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보습을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만들고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, 그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창을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쳐서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낫을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만들것이며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, 이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나라와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저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나라가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다시는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칼을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들고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서로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치지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아니하며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다시는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전쟁을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연습지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 </a:t>
            </a:r>
            <a:r>
              <a:rPr lang="en-US" altLang="ko-KR" sz="1100" err="1">
                <a:solidFill>
                  <a:schemeClr val="bg1"/>
                </a:solidFill>
                <a:latin typeface="Malgun Gothic"/>
                <a:ea typeface="맑은 고딕"/>
                <a:cs typeface="+mn-lt"/>
              </a:rPr>
              <a:t>아니하리라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”(사2:4).</a:t>
            </a:r>
            <a:endParaRPr lang="ko-KR" altLang="en-US" sz="1100">
              <a:solidFill>
                <a:schemeClr val="bg1"/>
              </a:solidFill>
              <a:latin typeface="Malgun Gothic"/>
              <a:ea typeface="Malgun Gothic"/>
              <a:cs typeface="+mn-lt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평화의 왕, 예수님이 오신 이 땅에 평화가 임하기를 기도합니다.</a:t>
            </a: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  </a:t>
            </a:r>
          </a:p>
          <a:p>
            <a:pPr marL="171450" indent="-171450" algn="just">
              <a:buFont typeface="Arial"/>
              <a:buChar char="•"/>
            </a:pP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전쟁과 폭력과 대립의 어두운 그림자를 거두어 내시고, 하나님의 긍휼함으로 서로 용서하는 십자가의 빛을 비추어 </a:t>
            </a:r>
            <a:r>
              <a:rPr lang="ko-KR" altLang="en-US" sz="1100" err="1">
                <a:solidFill>
                  <a:schemeClr val="bg1"/>
                </a:solidFill>
                <a:ea typeface="+mn-lt"/>
                <a:cs typeface="+mn-lt"/>
              </a:rPr>
              <a:t>주옵소서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! </a:t>
            </a:r>
            <a:endParaRPr lang="ko-KR" sz="1100">
              <a:solidFill>
                <a:schemeClr val="bg1"/>
              </a:solidFill>
              <a:ea typeface="+mn-lt"/>
              <a:cs typeface="+mn-lt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이 땅에 남겨진 600명의 신자를 </a:t>
            </a:r>
            <a:r>
              <a:rPr lang="ko-KR" altLang="en-US" sz="1100" err="1">
                <a:solidFill>
                  <a:schemeClr val="bg1"/>
                </a:solidFill>
                <a:ea typeface="+mn-lt"/>
                <a:cs typeface="+mn-lt"/>
              </a:rPr>
              <a:t>지켜주시고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, 마음의 평안을 주시고, 굶주림 가운데 주님의 공급하심을 날마다 경험하게 하시고, 빛의 전사로 어둠을 밝히게 </a:t>
            </a:r>
            <a:r>
              <a:rPr lang="ko-KR" altLang="en-US" sz="1100" err="1">
                <a:solidFill>
                  <a:schemeClr val="bg1"/>
                </a:solidFill>
                <a:ea typeface="+mn-lt"/>
                <a:cs typeface="+mn-lt"/>
              </a:rPr>
              <a:t>하옵소서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! </a:t>
            </a:r>
          </a:p>
          <a:p>
            <a:pPr marL="171450" indent="-171450" algn="just">
              <a:buFont typeface="Arial"/>
              <a:buChar char="•"/>
            </a:pP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트라우마를</a:t>
            </a: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 치유를 위해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남겨진 오픈도어 파트너들에게 </a:t>
            </a: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믿음과 용기와 힘을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잃지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않도록 보호해 주시기를 기도합니다.</a:t>
            </a: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ko-KR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4D2355-6CA6-051B-DD2A-57B3FF52EE36}"/>
              </a:ext>
            </a:extLst>
          </p:cNvPr>
          <p:cNvSpPr txBox="1"/>
          <p:nvPr/>
        </p:nvSpPr>
        <p:spPr>
          <a:xfrm>
            <a:off x="1220172" y="1709695"/>
            <a:ext cx="5016196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o-KR" altLang="en-US" sz="1100" err="1">
                <a:ea typeface="+mn-lt"/>
                <a:cs typeface="+mn-lt"/>
              </a:rPr>
              <a:t>가자시티의</a:t>
            </a:r>
            <a:r>
              <a:rPr 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정교회와</a:t>
            </a:r>
            <a:r>
              <a:rPr 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가톨릭 </a:t>
            </a:r>
            <a:r>
              <a:rPr lang="ko-KR" sz="1100">
                <a:ea typeface="+mn-lt"/>
                <a:cs typeface="+mn-lt"/>
              </a:rPr>
              <a:t>교회</a:t>
            </a:r>
            <a:r>
              <a:rPr lang="ko-KR" altLang="en-US" sz="1100">
                <a:ea typeface="+mn-lt"/>
                <a:cs typeface="+mn-lt"/>
              </a:rPr>
              <a:t> </a:t>
            </a:r>
            <a:r>
              <a:rPr lang="ko-KR" sz="1100">
                <a:ea typeface="+mn-lt"/>
                <a:cs typeface="+mn-lt"/>
              </a:rPr>
              <a:t>건물에</a:t>
            </a:r>
            <a:r>
              <a:rPr lang="ko-KR" altLang="en-US" sz="1100">
                <a:ea typeface="+mn-lt"/>
                <a:cs typeface="+mn-lt"/>
              </a:rPr>
              <a:t> </a:t>
            </a:r>
            <a:r>
              <a:rPr lang="ko-KR" sz="1100">
                <a:ea typeface="+mn-lt"/>
                <a:cs typeface="+mn-lt"/>
              </a:rPr>
              <a:t>머물고</a:t>
            </a:r>
            <a:r>
              <a:rPr lang="ko-KR" altLang="en-US" sz="1100">
                <a:ea typeface="+mn-lt"/>
                <a:cs typeface="+mn-lt"/>
              </a:rPr>
              <a:t> 있는</a:t>
            </a:r>
            <a:r>
              <a:rPr lang="ko-KR" sz="1100">
                <a:ea typeface="+mn-lt"/>
                <a:cs typeface="+mn-lt"/>
              </a:rPr>
              <a:t> 기독교인들을 위해</a:t>
            </a:r>
            <a:r>
              <a:rPr lang="ko-KR" altLang="en-US" sz="1100">
                <a:ea typeface="+mn-lt"/>
                <a:cs typeface="+mn-lt"/>
              </a:rPr>
              <a:t> 계속 기도해 </a:t>
            </a:r>
            <a:r>
              <a:rPr lang="ko-KR" sz="1100">
                <a:ea typeface="+mn-lt"/>
                <a:cs typeface="+mn-lt"/>
              </a:rPr>
              <a:t>주시기 </a:t>
            </a:r>
            <a:r>
              <a:rPr lang="ko-KR" altLang="en-US" sz="1100">
                <a:ea typeface="+mn-lt"/>
                <a:cs typeface="+mn-lt"/>
              </a:rPr>
              <a:t>바랍니다</a:t>
            </a:r>
            <a:r>
              <a:rPr lang="en-US" altLang="ko-KR" sz="1100">
                <a:ea typeface="+mn-lt"/>
                <a:cs typeface="+mn-lt"/>
              </a:rPr>
              <a:t>.</a:t>
            </a:r>
            <a:r>
              <a:rPr lang="ko-KR" altLang="en-US" sz="1100">
                <a:ea typeface="+mn-lt"/>
                <a:cs typeface="+mn-lt"/>
              </a:rPr>
              <a:t> 이스라엘 정부가 </a:t>
            </a:r>
            <a:r>
              <a:rPr lang="ko-KR" altLang="en-US" sz="1100" err="1">
                <a:ea typeface="+mn-lt"/>
                <a:cs typeface="+mn-lt"/>
              </a:rPr>
              <a:t>가자시티의</a:t>
            </a:r>
            <a:r>
              <a:rPr lang="ko-KR" altLang="en-US" sz="1100">
                <a:ea typeface="+mn-lt"/>
                <a:cs typeface="+mn-lt"/>
              </a:rPr>
              <a:t> 주민들을 모두 남부로 이동시키기 위해</a:t>
            </a:r>
            <a:r>
              <a:rPr lang="ko-KR" sz="1100">
                <a:ea typeface="+mn-lt"/>
                <a:cs typeface="+mn-lt"/>
              </a:rPr>
              <a:t> 준비</a:t>
            </a:r>
            <a:r>
              <a:rPr lang="ko-KR" altLang="en-US" sz="1100">
                <a:ea typeface="+mn-lt"/>
                <a:cs typeface="+mn-lt"/>
              </a:rPr>
              <a:t> </a:t>
            </a:r>
            <a:r>
              <a:rPr lang="ko-KR" sz="1100">
                <a:ea typeface="+mn-lt"/>
                <a:cs typeface="+mn-lt"/>
              </a:rPr>
              <a:t>중이지만</a:t>
            </a:r>
            <a:r>
              <a:rPr lang="en-US" altLang="ko-KR" sz="1100">
                <a:ea typeface="+mn-lt"/>
                <a:cs typeface="+mn-lt"/>
              </a:rPr>
              <a:t>,</a:t>
            </a:r>
            <a:r>
              <a:rPr lang="ko-KR" altLang="en-US" sz="1100">
                <a:ea typeface="+mn-lt"/>
                <a:cs typeface="+mn-lt"/>
              </a:rPr>
              <a:t> </a:t>
            </a:r>
            <a:r>
              <a:rPr lang="ko-KR" sz="1100">
                <a:ea typeface="+mn-lt"/>
                <a:cs typeface="+mn-lt"/>
              </a:rPr>
              <a:t>기독교인들은 교회 건물에 머물기로 결심했습니다.</a:t>
            </a:r>
            <a:endParaRPr lang="ko-KR">
              <a:ea typeface="+mn-lt"/>
              <a:cs typeface="+mn-lt"/>
            </a:endParaRPr>
          </a:p>
        </p:txBody>
      </p:sp>
      <p:pic>
        <p:nvPicPr>
          <p:cNvPr id="2" name="그림 1" descr="사람, 의류, 야외, 인간의 얼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DDFC12F-1572-FE22-7D4D-77FC111B44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965" b="2965"/>
          <a:stretch>
            <a:fillRect/>
          </a:stretch>
        </p:blipFill>
        <p:spPr>
          <a:xfrm>
            <a:off x="6553166" y="1597192"/>
            <a:ext cx="4926965" cy="260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58186F-C248-7A02-7996-968031A3754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/>
          <a:lstStyle/>
          <a:p>
            <a:r>
              <a:rPr lang="en-US" altLang="ko-KR" sz="2000" b="1">
                <a:solidFill>
                  <a:schemeClr val="bg1"/>
                </a:solidFill>
                <a:latin typeface="맑은 고딕"/>
                <a:ea typeface="맑은 고딕"/>
              </a:rPr>
              <a:t>#</a:t>
            </a:r>
            <a:r>
              <a:rPr lang="ko-KR" altLang="en-US" sz="2000" b="1" err="1">
                <a:solidFill>
                  <a:schemeClr val="bg1"/>
                </a:solidFill>
                <a:latin typeface="맑은 고딕"/>
                <a:ea typeface="맑은 고딕"/>
              </a:rPr>
              <a:t>기도월력</a:t>
            </a:r>
            <a:r>
              <a:rPr lang="en-US" altLang="ko-KR" sz="2000" b="1">
                <a:solidFill>
                  <a:schemeClr val="bg1"/>
                </a:solidFill>
                <a:latin typeface="맑은 고딕"/>
                <a:ea typeface="맑은 고딕"/>
              </a:rPr>
              <a:t> 2025</a:t>
            </a:r>
            <a:r>
              <a:rPr lang="ko-KR" altLang="en-US" sz="2000" b="1">
                <a:solidFill>
                  <a:schemeClr val="bg1"/>
                </a:solidFill>
                <a:latin typeface="맑은 고딕"/>
                <a:ea typeface="맑은 고딕"/>
              </a:rPr>
              <a:t>년</a:t>
            </a:r>
            <a:r>
              <a:rPr lang="en-US" altLang="ko-KR" sz="2000" b="1">
                <a:solidFill>
                  <a:schemeClr val="bg1"/>
                </a:solidFill>
                <a:latin typeface="맑은 고딕"/>
                <a:ea typeface="맑은 고딕"/>
              </a:rPr>
              <a:t> 8</a:t>
            </a:r>
            <a:r>
              <a:rPr lang="ko-KR" altLang="en-US" sz="2000" b="1">
                <a:solidFill>
                  <a:schemeClr val="bg1"/>
                </a:solidFill>
                <a:latin typeface="맑은 고딕"/>
                <a:ea typeface="맑은 고딕"/>
              </a:rPr>
              <a:t>월</a:t>
            </a:r>
            <a:r>
              <a:rPr lang="en-US" altLang="ko-KR" sz="2000" b="1">
                <a:solidFill>
                  <a:schemeClr val="bg1"/>
                </a:solidFill>
                <a:latin typeface="맑은 고딕"/>
                <a:ea typeface="맑은 고딕"/>
              </a:rPr>
              <a:t> </a:t>
            </a:r>
            <a:endParaRPr lang="ko-KR" altLang="en-US" sz="2000" b="1">
              <a:solidFill>
                <a:schemeClr val="bg1"/>
              </a:solidFill>
              <a:ea typeface="맑은 고딕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2AF4C9D-C0A8-22A4-71FA-77CF72FF77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0101" y="2004179"/>
            <a:ext cx="3390161" cy="5468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800">
                <a:latin typeface="맑은 고딕"/>
                <a:ea typeface="맑은 고딕"/>
              </a:rPr>
              <a:t>8월25일 </a:t>
            </a:r>
            <a:r>
              <a:rPr lang="ko-KR" altLang="en-US" sz="1800" err="1">
                <a:latin typeface="맑은 고딕"/>
                <a:ea typeface="맑은 고딕"/>
              </a:rPr>
              <a:t>Arise</a:t>
            </a:r>
            <a:r>
              <a:rPr lang="ko-KR" altLang="en-US" sz="1800">
                <a:latin typeface="맑은 고딕"/>
                <a:ea typeface="맑은 고딕"/>
              </a:rPr>
              <a:t> </a:t>
            </a:r>
            <a:r>
              <a:rPr lang="ko-KR" altLang="en-US" sz="1800" err="1">
                <a:latin typeface="맑은 고딕"/>
                <a:ea typeface="맑은 고딕"/>
              </a:rPr>
              <a:t>Africa</a:t>
            </a:r>
            <a:endParaRPr lang="ko-KR" altLang="en-US" sz="180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4679965-CC72-17D8-88BD-A711DC88A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사하라 이남 아프리카에서 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1,620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만 명의 그리스도인들이 폭력과 분쟁으로 인해 삶의 터전을 잃었으며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,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 지난 해에만 수천 명이 목숨을 잃었습니다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.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 각국 정부 지도자들과 전 세계 정책 결정자들이 사하라 사막 이남 아프리카에서 악화되고 있는 폭력을 인식하고 해결하기를 기도합니다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. 100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만 명이 청원에 참여하여 아프리카 교회가 결코 혼자가 아님을 알게 되기를 기도합니다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.</a:t>
            </a:r>
            <a:endParaRPr lang="ko-KR" sz="130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1A0FFB9-B7B5-2B33-79B8-00AB4C6DCD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87250" y="2025922"/>
            <a:ext cx="2870363" cy="51673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800">
                <a:latin typeface="맑은 고딕"/>
                <a:ea typeface="맑은 고딕"/>
              </a:rPr>
              <a:t>8월26일 시리아</a:t>
            </a:r>
            <a:endParaRPr lang="ko-KR" sz="1800">
              <a:latin typeface="Malgun Gothic"/>
              <a:ea typeface="Malgun Gothic"/>
            </a:endParaRP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6212579-54A0-7AEE-9599-1CFB940F494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90632" y="2543165"/>
            <a:ext cx="3554206" cy="32819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다마스쿠스의 성 </a:t>
            </a:r>
            <a:r>
              <a:rPr lang="ko-KR" altLang="en-US" sz="1100" err="1">
                <a:solidFill>
                  <a:srgbClr val="424242"/>
                </a:solidFill>
                <a:latin typeface="맑은 고딕"/>
                <a:ea typeface="맑은 고딕"/>
              </a:rPr>
              <a:t>엘리아스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 교회가 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6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월 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22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일 저녁 예배 중 자살폭탄 테러범의 공격을 받았습니다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.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 이로 인해 다수의 사망자와 부상자가 발생했습니다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(7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월 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8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일 기준 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25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명 사망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).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 이 끔찍한 공격으로 사랑하는 가족을 잃은 </a:t>
            </a:r>
            <a:r>
              <a:rPr lang="ko-KR" sz="1100">
                <a:solidFill>
                  <a:srgbClr val="424242"/>
                </a:solidFill>
                <a:latin typeface="맑은 고딕"/>
                <a:ea typeface="맑은 고딕"/>
              </a:rPr>
              <a:t>형제자매들을 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주님께서 위로해 주시기를 </a:t>
            </a:r>
            <a:r>
              <a:rPr lang="ko-KR" sz="1100">
                <a:solidFill>
                  <a:srgbClr val="424242"/>
                </a:solidFill>
                <a:latin typeface="맑은 고딕"/>
                <a:ea typeface="맑은 고딕"/>
              </a:rPr>
              <a:t>기도합니다. 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모든 부상자들 이 적절한 치료를 받을 수 있도록 </a:t>
            </a:r>
            <a:r>
              <a:rPr lang="ko-KR" sz="1100">
                <a:solidFill>
                  <a:srgbClr val="424242"/>
                </a:solidFill>
                <a:latin typeface="맑은 고딕"/>
                <a:ea typeface="맑은 고딕"/>
              </a:rPr>
              <a:t>기도합니다. 이 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일로 충격을 받은 기독교 공동체가 흔들림 없이 믿음을 지켜갈 </a:t>
            </a:r>
            <a:r>
              <a:rPr lang="ko-KR" sz="1100">
                <a:solidFill>
                  <a:srgbClr val="424242"/>
                </a:solidFill>
                <a:latin typeface="맑은 고딕"/>
                <a:ea typeface="맑은 고딕"/>
              </a:rPr>
              <a:t>수 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있도록</a:t>
            </a:r>
            <a:r>
              <a:rPr lang="ko-KR" sz="1100">
                <a:solidFill>
                  <a:srgbClr val="424242"/>
                </a:solidFill>
                <a:latin typeface="맑은 고딕"/>
                <a:ea typeface="맑은 고딕"/>
              </a:rPr>
              <a:t> 기도합니다.</a:t>
            </a:r>
            <a:endParaRPr lang="ko-KR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E708E7B9-66BE-1F1D-A46B-D37383BF18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839145" y="2004179"/>
            <a:ext cx="2487793" cy="5468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800">
                <a:latin typeface="맑은 고딕"/>
                <a:ea typeface="맑은 고딕"/>
              </a:rPr>
              <a:t>8월27일 말레이시아</a:t>
            </a:r>
            <a:endParaRPr lang="ko-KR" altLang="en-US" sz="1800"/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C17EAA2-550D-8443-B7C4-F5B2872AEDA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839147" y="2543165"/>
            <a:ext cx="3551909" cy="32819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이반(보르네오의 한 부족) 지역사회의 많은 사람들, 특히 외딴 지역에 사는 사람들은 교육 기회가 제한되어 있어 많은 사람들이 문맹입니다. 오디오 성경을 통해 빌*을 포함한 약 20명의 사람들이 그리스도를 믿게 되었습니다. 오픈도어 현지 사역자들에게 지혜를 주셔서 지혜로운 방법으로 복음을 전할 수 있도록 기도합니다. 새신자들이 그리스도 안에서 신실하게 자라가며, 지역사회에 빛과 소금이 되기를 기도합니다. </a:t>
            </a:r>
          </a:p>
        </p:txBody>
      </p:sp>
      <p:pic>
        <p:nvPicPr>
          <p:cNvPr id="11" name="그림 10" descr="이미지">
            <a:extLst>
              <a:ext uri="{FF2B5EF4-FFF2-40B4-BE49-F238E27FC236}">
                <a16:creationId xmlns:a16="http://schemas.microsoft.com/office/drawing/2014/main" id="{EE0F9FA1-550A-332F-EAA5-F4785B193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557" y="4158564"/>
            <a:ext cx="2743199" cy="1772486"/>
          </a:xfrm>
          <a:prstGeom prst="rect">
            <a:avLst/>
          </a:prstGeom>
        </p:spPr>
      </p:pic>
      <p:pic>
        <p:nvPicPr>
          <p:cNvPr id="12" name="그림 11" descr="이미지">
            <a:extLst>
              <a:ext uri="{FF2B5EF4-FFF2-40B4-BE49-F238E27FC236}">
                <a16:creationId xmlns:a16="http://schemas.microsoft.com/office/drawing/2014/main" id="{73C630CF-952C-E184-E7DF-B114BC673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103649"/>
            <a:ext cx="2743200" cy="1828800"/>
          </a:xfrm>
          <a:prstGeom prst="rect">
            <a:avLst/>
          </a:prstGeom>
        </p:spPr>
      </p:pic>
      <p:pic>
        <p:nvPicPr>
          <p:cNvPr id="13" name="그림 12" descr="이미지">
            <a:extLst>
              <a:ext uri="{FF2B5EF4-FFF2-40B4-BE49-F238E27FC236}">
                <a16:creationId xmlns:a16="http://schemas.microsoft.com/office/drawing/2014/main" id="{B9C2D729-AE98-0A2C-ECAF-C9EB65F350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1180" y="4106946"/>
            <a:ext cx="3114906" cy="182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4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>
                <a:solidFill>
                  <a:schemeClr val="tx1"/>
                </a:solidFill>
                <a:latin typeface="+mj-lt"/>
              </a:rPr>
              <a:t>WWL </a:t>
            </a:r>
            <a:r>
              <a:rPr lang="ko-KR" altLang="en-US" sz="1050" i="1">
                <a:solidFill>
                  <a:schemeClr val="tx1"/>
                </a:solidFill>
                <a:latin typeface="+mj-lt"/>
              </a:rPr>
              <a:t>지역설명회를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>
                <a:latin typeface="맑은 고딕"/>
                <a:ea typeface="맑은 고딕"/>
              </a:rPr>
              <a:t>어린이 박해지도 세미나를 은혜가운데 인도하신 주님께 감사를 드립니다</a:t>
            </a:r>
            <a:r>
              <a:rPr lang="en-US" altLang="ko-KR" sz="1000">
                <a:latin typeface="맑은 고딕"/>
                <a:ea typeface="맑은 고딕"/>
              </a:rPr>
              <a:t>. </a:t>
            </a:r>
            <a:r>
              <a:rPr lang="en-US" altLang="ko-KR" sz="1000" err="1">
                <a:latin typeface="맑은 고딕"/>
                <a:ea typeface="맑은 고딕"/>
              </a:rPr>
              <a:t>다음세대</a:t>
            </a:r>
            <a:r>
              <a:rPr lang="en-US" altLang="ko-KR" sz="100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어린이들이</a:t>
            </a:r>
            <a:r>
              <a:rPr lang="en-US" altLang="ko-KR" sz="1000">
                <a:latin typeface="맑은 고딕"/>
                <a:ea typeface="맑은 고딕"/>
              </a:rPr>
              <a:t> </a:t>
            </a:r>
            <a:r>
              <a:rPr lang="ko-KR" altLang="en-US" sz="1000">
                <a:latin typeface="맑은 고딕"/>
                <a:ea typeface="맑은 고딕"/>
              </a:rPr>
              <a:t>박해 받는 교회와 성도들을 위한 기도용사로 훈련되게 </a:t>
            </a:r>
            <a:r>
              <a:rPr lang="ko-KR" altLang="en-US" sz="1000" err="1">
                <a:latin typeface="맑은 고딕"/>
                <a:ea typeface="맑은 고딕"/>
              </a:rPr>
              <a:t>하옵소서</a:t>
            </a:r>
            <a:r>
              <a:rPr lang="ko-KR" altLang="en-US" sz="1000">
                <a:latin typeface="맑은 고딕"/>
                <a:ea typeface="맑은 고딕"/>
              </a:rPr>
              <a:t>! </a:t>
            </a:r>
            <a:endParaRPr lang="en-US" altLang="ko-KR" sz="1000">
              <a:latin typeface="맑은 고딕"/>
              <a:ea typeface="맑은 고딕"/>
            </a:endParaRPr>
          </a:p>
          <a:p>
            <a:pPr marL="0" indent="0" algn="just">
              <a:buNone/>
            </a:pPr>
            <a:r>
              <a:rPr lang="en-US" altLang="ko-KR" sz="1000">
                <a:latin typeface="맑은 고딕"/>
                <a:ea typeface="맑은 고딕"/>
              </a:rPr>
              <a:t>부산(8/28), </a:t>
            </a:r>
            <a:r>
              <a:rPr lang="ko-KR" altLang="en-US" sz="1000">
                <a:latin typeface="맑은 고딕"/>
                <a:ea typeface="맑은 고딕"/>
              </a:rPr>
              <a:t>원주</a:t>
            </a:r>
            <a:r>
              <a:rPr lang="en-US" altLang="ko-KR" sz="1000">
                <a:latin typeface="맑은 고딕"/>
                <a:ea typeface="맑은 고딕"/>
              </a:rPr>
              <a:t>(9/25)</a:t>
            </a:r>
            <a:r>
              <a:rPr lang="ko-KR" altLang="en-US" sz="1000">
                <a:latin typeface="맑은 고딕"/>
                <a:ea typeface="맑은 고딕"/>
              </a:rPr>
              <a:t> 등의 교회들과 협력할 수 있도록 길을 열어 </a:t>
            </a:r>
            <a:r>
              <a:rPr lang="ko-KR" altLang="en-US" sz="1000" err="1">
                <a:latin typeface="맑은 고딕"/>
                <a:ea typeface="맑은 고딕"/>
              </a:rPr>
              <a:t>주옵소서</a:t>
            </a:r>
            <a:r>
              <a:rPr lang="en-US" altLang="ko-KR" sz="1000">
                <a:latin typeface="맑은 고딕"/>
                <a:ea typeface="맑은 고딕"/>
              </a:rPr>
              <a:t>! </a:t>
            </a:r>
            <a:r>
              <a:rPr lang="ko-KR" altLang="en-US" sz="1000">
                <a:latin typeface="맑은 고딕"/>
                <a:ea typeface="맑은 고딕"/>
              </a:rPr>
              <a:t>하나님이 예비하신 교회들과 지역 목회자들과 함께 박해 받는 교회를 효과적으로 섬기며</a:t>
            </a:r>
            <a:r>
              <a:rPr lang="en-US" altLang="ko-KR" sz="1000">
                <a:latin typeface="맑은 고딕"/>
                <a:ea typeface="맑은 고딕"/>
              </a:rPr>
              <a:t>, </a:t>
            </a:r>
            <a:r>
              <a:rPr lang="ko-KR" altLang="en-US" sz="1000">
                <a:latin typeface="맑은 고딕"/>
                <a:ea typeface="맑은 고딕"/>
              </a:rPr>
              <a:t>함께 기도할 기도의 용사들을 붙여 주시기를 기도합니다</a:t>
            </a:r>
            <a:r>
              <a:rPr lang="en-US" altLang="ko-KR" sz="1000">
                <a:latin typeface="맑은 고딕"/>
                <a:ea typeface="맑은 고딕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</a:rPr>
              <a:t>오픈도어 북한선교학교</a:t>
            </a:r>
            <a:r>
              <a:rPr lang="en-US" altLang="ko-KR" sz="1050">
                <a:solidFill>
                  <a:schemeClr val="tx1"/>
                </a:solidFill>
              </a:rPr>
              <a:t>, </a:t>
            </a:r>
            <a:r>
              <a:rPr lang="ko-KR" altLang="en-US" sz="1050">
                <a:solidFill>
                  <a:schemeClr val="tx1"/>
                </a:solidFill>
              </a:rPr>
              <a:t>기도학교를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err="1">
                <a:latin typeface="roboto"/>
                <a:ea typeface="맑은 고딕"/>
                <a:cs typeface="roboto"/>
              </a:rPr>
              <a:t>북한선교학교가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은혜중에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잘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마무리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되었습니다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.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현장방문도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안전사고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없이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잘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진행될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수 </a:t>
            </a:r>
            <a:r>
              <a:rPr lang="en-US" altLang="ko-KR" sz="1000" err="1">
                <a:latin typeface="roboto"/>
                <a:ea typeface="맑은 고딕"/>
                <a:cs typeface="roboto"/>
              </a:rPr>
              <a:t>있도록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계속 기도합니다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.</a:t>
            </a:r>
          </a:p>
          <a:p>
            <a:pPr marL="0" indent="0" algn="just">
              <a:buNone/>
            </a:pPr>
            <a:r>
              <a:rPr lang="en-US" altLang="ko-KR" sz="1000">
                <a:latin typeface="roboto"/>
                <a:ea typeface="맑은 고딕"/>
                <a:cs typeface="roboto"/>
              </a:rPr>
              <a:t>9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월9일부터 오픈도어 기도학교가 시작됩니다.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브라더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앤드류와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개척자들이 가졌던 신앙의 유산을 잘 배우고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, 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오픈도어의 기도용사로 온전히 세워지는 학교가 될 수 있도록 기도합니다. 강사와 통역과 기도용사들이 잘 준비될 수 있도록 기도합니다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.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</a:t>
            </a:r>
            <a:endParaRPr lang="en-US" altLang="ko-KR" sz="1000">
              <a:latin typeface="roboto"/>
              <a:ea typeface="맑은 고딕"/>
              <a:cs typeface="roboto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와이드스크린</PresentationFormat>
  <Slides>17</Slides>
  <Notes>3</Notes>
  <HiddenSlides>0</HiddenSlide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8" baseType="lpstr">
      <vt:lpstr>Office 테마</vt:lpstr>
      <vt:lpstr>Opendoors Prayer School 2025 오픈도어 기도학교  오리엔테이션 by 김경복 선교사</vt:lpstr>
      <vt:lpstr>PowerPoint 프레젠테이션</vt:lpstr>
      <vt:lpstr>OPEN DOORS CORE VALUE/핵심가치</vt:lpstr>
      <vt:lpstr>One Million Prayer Campain by Tim Hamilton(CDO)</vt:lpstr>
      <vt:lpstr>2. Arise Africa | Break the Silence by Jo Newhouse</vt:lpstr>
      <vt:lpstr>3. Deaf Community by Jan V(Project Communicator)</vt:lpstr>
      <vt:lpstr>4. Internally Displaced People by Yabet A</vt:lpstr>
      <vt:lpstr>5. Secret Believers By Michel W</vt:lpstr>
      <vt:lpstr>6. Project Pearl By Paul E</vt:lpstr>
      <vt:lpstr>7. World Watch List by Frans Veerman</vt:lpstr>
      <vt:lpstr>8. Persecuted Woman By Helene Fisher</vt:lpstr>
      <vt:lpstr>8. SED Project by Vadim K</vt:lpstr>
      <vt:lpstr>조별모임</vt:lpstr>
      <vt:lpstr>박해 받는 교회를 위한 기도</vt:lpstr>
      <vt:lpstr>PowerPoint 프레젠테이션</vt:lpstr>
      <vt:lpstr>#기도월력 2025년 8월 </vt:lpstr>
      <vt:lpstr>박해 받는 교회를 위한 기도가 이 땅에 요원의 불길처럼 뜨겁게 일어나기를 기도합니다.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revision>13</cp:revision>
  <dcterms:created xsi:type="dcterms:W3CDTF">2024-07-08T04:53:18Z</dcterms:created>
  <dcterms:modified xsi:type="dcterms:W3CDTF">2025-08-27T06:44:09Z</dcterms:modified>
</cp:coreProperties>
</file>