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7"/>
  </p:notesMasterIdLst>
  <p:sldIdLst>
    <p:sldId id="256" r:id="rId3"/>
    <p:sldId id="324" r:id="rId4"/>
    <p:sldId id="325" r:id="rId5"/>
    <p:sldId id="326" r:id="rId6"/>
    <p:sldId id="327" r:id="rId7"/>
    <p:sldId id="323" r:id="rId8"/>
    <p:sldId id="317" r:id="rId9"/>
    <p:sldId id="318" r:id="rId10"/>
    <p:sldId id="315" r:id="rId11"/>
    <p:sldId id="314" r:id="rId12"/>
    <p:sldId id="319" r:id="rId13"/>
    <p:sldId id="257" r:id="rId14"/>
    <p:sldId id="320" r:id="rId15"/>
    <p:sldId id="297" r:id="rId16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D0669933-9860-4974-BC67-19645863A2B3}">
          <p14:sldIdLst>
            <p14:sldId id="256"/>
            <p14:sldId id="324"/>
            <p14:sldId id="325"/>
            <p14:sldId id="326"/>
            <p14:sldId id="327"/>
            <p14:sldId id="323"/>
            <p14:sldId id="317"/>
            <p14:sldId id="318"/>
            <p14:sldId id="315"/>
            <p14:sldId id="314"/>
            <p14:sldId id="319"/>
            <p14:sldId id="257"/>
            <p14:sldId id="320"/>
            <p14:sldId id="29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nna-N" initials="J" lastIdx="1" clrIdx="0">
    <p:extLst>
      <p:ext uri="{19B8F6BF-5375-455C-9EA6-DF929625EA0E}">
        <p15:presenceInfo xmlns:p15="http://schemas.microsoft.com/office/powerpoint/2012/main" userId="Jenna-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478" autoAdjust="0"/>
  </p:normalViewPr>
  <p:slideViewPr>
    <p:cSldViewPr>
      <p:cViewPr varScale="1">
        <p:scale>
          <a:sx n="104" d="100"/>
          <a:sy n="104" d="100"/>
        </p:scale>
        <p:origin x="88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B5D7E-EE18-4B31-BF13-63194795837C}" type="datetimeFigureOut">
              <a:rPr lang="ko-KR" altLang="en-US" smtClean="0"/>
              <a:t>2023-10-13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4A525-2E8A-4AF5-96B9-59868DF742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4124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4A525-2E8A-4AF5-96B9-59868DF7422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4627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4A525-2E8A-4AF5-96B9-59868DF7422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746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4A525-2E8A-4AF5-96B9-59868DF7422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5935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4A525-2E8A-4AF5-96B9-59868DF7422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33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4A525-2E8A-4AF5-96B9-59868DF7422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2297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4A525-2E8A-4AF5-96B9-59868DF7422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6722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4A525-2E8A-4AF5-96B9-59868DF7422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3091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12192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23392" y="2276872"/>
            <a:ext cx="109728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3" y="0"/>
            <a:ext cx="10032437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831637" y="1268760"/>
            <a:ext cx="8750763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845429" y="1844825"/>
            <a:ext cx="8750763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10/13/2023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631504" y="5227459"/>
            <a:ext cx="9144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2023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년 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월 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일</a:t>
            </a: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1533058" y="4581128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북한 기도회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2" name="MR) 주 은혜임을, 내 영혼이 은총입어 F">
            <a:hlinkClick r:id="" action="ppaction://media"/>
            <a:extLst>
              <a:ext uri="{FF2B5EF4-FFF2-40B4-BE49-F238E27FC236}">
                <a16:creationId xmlns:a16="http://schemas.microsoft.com/office/drawing/2014/main" id="{D6A7A3C4-EE61-1271-F234-320AA54634F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000" end="8000.5"/>
                  <p14:fade in="250" out="5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2584" y="5959153"/>
            <a:ext cx="609600" cy="609600"/>
          </a:xfrm>
          <a:prstGeom prst="rect">
            <a:avLst/>
          </a:prstGeom>
        </p:spPr>
      </p:pic>
      <p:pic>
        <p:nvPicPr>
          <p:cNvPr id="3" name="Picture 0">
            <a:extLst>
              <a:ext uri="{FF2B5EF4-FFF2-40B4-BE49-F238E27FC236}">
                <a16:creationId xmlns:a16="http://schemas.microsoft.com/office/drawing/2014/main" id="{A9F3B281-0295-F119-3EF1-2A91DC735F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3428" y="5827237"/>
            <a:ext cx="3223260" cy="70866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1524000" y="4653136"/>
            <a:ext cx="91440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말씀</a:t>
            </a:r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algn="ctr"/>
            <a:endParaRPr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algn="ctr"/>
            <a:r>
              <a:rPr lang="ko-KR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여호수아 </a:t>
            </a: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1:1-9</a:t>
            </a:r>
          </a:p>
        </p:txBody>
      </p:sp>
    </p:spTree>
    <p:extLst>
      <p:ext uri="{BB962C8B-B14F-4D97-AF65-F5344CB8AC3E}">
        <p14:creationId xmlns:p14="http://schemas.microsoft.com/office/powerpoint/2010/main" val="253128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수 </a:t>
            </a:r>
            <a:r>
              <a:rPr lang="en-US" altLang="ko-KR" dirty="0"/>
              <a:t>1:1-9</a:t>
            </a:r>
            <a:endParaRPr lang="ko-KR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1" y="1086292"/>
            <a:ext cx="12072663" cy="5799092"/>
          </a:xfrm>
        </p:spPr>
        <p:txBody>
          <a:bodyPr>
            <a:noAutofit/>
          </a:bodyPr>
          <a:lstStyle/>
          <a:p>
            <a:pPr algn="just" fontAlgn="base" latinLnBrk="0">
              <a:lnSpc>
                <a:spcPct val="1500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여호와의 종 모세가 죽은 후에 여호와께서 모세의 </a:t>
            </a:r>
            <a:r>
              <a:rPr lang="ko-KR" altLang="en-US" sz="20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수종자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눈의 아들 여호수아에게 말씀하여 </a:t>
            </a:r>
            <a:r>
              <a:rPr lang="ko-KR" altLang="en-US" sz="20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이르시되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endParaRPr lang="en-US" altLang="ko-KR" sz="2000" b="1" dirty="0">
              <a:solidFill>
                <a:schemeClr val="tx1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algn="just" fontAlgn="base" latinLnBrk="0">
              <a:lnSpc>
                <a:spcPct val="1500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2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내 종 모세가 죽었으니 이제 너는 이 모든 백성과 더불어 일어나 이 </a:t>
            </a:r>
            <a:r>
              <a:rPr lang="ko-KR" altLang="en-US" sz="20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요단을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건너 내가 그들 곧 이스라엘 자손에게 주는 그 땅으로 가라</a:t>
            </a:r>
          </a:p>
          <a:p>
            <a:pPr algn="just" fontAlgn="base" latinLnBrk="0">
              <a:lnSpc>
                <a:spcPct val="1500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3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내가 모세에게 말한 바와 같이 너희 발바닥으로 밟는 곳은 모두 내가 너희에게 </a:t>
            </a:r>
            <a:r>
              <a:rPr lang="ko-KR" altLang="en-US" sz="20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주었노니</a:t>
            </a:r>
            <a:endParaRPr lang="ko-KR" altLang="en-US" sz="2000" b="1" dirty="0">
              <a:solidFill>
                <a:schemeClr val="tx1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algn="just" fontAlgn="base" latinLnBrk="0">
              <a:lnSpc>
                <a:spcPct val="1500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4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곧 광야와 이 레바논에서부터 큰 강 곧 </a:t>
            </a:r>
            <a:r>
              <a:rPr lang="ko-KR" altLang="en-US" sz="20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유브라데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강까지 </a:t>
            </a:r>
            <a:r>
              <a:rPr lang="ko-KR" altLang="en-US" sz="20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헷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족속의 온 땅과 또 해 지는 쪽 대해까지 너희의 영토가 되리라</a:t>
            </a:r>
          </a:p>
          <a:p>
            <a:pPr algn="just" fontAlgn="base" latinLnBrk="0">
              <a:lnSpc>
                <a:spcPct val="1500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5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네 평생에 너를 능히 대적할 자가 </a:t>
            </a:r>
            <a:r>
              <a:rPr lang="ko-KR" altLang="en-US" sz="20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없으리니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내가 모세와 함께 있었던 것 같이 너와 함께 있을 </a:t>
            </a:r>
            <a:r>
              <a:rPr lang="ko-KR" altLang="en-US" sz="20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것임이니라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내가 너를 떠나지 아니하며 버리지 </a:t>
            </a:r>
            <a:r>
              <a:rPr lang="ko-KR" altLang="en-US" sz="20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아니하리니</a:t>
            </a:r>
            <a:endParaRPr lang="ko-KR" altLang="en-US" sz="2000" b="1" dirty="0">
              <a:solidFill>
                <a:schemeClr val="tx1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algn="just" fontAlgn="base" latinLnBrk="0">
              <a:lnSpc>
                <a:spcPct val="1500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6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강하고 </a:t>
            </a:r>
            <a:r>
              <a:rPr lang="ko-KR" altLang="en-US" sz="20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담대하라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너는 내가 그들의 조상에게 맹세하여 그들에게 주리라 한 땅을 이 백성에게 차지하게 하리라</a:t>
            </a:r>
          </a:p>
        </p:txBody>
      </p:sp>
    </p:spTree>
    <p:extLst>
      <p:ext uri="{BB962C8B-B14F-4D97-AF65-F5344CB8AC3E}">
        <p14:creationId xmlns:p14="http://schemas.microsoft.com/office/powerpoint/2010/main" val="117594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수 </a:t>
            </a:r>
            <a:r>
              <a:rPr lang="en-US" altLang="ko-KR" dirty="0"/>
              <a:t>1:1-9</a:t>
            </a:r>
            <a:endParaRPr lang="ko-KR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1" y="1086292"/>
            <a:ext cx="12072663" cy="5799092"/>
          </a:xfrm>
        </p:spPr>
        <p:txBody>
          <a:bodyPr>
            <a:noAutofit/>
          </a:bodyPr>
          <a:lstStyle/>
          <a:p>
            <a:pPr algn="just" fontAlgn="base" latinLnBrk="0">
              <a:lnSpc>
                <a:spcPct val="1500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7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오직 강하고 극히 담대하여 나의 종 모세가 </a:t>
            </a:r>
            <a:r>
              <a:rPr lang="ko-KR" altLang="en-US" sz="20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네게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명령한 그 율법을 다 지켜 행하고 우로나 좌로나 치우치지 말라 그리하면 어디로 가든지 </a:t>
            </a:r>
            <a:r>
              <a:rPr lang="ko-KR" altLang="en-US" sz="20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형통하리니</a:t>
            </a:r>
            <a:endParaRPr lang="ko-KR" altLang="en-US" sz="2000" b="1" dirty="0">
              <a:solidFill>
                <a:schemeClr val="tx1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algn="just" fontAlgn="base" latinLnBrk="0">
              <a:lnSpc>
                <a:spcPct val="1500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8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 율법책을 네 입에서 떠나지 말게 하며 주야로 그것을 묵상하여 그 안에 기록된 대로 다 지켜 행하라 그리하면 네 길이 평탄하게 될 것이며 네가 형통하리라</a:t>
            </a:r>
          </a:p>
          <a:p>
            <a:pPr algn="just" fontAlgn="base" latinLnBrk="0">
              <a:lnSpc>
                <a:spcPct val="1500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9 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내가 </a:t>
            </a:r>
            <a:r>
              <a:rPr lang="ko-KR" altLang="en-US" sz="20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네게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명령한 것이 아니냐 강하고 </a:t>
            </a:r>
            <a:r>
              <a:rPr lang="ko-KR" altLang="en-US" sz="20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담대하라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두려워하지 말며 놀라지 말라 네가 어디로 가든지 네 하나님 여호와가 너와 함께 </a:t>
            </a:r>
            <a:r>
              <a:rPr lang="ko-KR" altLang="en-US" sz="20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하느니라</a:t>
            </a: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en-US" sz="20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하시니라</a:t>
            </a:r>
            <a:endParaRPr lang="en-US" altLang="ko-KR" sz="1900" b="1" kern="0" dirty="0">
              <a:solidFill>
                <a:srgbClr val="000000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031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1524000" y="4911552"/>
            <a:ext cx="9144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두려움을 극복하는 길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algn="ctr"/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  <a:p>
            <a:pPr algn="ct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(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이정현 목사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026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1524000" y="4911552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합심 기도 제목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2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* </a:t>
            </a:r>
            <a:r>
              <a:rPr lang="ko-KR" altLang="en-US" dirty="0"/>
              <a:t>북한 주민을 위한 기도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1" y="1086292"/>
            <a:ext cx="8760295" cy="5799092"/>
          </a:xfrm>
        </p:spPr>
        <p:txBody>
          <a:bodyPr>
            <a:noAutofit/>
          </a:bodyPr>
          <a:lstStyle/>
          <a:p>
            <a:pPr algn="just" fontAlgn="base" latinLnBrk="0">
              <a:lnSpc>
                <a:spcPct val="150000"/>
              </a:lnSpc>
              <a:spcBef>
                <a:spcPts val="0"/>
              </a:spcBef>
            </a:pP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기도제목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1.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소외 계층 북한 서민들의 겨울나기 준비를 위해 기도합시다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algn="just" fontAlgn="base" latinLnBrk="0">
              <a:lnSpc>
                <a:spcPct val="150000"/>
              </a:lnSpc>
              <a:spcBef>
                <a:spcPts val="0"/>
              </a:spcBef>
            </a:pPr>
            <a:endParaRPr lang="en-US" altLang="ko-KR" sz="1900" b="1" kern="0" dirty="0">
              <a:solidFill>
                <a:srgbClr val="000000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indent="457200" algn="just" fontAlgn="base" latinLnBrk="0">
              <a:lnSpc>
                <a:spcPct val="150000"/>
              </a:lnSpc>
              <a:spcBef>
                <a:spcPts val="0"/>
              </a:spcBef>
            </a:pP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북한의 겨울 추위는 남한에 비해 심하며 특히 북부 산악지역 등 소외지역으로 갈수록 더욱 혹독합니다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하지만 북한은 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90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년대 이후 필요한 양의 에너지를 주민들에게 공급하지 못하고 있습니다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 주민들은 태양광 패널 사용 등 여러 자구책을 강구하며 에너지난에 대응하고 있지만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 과정에서 에너지 빈부격차가 더욱 심해지고 있습니다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indent="457200" algn="just" fontAlgn="base" latinLnBrk="0">
              <a:lnSpc>
                <a:spcPct val="150000"/>
              </a:lnSpc>
              <a:spcBef>
                <a:spcPts val="0"/>
              </a:spcBef>
            </a:pP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북한의 월동준비 계절인 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10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월을 맞아 소외지역 취약계층의 북한 서민들이 겨울나기 준비를 잘 할 수 있도록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그래서 올 겨울 추위를 잘 이겨낼 수 있도록 기도합시다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겨울 추위에 어려움을 겪는 동포들을 돕기 위한 오픈도어선교회를 비롯한 선교단체와 기독 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NGO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의 사역을 위해서도 기도를 부탁드립니다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19A5E4B-FF44-84CD-8369-0CF212ACAE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440"/>
          <a:stretch/>
        </p:blipFill>
        <p:spPr>
          <a:xfrm>
            <a:off x="8971024" y="1199055"/>
            <a:ext cx="3238047" cy="165388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BDEA4EE-85F1-8BC3-8BAA-53A5296AB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0113" y="2939130"/>
            <a:ext cx="3238046" cy="221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2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1" y="1086292"/>
            <a:ext cx="8760295" cy="5754930"/>
          </a:xfrm>
        </p:spPr>
        <p:txBody>
          <a:bodyPr>
            <a:noAutofit/>
          </a:bodyPr>
          <a:lstStyle/>
          <a:p>
            <a:pPr algn="just" fontAlgn="base" latinLnBrk="0">
              <a:lnSpc>
                <a:spcPct val="150000"/>
              </a:lnSpc>
              <a:spcBef>
                <a:spcPts val="0"/>
              </a:spcBef>
            </a:pP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기도제목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2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민생을 위한 북한 당국의 정책적 변화를 위해 기도합시다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algn="just" fontAlgn="base" latinLnBrk="0">
              <a:lnSpc>
                <a:spcPct val="150000"/>
              </a:lnSpc>
              <a:spcBef>
                <a:spcPts val="0"/>
              </a:spcBef>
            </a:pPr>
            <a:endParaRPr lang="en-US" altLang="ko-KR" sz="1900" b="1" kern="0" dirty="0">
              <a:solidFill>
                <a:srgbClr val="000000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indent="360000" algn="just" fontAlgn="base" latinLnBrk="0">
              <a:lnSpc>
                <a:spcPct val="150000"/>
              </a:lnSpc>
              <a:spcBef>
                <a:spcPts val="0"/>
              </a:spcBef>
            </a:pP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북한의 만성적인 에너지 문제를 해결하기 위해서는 자력갱생이 아닌 외부와의 교류 협력이 필요합니다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하지만 북한은 문제를 인식하고 있음에도 불구하고 국가가 나서서 적극적인 해결을 도모하기 보다는 각 기관과 기업소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가정에게 책임을 전가하고 있습니다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식량 문제의 경우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양곡의 시장 판매를 제한하고 국가가 운영하는 양곡판매소로 일원화한 “</a:t>
            </a:r>
            <a:r>
              <a:rPr lang="ko-KR" altLang="en-US" sz="1900" b="1" kern="0" dirty="0" err="1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신양곡정책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” 조치로 인해 주민들에게 충분한 양의 식량을 제공되지 못했고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이로 인해 식량난이 심해지기도 했습니다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indent="360000" algn="just" fontAlgn="base" latinLnBrk="0">
              <a:lnSpc>
                <a:spcPct val="150000"/>
              </a:lnSpc>
              <a:spcBef>
                <a:spcPts val="0"/>
              </a:spcBef>
            </a:pP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 당국이 보이고 있는 시장에 대한 견제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국가 통제 강화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핵문제로 인한 국제사회로부터 고립 등이 멈춰지도록 기도합시다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더 나아가 북한이 근본적인 민생 안정과 인권 개선의 방향으로 변화할 수 있도록 기도합시다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A101780-7DA5-2D9F-E8C8-05964633C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1271" y="1152128"/>
            <a:ext cx="3125409" cy="177281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12EBA394-11F9-9A7C-3F51-7FE8BF57B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1271" y="2996952"/>
            <a:ext cx="3125409" cy="240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29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 *</a:t>
            </a:r>
            <a:r>
              <a:rPr lang="ko-KR" altLang="en-US" dirty="0"/>
              <a:t>북한선교현장을 위한 기도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3" y="1086292"/>
            <a:ext cx="8976317" cy="5754930"/>
          </a:xfrm>
        </p:spPr>
        <p:txBody>
          <a:bodyPr/>
          <a:lstStyle/>
          <a:p>
            <a:pPr marR="0" lvl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19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기도제목</a:t>
            </a:r>
            <a:r>
              <a:rPr lang="en-US" altLang="ko-KR" sz="19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3. </a:t>
            </a:r>
            <a:r>
              <a:rPr lang="ko-KR" altLang="en-US" sz="19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해외 북한선교현장을 위해 기도합시다</a:t>
            </a:r>
            <a:r>
              <a:rPr lang="en-US" altLang="ko-KR" sz="19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en-US" altLang="ko-KR" sz="1900" b="1" kern="0" dirty="0">
              <a:solidFill>
                <a:srgbClr val="000000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R="0" lvl="0" indent="36000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1900" b="1" kern="0" dirty="0" err="1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북중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항공편이 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8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월 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22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일부터 운행을 재개한 데 이어 </a:t>
            </a:r>
            <a:r>
              <a:rPr lang="ko-KR" altLang="en-US" sz="1900" b="1" kern="0" dirty="0" err="1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북중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여객 열차 운행도 포착되었습니다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아직은 임시 운영의 성격이지만 머지않아 북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-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중간 인적왕래가 활발해 질 것으로 전망됩니다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평양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-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블라디보스토크 항공편 운항도 곧 재개될 예정입니다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marR="0" lvl="0" indent="36000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코로나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19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팬데믹으로 중단되었던 북한 사람들의 왕래가 곧 활발해질 것으로 예상되는 만큼 선교 현장의 준비가 필요합니다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코로나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19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팬데믹과 중국의 추방으로 인해 많은 선교사님들이 현장을 떠날 수밖에 없었고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이를 다시금 회복하는 데에 여전히 많은 장애물이 있습니다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게다가 중국의 반간첩법 개정안 시행 등으로 선교활동의 부담이 더욱 커진 상황입니다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marR="0" lvl="0" indent="36000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 선교를 위해 성령 충만하고 준비된 일꾼들이 세워질 수 있도록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그리고 복음 사역이 안전한 가운데 이루어지도록 기도합시다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3045CAF-1D3B-5D4B-9F4C-CA72C6F14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2330" y="1196752"/>
            <a:ext cx="3023659" cy="170080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59E4029A-BD2F-04B2-F439-87982525F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2332" y="2996952"/>
            <a:ext cx="3023657" cy="170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63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0" y="1086292"/>
            <a:ext cx="11856640" cy="5771708"/>
          </a:xfrm>
        </p:spPr>
        <p:txBody>
          <a:bodyPr/>
          <a:lstStyle/>
          <a:p>
            <a:pPr marR="0" lvl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19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기도제목</a:t>
            </a:r>
            <a:r>
              <a:rPr lang="en-US" altLang="ko-KR" sz="19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4.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강제 북송의 위기에 처한 제 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3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국 탈북자들을 위해 기도합시다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endParaRPr lang="en-US" altLang="ko-KR" b="1" kern="0" dirty="0">
              <a:solidFill>
                <a:srgbClr val="000000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R="0" lvl="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endParaRPr lang="en-US" altLang="ko-KR" b="1" kern="0" dirty="0">
              <a:solidFill>
                <a:srgbClr val="000000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R="0" lvl="0" indent="36000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8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월 말 외화벌이 일꾼 및 유학생 출신으로 탈출을 시도하다 붙잡힌 탈북자 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100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여명이 강제 송환되었다는 소식이 들리면서 그 외의 탈북자들에 대해서도 강제 북송의 우려가 커지고 있습니다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인권 단체들은 최대 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2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천 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6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백여명의 탈북자가 현재 중국에 수감 중인 것으로 추정하고 있습니다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선교 현장에서도 최근 강제 북송의 우려로 인해 북한 여성들이 두려움에 대피하는 일들이 벌어지기도 했습니다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marR="0" lvl="0" indent="36000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북송 당하는 이들 중에는 중국에서 신앙을 가지게 된 신자들이 있습니다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이들의 기독교 신앙 및 선교사 접촉 여부 등이 발각될 경우 정치범에 준하는 처벌을 받을 수 있어 우리의 특별한 기도가 요청됩니다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marR="0" lvl="0" indent="360000" algn="just" fontAlgn="base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1900" b="1" kern="0" dirty="0" err="1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탈북민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강제 송환이 중단되고 붙잡혀 있는 탈북자들에게 살 길이 열릴 수 있도록 기도합시다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특별히 신앙을 가진 탈북자들의 안전을 위해 기도합시다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08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*</a:t>
            </a:r>
            <a:r>
              <a:rPr lang="ko-KR" altLang="en-US" dirty="0"/>
              <a:t>지하교회 성도들과 선교사를 위한 기도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2" y="1086292"/>
            <a:ext cx="8341699" cy="5771708"/>
          </a:xfrm>
        </p:spPr>
        <p:txBody>
          <a:bodyPr/>
          <a:lstStyle/>
          <a:p>
            <a:pPr marR="0" lvl="0" algn="just" fontAlgn="base" latinLnBrk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9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기도제목 </a:t>
            </a:r>
            <a:r>
              <a:rPr lang="en-US" altLang="ko-KR" sz="19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5.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</a:t>
            </a:r>
            <a:r>
              <a:rPr lang="ko-KR" altLang="en-US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북한의 기독교 박해 중단과 지하교회 성도들을 위해 기도합시다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</a:p>
          <a:p>
            <a:pPr marR="0" lvl="0" algn="just" fontAlgn="base" latinLnBrk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600" b="1" kern="0" dirty="0">
              <a:solidFill>
                <a:srgbClr val="000000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R="0" lvl="0" indent="360000" algn="just" fontAlgn="base" latinLnBrk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최근 언론 보도를 통해 올해 </a:t>
            </a:r>
            <a:r>
              <a:rPr lang="en-US" altLang="ko-KR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4</a:t>
            </a:r>
            <a:r>
              <a:rPr lang="ko-KR" altLang="en-US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월 발생한 평안남도 순천시 </a:t>
            </a:r>
            <a:r>
              <a:rPr lang="ko-KR" altLang="en-US" sz="1850" b="1" kern="0" dirty="0" err="1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동암리</a:t>
            </a:r>
            <a:r>
              <a:rPr lang="ko-KR" altLang="en-US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지하교회 적발사건이 보도되었습니다</a:t>
            </a:r>
            <a:r>
              <a:rPr lang="en-US" altLang="ko-KR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현장에서는 보도된 사건 외에도 여러 건의 지하교회 적발 및 기독교 박해 사건이 보고되고 있어 매우 우려됩니다</a:t>
            </a:r>
            <a:r>
              <a:rPr lang="en-US" altLang="ko-KR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marR="0" lvl="0" indent="360000" algn="just" fontAlgn="base" latinLnBrk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북한은 </a:t>
            </a:r>
            <a:r>
              <a:rPr lang="en-US" altLang="ko-KR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‘</a:t>
            </a:r>
            <a:r>
              <a:rPr lang="ko-KR" altLang="en-US" sz="1850" b="1" kern="0" dirty="0" err="1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반동사상문화배격법</a:t>
            </a:r>
            <a:r>
              <a:rPr lang="en-US" altLang="ko-KR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’</a:t>
            </a:r>
            <a:r>
              <a:rPr lang="ko-KR" altLang="en-US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제정 등 사상 통제와 종교 박해의 강도를  더욱 강화하고 있습니다</a:t>
            </a:r>
            <a:r>
              <a:rPr lang="en-US" altLang="ko-KR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또한 김정욱</a:t>
            </a:r>
            <a:r>
              <a:rPr lang="en-US" altLang="ko-KR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(2013), </a:t>
            </a:r>
            <a:r>
              <a:rPr lang="ko-KR" altLang="en-US" sz="1850" b="1" kern="0" dirty="0" err="1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김국기</a:t>
            </a:r>
            <a:r>
              <a:rPr lang="en-US" altLang="ko-KR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(2014), </a:t>
            </a:r>
            <a:r>
              <a:rPr lang="ko-KR" altLang="en-US" sz="1850" b="1" kern="0" dirty="0" err="1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최춘길</a:t>
            </a:r>
            <a:r>
              <a:rPr lang="en-US" altLang="ko-KR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(2014) </a:t>
            </a:r>
            <a:r>
              <a:rPr lang="ko-KR" altLang="en-US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선교사와 </a:t>
            </a:r>
            <a:r>
              <a:rPr lang="ko-KR" altLang="en-US" sz="1850" b="1" kern="0" dirty="0" err="1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탈북민</a:t>
            </a:r>
            <a:r>
              <a:rPr lang="ko-KR" altLang="en-US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출신 김원호</a:t>
            </a:r>
            <a:r>
              <a:rPr lang="en-US" altLang="ko-KR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(2016), </a:t>
            </a:r>
            <a:r>
              <a:rPr lang="ko-KR" altLang="en-US" sz="1850" b="1" kern="0" dirty="0" err="1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함진우</a:t>
            </a:r>
            <a:r>
              <a:rPr lang="en-US" altLang="ko-KR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(2016), </a:t>
            </a:r>
            <a:r>
              <a:rPr lang="ko-KR" altLang="en-US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고현철</a:t>
            </a:r>
            <a:r>
              <a:rPr lang="en-US" altLang="ko-KR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(2016)</a:t>
            </a:r>
            <a:r>
              <a:rPr lang="ko-KR" altLang="en-US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씨</a:t>
            </a:r>
            <a:r>
              <a:rPr lang="en-US" altLang="ko-KR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그리고 조선족 사역자들은 여전히 북한에 억류되어 있습니다</a:t>
            </a:r>
            <a:r>
              <a:rPr lang="en-US" altLang="ko-KR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marR="0" lvl="0" indent="360000" algn="just" fontAlgn="base" latinLnBrk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북한의 기독교 박해가 하루 속히 중단되고 지하교회 성도들이 주님의 보호하심 안에서 신앙을 지킬 수 있도록 기도합시다</a:t>
            </a:r>
            <a:r>
              <a:rPr lang="en-US" altLang="ko-KR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특별히 </a:t>
            </a:r>
            <a:r>
              <a:rPr lang="ko-KR" altLang="en-US" sz="1850" b="1" kern="0" dirty="0" err="1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갇혀있는</a:t>
            </a:r>
            <a:r>
              <a:rPr lang="ko-KR" altLang="en-US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성도들과 억류되어 있는 선교사님들을 위해서 기도합시다</a:t>
            </a:r>
            <a:r>
              <a:rPr lang="en-US" altLang="ko-KR" sz="185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BE501922-B39F-D0AD-9709-FE2180107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4817" y="1252311"/>
            <a:ext cx="3515346" cy="12144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7458494B-C879-227B-DB62-57AE8A99B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4817" y="2475815"/>
            <a:ext cx="3515346" cy="6074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0A45168-941C-48B4-3DAB-882B2B669636}"/>
              </a:ext>
            </a:extLst>
          </p:cNvPr>
          <p:cNvSpPr txBox="1"/>
          <p:nvPr/>
        </p:nvSpPr>
        <p:spPr>
          <a:xfrm>
            <a:off x="8488218" y="3121223"/>
            <a:ext cx="37284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&lt;</a:t>
            </a:r>
            <a:r>
              <a:rPr lang="ko-KR" altLang="en-US" sz="1200" dirty="0" err="1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반동사상문화배격법의</a:t>
            </a:r>
            <a:r>
              <a:rPr lang="ko-KR" altLang="en-US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종교활동 관련 처벌 규정</a:t>
            </a:r>
            <a:r>
              <a:rPr lang="en-US" altLang="ko-KR" sz="120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&gt;</a:t>
            </a:r>
            <a:endParaRPr lang="ko-KR" altLang="en-US" sz="1200" dirty="0"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161FC3F-D59F-6F00-9BA8-2C5237EE5F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425" y="3499135"/>
            <a:ext cx="3526204" cy="200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2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 	</a:t>
            </a:r>
            <a:endParaRPr lang="ko-KR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0" y="1086292"/>
            <a:ext cx="11856640" cy="5540414"/>
          </a:xfrm>
        </p:spPr>
        <p:txBody>
          <a:bodyPr/>
          <a:lstStyle/>
          <a:p>
            <a:pPr marL="0" marR="0" indent="0" algn="just" fontAlgn="base" latinLnBrk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기도제목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6. </a:t>
            </a:r>
            <a:r>
              <a:rPr lang="ko-KR" altLang="en-US" sz="1800" b="1" kern="100" spc="0" dirty="0">
                <a:solidFill>
                  <a:srgbClr val="000000"/>
                </a:solidFill>
                <a:effectLst/>
                <a:latin typeface="나눔스퀘어라운드 Bold" panose="020B0600000101010101"/>
                <a:ea typeface="나눔스퀘어라운드 Bold" panose="020B0600000101010101"/>
              </a:rPr>
              <a:t>선교사님들을 위한 기도</a:t>
            </a:r>
            <a:endParaRPr lang="ko-KR" altLang="en-US" sz="1800" b="1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R="0" lvl="0" algn="just" fontAlgn="base" latinLnBrk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000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indent="360000" algn="just" fontAlgn="base" latinLnBrk="0">
              <a:lnSpc>
                <a:spcPct val="135000"/>
              </a:lnSpc>
              <a:spcBef>
                <a:spcPts val="0"/>
              </a:spcBef>
            </a:pPr>
            <a:endParaRPr lang="en-US" altLang="ko-KR" sz="1900" b="1" kern="0" dirty="0">
              <a:solidFill>
                <a:srgbClr val="000000"/>
              </a:solidFill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indent="360000" algn="just" fontAlgn="base" latinLnBrk="0">
              <a:lnSpc>
                <a:spcPct val="150000"/>
              </a:lnSpc>
              <a:spcBef>
                <a:spcPts val="0"/>
              </a:spcBef>
            </a:pPr>
            <a:r>
              <a:rPr lang="ko-KR" altLang="en-US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선교지에서 사역하는 선교사님들을 위해서 기도합시다</a:t>
            </a:r>
            <a:r>
              <a:rPr lang="en-US" altLang="ko-KR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북한선교현장의 선교사님들은 사역과 더불어 보안문제로 인한 스트레스에 노출되어 있습니다</a:t>
            </a:r>
            <a:r>
              <a:rPr lang="en-US" altLang="ko-KR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일부 위험하거나 민감한 현장을 여행할 때는 극도의 긴장감 속에서 여행을 합니다</a:t>
            </a:r>
            <a:r>
              <a:rPr lang="en-US" altLang="ko-KR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선교지의 교회에도 소속되기 어렵고</a:t>
            </a:r>
            <a:r>
              <a:rPr lang="en-US" altLang="ko-KR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한인사회</a:t>
            </a:r>
            <a:r>
              <a:rPr lang="en-US" altLang="ko-KR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선교사 </a:t>
            </a:r>
            <a:r>
              <a:rPr lang="ko-KR" altLang="en-US" sz="2000" b="1" kern="0" dirty="0" err="1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사회와도</a:t>
            </a:r>
            <a:r>
              <a:rPr lang="ko-KR" altLang="en-US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교류하지 않으며 살아가고 있습니다</a:t>
            </a:r>
            <a:r>
              <a:rPr lang="en-US" altLang="ko-KR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본국과의 통신에도 제약이 많고 왕래도 자유롭지 않으므로 선교사와 그 가정은 고립된 가운데 살아가고 있습니다</a:t>
            </a:r>
            <a:r>
              <a:rPr lang="en-US" altLang="ko-KR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이러한 고립된 상황은 선교사와 가족들의 영</a:t>
            </a:r>
            <a:r>
              <a:rPr lang="en-US" altLang="ko-KR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·</a:t>
            </a:r>
            <a:r>
              <a:rPr lang="ko-KR" altLang="en-US" sz="2000" b="1" kern="0" dirty="0" err="1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육간의</a:t>
            </a:r>
            <a:r>
              <a:rPr lang="ko-KR" altLang="en-US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건강을 위협 합니다</a:t>
            </a:r>
            <a:r>
              <a:rPr lang="en-US" altLang="ko-KR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선교사님들이 정신적</a:t>
            </a:r>
            <a:r>
              <a:rPr lang="en-US" altLang="ko-KR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· </a:t>
            </a:r>
            <a:r>
              <a:rPr lang="ko-KR" altLang="en-US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육신적으로 건강하도록 기도해주십시오</a:t>
            </a:r>
            <a:r>
              <a:rPr lang="en-US" altLang="ko-KR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선교사님들의 가정에 주님이 주신 평강이 넘치고 자녀들이 주님 안에서 몸과 마음이 건강하게 자라도록 기도해주십시오</a:t>
            </a:r>
            <a:r>
              <a:rPr lang="en-US" altLang="ko-KR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kern="0" dirty="0" err="1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여행간에</a:t>
            </a:r>
            <a:r>
              <a:rPr lang="ko-KR" altLang="en-US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안전을 </a:t>
            </a:r>
            <a:r>
              <a:rPr lang="ko-KR" altLang="en-US" sz="2000" b="1" kern="0" dirty="0" err="1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지켜주시고</a:t>
            </a:r>
            <a:r>
              <a:rPr lang="en-US" altLang="ko-KR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영적 분별력을 주셔서 사역을 건강하게 이어가도록 기도 부탁드립니다</a:t>
            </a:r>
            <a:r>
              <a:rPr lang="en-US" altLang="ko-KR" sz="19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en-US" altLang="ko-KR" sz="1900" b="1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 	</a:t>
            </a:r>
            <a:endParaRPr lang="ko-KR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0" y="1086292"/>
            <a:ext cx="8832304" cy="5540414"/>
          </a:xfrm>
        </p:spPr>
        <p:txBody>
          <a:bodyPr/>
          <a:lstStyle/>
          <a:p>
            <a:pPr marR="0" lvl="0" algn="just" fontAlgn="base" latinLnBrk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기도제목</a:t>
            </a:r>
            <a:r>
              <a:rPr lang="en-US" altLang="ko-KR" sz="20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7. </a:t>
            </a:r>
            <a:r>
              <a:rPr lang="ko-KR" altLang="en-US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북녘을 향한 라디오 복음 사역을 위해 기도합시다</a:t>
            </a:r>
            <a:r>
              <a:rPr lang="en-US" altLang="ko-KR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</a:p>
          <a:p>
            <a:pPr marR="0" lvl="0" algn="just" fontAlgn="base" latinLnBrk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000" b="1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indent="360000" algn="just" fontAlgn="base" latinLnBrk="0">
              <a:lnSpc>
                <a:spcPct val="135000"/>
              </a:lnSpc>
              <a:spcBef>
                <a:spcPts val="0"/>
              </a:spcBef>
            </a:pPr>
            <a:r>
              <a:rPr lang="ko-KR" altLang="en-US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오</a:t>
            </a:r>
            <a:r>
              <a:rPr lang="ko-KR" altLang="en-US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픈도어선교회는 극동방송</a:t>
            </a:r>
            <a:r>
              <a:rPr lang="en-US" altLang="ko-KR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북방선교방송</a:t>
            </a:r>
            <a:r>
              <a:rPr lang="en-US" altLang="ko-KR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(TWR), </a:t>
            </a:r>
            <a:r>
              <a:rPr lang="ko-KR" altLang="en-US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생명의 강 방송과의 협력을 통해 북한의 성도들을 격려하고 주민들에게 복음을 전하고자 애쓰고 있습니다</a:t>
            </a:r>
            <a:r>
              <a:rPr lang="en-US" altLang="ko-KR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indent="360000" algn="just" fontAlgn="base" latinLnBrk="0">
              <a:lnSpc>
                <a:spcPct val="135000"/>
              </a:lnSpc>
              <a:spcBef>
                <a:spcPts val="0"/>
              </a:spcBef>
            </a:pPr>
            <a:r>
              <a:rPr lang="ko-KR" altLang="en-US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국경 봉쇄기간동안 라디오 방송 사역은 막힌 국경을 넘어 북녘으로 복음을 전파해왔고</a:t>
            </a:r>
            <a:r>
              <a:rPr lang="en-US" altLang="ko-KR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000" b="1" kern="0" spc="0" dirty="0" err="1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그러다보니</a:t>
            </a:r>
            <a:r>
              <a:rPr lang="ko-KR" altLang="en-US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이를 막고자 하는 북한의 전파방해가 적극적으로 이루어진 정</a:t>
            </a:r>
            <a:r>
              <a:rPr lang="ko-KR" altLang="en-US" sz="2000" b="1" kern="0" spc="0" dirty="0">
                <a:solidFill>
                  <a:schemeClr val="tx1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황</a:t>
            </a:r>
            <a:r>
              <a:rPr lang="ko-KR" altLang="en-US" sz="2000" b="1" kern="0" dirty="0">
                <a:solidFill>
                  <a:srgbClr val="000000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도 있었</a:t>
            </a:r>
            <a:r>
              <a:rPr lang="ko-KR" altLang="en-US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습니다</a:t>
            </a:r>
            <a:r>
              <a:rPr lang="en-US" altLang="ko-KR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</a:p>
          <a:p>
            <a:pPr indent="360000" algn="just" fontAlgn="base" latinLnBrk="0">
              <a:lnSpc>
                <a:spcPct val="135000"/>
              </a:lnSpc>
              <a:spcBef>
                <a:spcPts val="0"/>
              </a:spcBef>
            </a:pPr>
            <a:r>
              <a:rPr lang="ko-KR" altLang="en-US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방송 사역자들이 하나님께서 주시는 힘과 지혜로 이 사명을 잘 감당할 수 있도록 기도합시다</a:t>
            </a:r>
            <a:r>
              <a:rPr lang="en-US" altLang="ko-KR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또한 북녘의 청취자들이 안전하게 방송을 들으실 수 있도록 기도합시다</a:t>
            </a:r>
            <a:r>
              <a:rPr lang="en-US" altLang="ko-KR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기상 악화나 북한의 방해전파 등으로 인한 음질 저하 및 청취 장애가 발생하지 않도록</a:t>
            </a:r>
            <a:r>
              <a:rPr lang="en-US" altLang="ko-KR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특히 북녘의 주민과 성도들이 강화되고 있는 비사회주의</a:t>
            </a:r>
            <a:r>
              <a:rPr lang="en-US" altLang="ko-KR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· </a:t>
            </a:r>
            <a:r>
              <a:rPr lang="ko-KR" altLang="en-US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반사회주의 단속 열풍을 잘 피해서 안전하게 방송을 들으실 수 있도록 기도합시다</a:t>
            </a:r>
            <a:r>
              <a:rPr lang="en-US" altLang="ko-KR" sz="2000" b="1" kern="0" spc="0" dirty="0">
                <a:solidFill>
                  <a:srgbClr val="000000"/>
                </a:solidFill>
                <a:effectLst/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7B84ED8-9EB0-4768-B833-9DBDE5EE3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474" y="3062289"/>
            <a:ext cx="3074633" cy="1728192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C7EABAD8-B251-A576-BC57-4E1717099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328" y="1194324"/>
            <a:ext cx="3072340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1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624" y="44624"/>
            <a:ext cx="6813376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5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4636</TotalTime>
  <Words>1050</Words>
  <Application>Microsoft Office PowerPoint</Application>
  <PresentationFormat>와이드스크린</PresentationFormat>
  <Paragraphs>64</Paragraphs>
  <Slides>14</Slides>
  <Notes>7</Notes>
  <HiddenSlides>0</HiddenSlides>
  <MMClips>1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14</vt:i4>
      </vt:variant>
    </vt:vector>
  </HeadingPairs>
  <TitlesOfParts>
    <vt:vector size="21" baseType="lpstr">
      <vt:lpstr>나눔스퀘어라운드 Bold</vt:lpstr>
      <vt:lpstr>맑은 고딕</vt:lpstr>
      <vt:lpstr>함초롬바탕</vt:lpstr>
      <vt:lpstr>Arial</vt:lpstr>
      <vt:lpstr>Calibri</vt:lpstr>
      <vt:lpstr>Office Theme</vt:lpstr>
      <vt:lpstr>Custom Design</vt:lpstr>
      <vt:lpstr>PowerPoint 프레젠테이션</vt:lpstr>
      <vt:lpstr>PowerPoint 프레젠테이션</vt:lpstr>
      <vt:lpstr>수 1:1-9</vt:lpstr>
      <vt:lpstr>수 1:1-9</vt:lpstr>
      <vt:lpstr>PowerPoint 프레젠테이션</vt:lpstr>
      <vt:lpstr>PowerPoint 프레젠테이션</vt:lpstr>
      <vt:lpstr>* 북한 주민을 위한 기도</vt:lpstr>
      <vt:lpstr>PowerPoint 프레젠테이션</vt:lpstr>
      <vt:lpstr> *북한선교현장을 위한 기도</vt:lpstr>
      <vt:lpstr>PowerPoint 프레젠테이션</vt:lpstr>
      <vt:lpstr>*지하교회 성도들과 선교사를 위한 기도</vt:lpstr>
      <vt:lpstr>  </vt:lpstr>
      <vt:lpstr>  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Daniel</dc:creator>
  <cp:lastModifiedBy>Aaron Han</cp:lastModifiedBy>
  <cp:revision>155</cp:revision>
  <cp:lastPrinted>2019-03-26T09:52:58Z</cp:lastPrinted>
  <dcterms:created xsi:type="dcterms:W3CDTF">2019-01-29T08:56:37Z</dcterms:created>
  <dcterms:modified xsi:type="dcterms:W3CDTF">2023-10-13T05:49:21Z</dcterms:modified>
</cp:coreProperties>
</file>