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</p:sldMasterIdLst>
  <p:notesMasterIdLst>
    <p:notesMasterId r:id="rId14"/>
  </p:notesMasterIdLst>
  <p:sldIdLst>
    <p:sldId id="256" r:id="rId4"/>
    <p:sldId id="366" r:id="rId5"/>
    <p:sldId id="367" r:id="rId6"/>
    <p:sldId id="368" r:id="rId7"/>
    <p:sldId id="374" r:id="rId8"/>
    <p:sldId id="369" r:id="rId9"/>
    <p:sldId id="370" r:id="rId10"/>
    <p:sldId id="371" r:id="rId11"/>
    <p:sldId id="372" r:id="rId12"/>
    <p:sldId id="297" r:id="rId13"/>
  </p:sldIdLst>
  <p:sldSz cx="12192000" cy="6858000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D0669933-9860-4974-BC67-19645863A2B3}">
          <p14:sldIdLst>
            <p14:sldId id="256"/>
            <p14:sldId id="366"/>
            <p14:sldId id="367"/>
            <p14:sldId id="368"/>
            <p14:sldId id="374"/>
            <p14:sldId id="369"/>
            <p14:sldId id="370"/>
            <p14:sldId id="371"/>
            <p14:sldId id="372"/>
            <p14:sldId id="29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nna-N" initials="J" lastIdx="1" clrIdx="0">
    <p:extLst>
      <p:ext uri="{19B8F6BF-5375-455C-9EA6-DF929625EA0E}">
        <p15:presenceInfo xmlns:p15="http://schemas.microsoft.com/office/powerpoint/2012/main" userId="Jenna-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478" autoAdjust="0"/>
  </p:normalViewPr>
  <p:slideViewPr>
    <p:cSldViewPr>
      <p:cViewPr varScale="1">
        <p:scale>
          <a:sx n="105" d="100"/>
          <a:sy n="105" d="100"/>
        </p:scale>
        <p:origin x="84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786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B5D7E-EE18-4B31-BF13-63194795837C}" type="datetimeFigureOut">
              <a:rPr lang="ko-KR" altLang="en-US" smtClean="0"/>
              <a:t>2023-11-22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4A525-2E8A-4AF5-96B9-59868DF7422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44124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12192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623392" y="2276872"/>
            <a:ext cx="109728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159563" y="0"/>
            <a:ext cx="10032437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831637" y="1268760"/>
            <a:ext cx="8750763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845429" y="1844825"/>
            <a:ext cx="8750763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09585" indent="0" algn="ctr">
              <a:buNone/>
              <a:defRPr/>
            </a:lvl2pPr>
            <a:lvl3pPr marL="1219170" indent="0" algn="ctr">
              <a:buNone/>
              <a:defRPr/>
            </a:lvl3pPr>
            <a:lvl4pPr marL="1828754" indent="0" algn="ctr">
              <a:buNone/>
              <a:defRPr/>
            </a:lvl4pPr>
            <a:lvl5pPr marL="2438339" indent="0" algn="ctr">
              <a:buNone/>
              <a:defRPr/>
            </a:lvl5pPr>
            <a:lvl6pPr marL="3047924" indent="0" algn="ctr">
              <a:buNone/>
              <a:defRPr/>
            </a:lvl6pPr>
            <a:lvl7pPr marL="3657509" indent="0" algn="ctr">
              <a:buNone/>
              <a:defRPr/>
            </a:lvl7pPr>
            <a:lvl8pPr marL="4267093" indent="0" algn="ctr">
              <a:buNone/>
              <a:defRPr/>
            </a:lvl8pPr>
            <a:lvl9pPr marL="4876678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D7DB847-0814-4C64-5CD0-B3EC11AA0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742472-B0C9-32B8-F546-67F5F04C5A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3F3070C-1163-78A3-EE5E-E4BD8B69B6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3581D5-CDB6-4B6E-AB21-754EA237329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463893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16A06CA-370C-8F42-D455-03ED1E44AE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F4AB604-C9E5-2C60-CD44-44EFFDC4AF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BE0DBC-9995-CA22-4070-47843A75DA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8346A7-FE22-45E7-903E-7727C73EC47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350970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/>
            </a:lvl1pPr>
            <a:lvl2pPr marL="609585" indent="0">
              <a:buNone/>
              <a:defRPr sz="2400"/>
            </a:lvl2pPr>
            <a:lvl3pPr marL="1219170" indent="0">
              <a:buNone/>
              <a:defRPr sz="2133"/>
            </a:lvl3pPr>
            <a:lvl4pPr marL="1828754" indent="0">
              <a:buNone/>
              <a:defRPr sz="1867"/>
            </a:lvl4pPr>
            <a:lvl5pPr marL="2438339" indent="0">
              <a:buNone/>
              <a:defRPr sz="1867"/>
            </a:lvl5pPr>
            <a:lvl6pPr marL="3047924" indent="0">
              <a:buNone/>
              <a:defRPr sz="1867"/>
            </a:lvl6pPr>
            <a:lvl7pPr marL="3657509" indent="0">
              <a:buNone/>
              <a:defRPr sz="1867"/>
            </a:lvl7pPr>
            <a:lvl8pPr marL="4267093" indent="0">
              <a:buNone/>
              <a:defRPr sz="1867"/>
            </a:lvl8pPr>
            <a:lvl9pPr marL="4876678" indent="0">
              <a:buNone/>
              <a:defRPr sz="1867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166BAF-DCC9-A3C6-2FC5-7E3F8FE2AF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3C9754-BE67-A0FD-BD6C-4B9D0F2053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158027-437D-8CC1-9203-C6A23335C5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791CF0-9D85-4E89-9B3D-26D4118A9D9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74406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4E3657-506C-3391-B28A-0D1236DD5A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D698CAA-2816-FE7E-ECFC-FF997C55BC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5A234-2F8E-D27E-CD7F-41DDE23744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EAAD20-670C-4074-AF84-FDD7E64458D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315983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644193E-962C-FD4E-9F46-4B4A610FB2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FA3275C7-A652-693C-7BF8-0D4C76807C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49C723D-9217-9B1F-AC66-C1F129EB9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E838E-BD8F-48C3-B37B-F0801147CAA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6086456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0B99245-AAA2-2F6C-8FF6-ECD8F9C2ED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C48AC77-5080-71F1-D987-9D54DA7C2B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8D19ECF-F4B3-B6BC-B149-29984F5949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4A061-D4E1-4A09-AB8B-416BE83F1E36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4779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7E42F74-97D8-5753-0D60-9D69528DBA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3ABC575-B55A-8B04-986D-F219D7EE87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D4336B8-C658-ED60-195E-DD2BD1C462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42B13F-C846-4F2D-BA5B-322446C526F7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080457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3A45B2-70AB-695C-AA81-7884DD8B37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831D14-CDAB-7C3D-BA00-368A84C29E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5C4A90-BC6C-0014-3255-4E24BE764B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04D3D0-7ADD-4AEE-95AC-5E71EEB351D9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207819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DD7DC2-7DB7-8586-9A7B-06DADB46E5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3E3A2D-27B3-F84A-488E-844A9A1718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D9363CF-3B64-84F2-DF06-76E8411274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D5D28D-272F-47B8-8D10-174C627879FC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754111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66E9B3-5A5E-A406-163D-78C6D3A513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176524-858A-B9A9-878D-36ECAE139B6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377678-26A2-E9B2-4620-21000B8375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72E593-4B64-44C1-82DC-ACCFBE8A322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43610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6D77FC5-F651-644E-B750-8E6319CE48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F6964A-E551-E9CA-9E62-D938894410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DC1549C-BAE0-C352-7BF8-050BAC655D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204BDD-0700-4A23-9614-F8416954002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608486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0317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11/22/2023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3940F48-6D6B-02B7-C102-9D8B25495A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3DEDFC6-6861-E55C-BA02-84E2A3097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F4AD9B5-92A9-777D-E41A-A10DE8327C8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6285"/>
            <a:ext cx="2844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867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CE6DDF5-33B2-599F-F98E-7042E2A780A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6285"/>
            <a:ext cx="3860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867">
                <a:latin typeface="굴림" charset="-127"/>
                <a:ea typeface="굴림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9225D22-476F-AA5F-5C62-765D47AD00B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6285"/>
            <a:ext cx="2844800" cy="476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867"/>
            </a:lvl1pPr>
          </a:lstStyle>
          <a:p>
            <a:fld id="{BC01171A-36F5-484E-A42C-7584B703EB3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597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98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굴림" charset="-127"/>
          <a:ea typeface="굴림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굴림" charset="-127"/>
          <a:ea typeface="굴림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굴림" charset="-127"/>
          <a:ea typeface="굴림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굴림" charset="-127"/>
          <a:ea typeface="굴림" charset="-127"/>
        </a:defRPr>
      </a:lvl5pPr>
      <a:lvl6pPr marL="609585" algn="ctr" rtl="0" fontAlgn="base" latinLnBrk="1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굴림" charset="-127"/>
          <a:ea typeface="굴림" charset="-127"/>
        </a:defRPr>
      </a:lvl6pPr>
      <a:lvl7pPr marL="1219170" algn="ctr" rtl="0" fontAlgn="base" latinLnBrk="1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굴림" charset="-127"/>
          <a:ea typeface="굴림" charset="-127"/>
        </a:defRPr>
      </a:lvl7pPr>
      <a:lvl8pPr marL="1828754" algn="ctr" rtl="0" fontAlgn="base" latinLnBrk="1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굴림" charset="-127"/>
          <a:ea typeface="굴림" charset="-127"/>
        </a:defRPr>
      </a:lvl8pPr>
      <a:lvl9pPr marL="2438339" algn="ctr" rtl="0" fontAlgn="base" latinLnBrk="1">
        <a:spcBef>
          <a:spcPct val="0"/>
        </a:spcBef>
        <a:spcAft>
          <a:spcPct val="0"/>
        </a:spcAft>
        <a:defRPr kumimoji="1" sz="5867">
          <a:solidFill>
            <a:schemeClr val="tx2"/>
          </a:solidFill>
          <a:latin typeface="굴림" charset="-127"/>
          <a:ea typeface="굴림" charset="-127"/>
        </a:defRPr>
      </a:lvl9pPr>
    </p:titleStyle>
    <p:bodyStyle>
      <a:lvl1pPr marL="457189" indent="-457189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4267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3733">
          <a:solidFill>
            <a:schemeClr val="tx1"/>
          </a:solidFill>
          <a:latin typeface="+mn-lt"/>
          <a:ea typeface="+mn-ea"/>
        </a:defRPr>
      </a:lvl2pPr>
      <a:lvl3pPr marL="1523962" indent="-304792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</a:defRPr>
      </a:lvl3pPr>
      <a:lvl4pPr marL="2133547" indent="-304792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667">
          <a:solidFill>
            <a:schemeClr val="tx1"/>
          </a:solidFill>
          <a:latin typeface="+mn-lt"/>
          <a:ea typeface="+mn-ea"/>
        </a:defRPr>
      </a:lvl4pPr>
      <a:lvl5pPr marL="2743131" indent="-304792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5pPr>
      <a:lvl6pPr marL="3352716" indent="-304792" algn="l" rtl="0" fontAlgn="base" latinLnBrk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6pPr>
      <a:lvl7pPr marL="3962301" indent="-304792" algn="l" rtl="0" fontAlgn="base" latinLnBrk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7pPr>
      <a:lvl8pPr marL="4571886" indent="-304792" algn="l" rtl="0" fontAlgn="base" latinLnBrk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8pPr>
      <a:lvl9pPr marL="5181470" indent="-304792" algn="l" rtl="0" fontAlgn="base" latinLnBrk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1631504" y="5227459"/>
            <a:ext cx="9144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2023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년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월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14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일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1"/>
          <p:cNvSpPr txBox="1">
            <a:spLocks noChangeArrowheads="1"/>
          </p:cNvSpPr>
          <p:nvPr/>
        </p:nvSpPr>
        <p:spPr bwMode="auto">
          <a:xfrm>
            <a:off x="1533058" y="4581128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북한 기도회</a:t>
            </a:r>
            <a:endParaRPr lang="en-US" altLang="ko-KR" sz="36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ea typeface="맑은 고딕" pitchFamily="50" charset="-127"/>
              <a:cs typeface="Arial" pitchFamily="34" charset="0"/>
            </a:endParaRPr>
          </a:p>
        </p:txBody>
      </p:sp>
      <p:pic>
        <p:nvPicPr>
          <p:cNvPr id="2" name="MR) 주 은혜임을, 내 영혼이 은총입어 F">
            <a:hlinkClick r:id="" action="ppaction://media"/>
            <a:extLst>
              <a:ext uri="{FF2B5EF4-FFF2-40B4-BE49-F238E27FC236}">
                <a16:creationId xmlns:a16="http://schemas.microsoft.com/office/drawing/2014/main" id="{D6A7A3C4-EE61-1271-F234-320AA54634F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000" end="8000.5"/>
                  <p14:fade in="250" out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208568" y="5827237"/>
            <a:ext cx="609600" cy="609600"/>
          </a:xfrm>
          <a:prstGeom prst="rect">
            <a:avLst/>
          </a:prstGeom>
        </p:spPr>
      </p:pic>
      <p:pic>
        <p:nvPicPr>
          <p:cNvPr id="3" name="Picture 0">
            <a:extLst>
              <a:ext uri="{FF2B5EF4-FFF2-40B4-BE49-F238E27FC236}">
                <a16:creationId xmlns:a16="http://schemas.microsoft.com/office/drawing/2014/main" id="{A9F3B281-0295-F119-3EF1-2A91DC735F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3428" y="5827237"/>
            <a:ext cx="3223260" cy="708660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">
        <p:fade/>
      </p:transition>
    </mc:Choice>
    <mc:Fallback xmlns="">
      <p:transition spd="med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6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1. </a:t>
            </a:r>
            <a:r>
              <a:rPr lang="ko-KR" altLang="en-US" sz="36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러시아의 북한선교환경을 위한 기도</a:t>
            </a:r>
            <a:endParaRPr lang="ko-KR" alt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 동안 러시아는 북한과 우호적 관계를 가지고는 있었지만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그와 함께 한국과도 좋은 관계를 유지해 왔습니다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이러한 맥락에서 한인 선교사들이 공식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/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비공식으로 러시아에서 활동해왔고 러시아로 파견된 다수의 북한 노동자들을 대상으로도 조심스럽게 사역을 진행하기도 했습니다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러시아도 유엔난민기구의 확인을 받은 탈북자들에 대해서는 망명을 인정하는 등 타 북한 우방국에 비해 전향적인 태도를 보이기도 했습니다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그러나 최근의 북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-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러 밀착을 비롯한 동북아 역학관계의 변화는 러시아의 북한 선교환경에도 부정적인 영향을 미칠 수 있습니다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한러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관계가 안정되어 선교사님들의 체류와 활동에 더 큰 제약이 가해지지 않도록 기도합시다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또한 앞으로 북한 노동자들이 러시아 지역으로 대규모로 파견될 것으로 예상되는 가운데 이들을 향한 사역의 문이 열릴 수 있도록 기도합시다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24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9192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2. </a:t>
            </a:r>
            <a:r>
              <a:rPr lang="ko-KR" altLang="en-US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러시아 교회를 비롯한 세계 교회의 북한 선교를 위한 기도</a:t>
            </a:r>
            <a:endParaRPr lang="ko-KR" altLang="en-US" sz="35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전 세계적으로 한인 선교사들의 체류와 활동의 어려움이 가중되는 가운데 그에 대한 대책 마련이 필요한 시점입니다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이제는 북한 선교의 사명을 한국 </a:t>
            </a:r>
            <a:r>
              <a:rPr lang="ko-KR" altLang="en-US" sz="25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교회뿐만이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아니라 세계 곳곳의 현지 교회들도 함께 감당해야 할 것입니다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러시아나 중국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 외 북한과 우호적 관계를 맺고 있는 세계 여러 나라에도 현지 교회들이 있습니다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해당 교회들의 규모나 역량은 제한적일 수 있지만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대부분 박해를 이겨내고 생존한 경험을 가지고 있고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현지에 파견된 북한 사람과의 접촉도 한인에 비해 상대적으로 자유롭습니다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이들 교회가 선교의 비전을 가지고 북한 사람들을 바라볼 수 있도록 기도합시다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한국교회가 세계 교회를 북한 선교로 동원하고 언어나 문화이해 등의 측면에서 돕는 가운데 아름다운 선교적 협력을 이뤄갈 수 있도록 기도합시다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25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0523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3. </a:t>
            </a:r>
            <a:r>
              <a:rPr lang="ko-KR" altLang="en-US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소외 계층 북한 서민들의 겨울나기 준비를 위한 기도</a:t>
            </a:r>
            <a:endParaRPr lang="ko-KR" altLang="en-US" sz="35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겨울 추위는 남한에 비해 심하며 특히 북부 산악지역 등 소외지역으로 갈수록 더욱 혹독합니다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하지만 북한은 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90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년대 이후 필요한 양의 에너지를 주민들에게 공급하지 못하고 있습니다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주민들은 태양광 패널 등 여러 자구책을 강구하며 에너지난에 대응하고 있지만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 과정에서 에너지 빈부격차가 더욱 심해지고 있습니다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점점 추워지는 날씨 속에서 북한 서민들이 겨울나기 준비를 잘 할 수 있도록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그래서 올 겨울 추위를 잘 이겨낼 수 있도록 기도합시다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겨울 추위에 어려움을 겪는 동포들을 돕기 위한 오픈도어선교회를 비롯한 선교단체와 기독 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NGO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의 사역을 위해서도 기도를 부탁드립니다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27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570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36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4. </a:t>
            </a:r>
            <a:r>
              <a:rPr lang="ko-KR" altLang="en-US" sz="3600" kern="0" spc="0" dirty="0"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제삼국 거주 북한 여성들을 위한 기도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여름에 여성들이 </a:t>
            </a:r>
            <a:r>
              <a:rPr lang="ko-KR" altLang="en-US" sz="2800" b="1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북송된다는</a:t>
            </a:r>
            <a:r>
              <a:rPr lang="ko-KR" altLang="en-US" sz="2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 소문이 돌았습니다</a:t>
            </a:r>
            <a:r>
              <a:rPr lang="en-US" altLang="ko-KR" sz="2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. </a:t>
            </a:r>
            <a:r>
              <a:rPr lang="ko-KR" altLang="en-US" sz="2800" b="1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최근들어</a:t>
            </a:r>
            <a:r>
              <a:rPr lang="ko-KR" altLang="en-US" sz="2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 소문은 조금 잦아들었지만 자매들은 마음을 조리며 지내고 있습니다</a:t>
            </a:r>
            <a:r>
              <a:rPr lang="en-US" altLang="ko-KR" sz="2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. </a:t>
            </a:r>
            <a:r>
              <a:rPr lang="ko-KR" altLang="en-US" sz="2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자매들의 안전을 </a:t>
            </a:r>
            <a:r>
              <a:rPr lang="ko-KR" altLang="en-US" sz="2800" b="1" kern="0" spc="0" dirty="0" err="1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지켜주시기를</a:t>
            </a:r>
            <a:r>
              <a:rPr lang="ko-KR" altLang="en-US" sz="2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 기도해주십시오</a:t>
            </a:r>
            <a:r>
              <a:rPr lang="en-US" altLang="ko-KR" sz="2800" b="1" kern="0" spc="0" dirty="0"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나눔스퀘어라운드 Bold" panose="020B0600000101010101"/>
              </a:rPr>
              <a:t>.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8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나눔스퀘어라운드 Bold" panose="020B0600000101010101"/>
              </a:rPr>
              <a:t>자매들이 모이는 성경공부 모임은 자매들 삶에 큰 의미 있는 모임 입니다</a:t>
            </a:r>
            <a:r>
              <a:rPr lang="en-US" altLang="ko-KR" sz="28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나눔스퀘어라운드 Bold" panose="020B0600000101010101"/>
              </a:rPr>
              <a:t>. </a:t>
            </a:r>
            <a:r>
              <a:rPr lang="ko-KR" altLang="en-US" sz="28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나눔스퀘어라운드 Bold" panose="020B0600000101010101"/>
              </a:rPr>
              <a:t>생계에 전념하느라 혹은 가족의 반대 등으로 인해 모임에 나오기 어려운 자매들이 많습니다</a:t>
            </a:r>
            <a:r>
              <a:rPr lang="en-US" altLang="ko-KR" sz="28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나눔스퀘어라운드 Bold" panose="020B0600000101010101"/>
              </a:rPr>
              <a:t>. </a:t>
            </a:r>
            <a:r>
              <a:rPr lang="ko-KR" altLang="en-US" sz="28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나눔스퀘어라운드 Bold" panose="020B0600000101010101"/>
              </a:rPr>
              <a:t>모임이 지속되도록 기도해 주십시오</a:t>
            </a:r>
            <a:r>
              <a:rPr lang="en-US" altLang="ko-KR" sz="28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나눔스퀘어라운드 Bold" panose="020B0600000101010101"/>
              </a:rPr>
              <a:t>. </a:t>
            </a:r>
          </a:p>
          <a:p>
            <a:pPr marL="0" marR="0" indent="0" algn="just" fontAlgn="base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8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나눔스퀘어라운드 Bold" panose="020B0600000101010101"/>
              </a:rPr>
              <a:t>자매들을 가르치는 사역자의 성령충만과 건강을 위해 기도해주십시오</a:t>
            </a:r>
            <a:r>
              <a:rPr lang="en-US" altLang="ko-KR" sz="2800" b="1" kern="0" dirty="0">
                <a:solidFill>
                  <a:srgbClr val="000000"/>
                </a:solidFill>
                <a:latin typeface="함초롬바탕" panose="02030604000101010101" pitchFamily="18" charset="-127"/>
                <a:ea typeface="나눔스퀘어라운드 Bold" panose="020B0600000101010101"/>
              </a:rPr>
              <a:t>.</a:t>
            </a:r>
            <a:endParaRPr lang="ko-KR" altLang="en-US" sz="2800" b="1" kern="0" spc="0" dirty="0">
              <a:solidFill>
                <a:srgbClr val="000000"/>
              </a:solidFill>
              <a:effectLst/>
              <a:latin typeface="함초롬바탕" panose="02030604000101010101" pitchFamily="18" charset="-127"/>
              <a:ea typeface="나눔스퀘어라운드 Bold" panose="020B0600000101010101"/>
            </a:endParaRPr>
          </a:p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27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221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5. </a:t>
            </a:r>
            <a:r>
              <a:rPr lang="ko-KR" altLang="en-US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기독교 박해 중단과 지하교회 성도들을 위한 기도</a:t>
            </a:r>
            <a:endParaRPr lang="ko-KR" altLang="en-US" sz="35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올해 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4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평안남도 순천시 </a:t>
            </a:r>
            <a:r>
              <a:rPr lang="ko-KR" altLang="en-US" sz="27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동암리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지하교회가 적발되어 책임자가 처형 되는 등 여러 건의 지하교회 적발 및 기독교 박해 사건이 보고되고 있습니다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또한 김정욱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(2013), </a:t>
            </a:r>
            <a:r>
              <a:rPr lang="ko-KR" altLang="en-US" sz="27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김국기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(2014), </a:t>
            </a:r>
            <a:r>
              <a:rPr lang="ko-KR" altLang="en-US" sz="27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최춘길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(2014)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선교사와 </a:t>
            </a:r>
            <a:r>
              <a:rPr lang="ko-KR" altLang="en-US" sz="27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출신 김원호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(2016), </a:t>
            </a:r>
            <a:r>
              <a:rPr lang="ko-KR" altLang="en-US" sz="27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함진우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(2016),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고현철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(2016)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씨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조선족 사역자들은 여전히 북한에 억류되어 있습니다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북한의 기독교 박해가 하루 속히 중단되고 지하교회 성도들이 주님의 보호하심 안에서 신앙을 지킬 수 있도록 기도합시다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특별히 </a:t>
            </a:r>
            <a:r>
              <a:rPr lang="ko-KR" altLang="en-US" sz="27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갇혀있는</a:t>
            </a:r>
            <a:r>
              <a:rPr lang="ko-KR" altLang="en-US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성도들과 억류되어 있는 선교사님들을 위해서 기도합시다</a:t>
            </a:r>
            <a:r>
              <a:rPr lang="en-US" altLang="ko-KR" sz="27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en-US" altLang="ko-KR" sz="27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1066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6. </a:t>
            </a:r>
            <a:r>
              <a:rPr lang="ko-KR" altLang="en-US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강제 북송의 위기에 처한 제 </a:t>
            </a:r>
            <a:r>
              <a:rPr lang="en-US" altLang="ko-KR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3</a:t>
            </a:r>
            <a:r>
              <a:rPr lang="ko-KR" altLang="en-US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국 탈북자들을 위한 기도</a:t>
            </a:r>
            <a:endParaRPr lang="ko-KR" altLang="en-US" sz="35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10</a:t>
            </a:r>
            <a:r>
              <a:rPr lang="ko-KR" altLang="en-US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</a:t>
            </a:r>
            <a:r>
              <a:rPr lang="en-US" altLang="ko-KR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9</a:t>
            </a:r>
            <a:r>
              <a:rPr lang="ko-KR" altLang="en-US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 중국에 수감중이던 </a:t>
            </a:r>
            <a:r>
              <a:rPr lang="en-US" altLang="ko-KR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600</a:t>
            </a:r>
            <a:r>
              <a:rPr lang="ko-KR" altLang="en-US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여명의 탈북자들이 북한으로 강제북송 된 것으로 알려져 충격을 주고 있습니다</a:t>
            </a:r>
            <a:r>
              <a:rPr lang="en-US" altLang="ko-KR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8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북송당하는</a:t>
            </a:r>
            <a:r>
              <a:rPr lang="ko-KR" altLang="en-US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이들 중에는 중국에서 신앙을 가지게 된 신자들이 있습니다</a:t>
            </a:r>
            <a:r>
              <a:rPr lang="en-US" altLang="ko-KR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이들의 기독교 신앙 및 선교사 접촉 여부 등이 발각될 경우 정치범에 준하는 처벌을 받을 수 있어 우리의 특별한 기도가 요청됩니다</a:t>
            </a:r>
            <a:r>
              <a:rPr lang="en-US" altLang="ko-KR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8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탈북민</a:t>
            </a:r>
            <a:r>
              <a:rPr lang="ko-KR" altLang="en-US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강제 송환이 중단되고 </a:t>
            </a:r>
            <a:r>
              <a:rPr lang="ko-KR" altLang="en-US" sz="28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붙잡혀있는</a:t>
            </a:r>
            <a:r>
              <a:rPr lang="ko-KR" altLang="en-US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탈북자들에게 살 길이 열릴 수 있도록 기도합시다</a:t>
            </a:r>
            <a:r>
              <a:rPr lang="en-US" altLang="ko-KR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특별히 신앙을 가진 탈북자들의 안전을 위해 기도합시다</a:t>
            </a:r>
            <a:r>
              <a:rPr lang="en-US" altLang="ko-KR" sz="28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28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2121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7. </a:t>
            </a:r>
            <a:r>
              <a:rPr lang="ko-KR" altLang="en-US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해외 북한선교사역의 활성화를 위한 기도</a:t>
            </a:r>
            <a:endParaRPr lang="ko-KR" altLang="en-US" sz="35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중국의 관영매체는 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CCTV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는 북한이 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9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25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일부터 외국인 입국을 허용하기 시작했다고 보도했습니다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또한 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9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월 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21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에는 </a:t>
            </a:r>
            <a:r>
              <a:rPr lang="ko-KR" altLang="en-US" sz="24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왕야쥔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평양 주재 중국대사가 북한의 정성일 국가관광총국장과 </a:t>
            </a:r>
            <a:r>
              <a:rPr lang="ko-KR" altLang="en-US" sz="24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최경철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보건상을 잇달아 면담하면서 북한에 대한 중국 단체 관광이 곧 재개될 것이라는 기대가 커지고 있습니다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아직은 소규모의 관영목적의 왕래만 포착되고 있지만 올 연말이나 내년부터는 코로나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19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팬데믹으로 중단되었던 북한 사람들의 왕래가 활발해 질것으로 예상됩니다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그동안 코로나 대유행과 중국의 정책으로 인해 많은 선교사님들이 현장을 떠날 수밖에 없었고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이를 다시금 회복하는 데에 여전히 많은 장애물이 있습니다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게다가 중국의 반간첩법 개정안 시행 등으로 선교활동의 부담이 더욱 커진 상황입니다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북한 선교를 위해 성령 충만하고 준비된 일꾼들이 세워질 수 있도록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그리고 복음 사역이 안전한 가운데 이루어지도록 기도합시다</a:t>
            </a:r>
            <a:r>
              <a:rPr lang="en-US" altLang="ko-KR" sz="24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endParaRPr lang="en-US" altLang="ko-KR" sz="24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036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8. </a:t>
            </a:r>
            <a:r>
              <a:rPr lang="ko-KR" altLang="en-US" sz="3500" kern="0" dirty="0"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북녘을 향한 라디오 복음 사역을 위한 기도</a:t>
            </a:r>
            <a:endParaRPr lang="ko-KR" altLang="en-US" sz="3500" dirty="0"/>
          </a:p>
        </p:txBody>
      </p:sp>
      <p:sp>
        <p:nvSpPr>
          <p:cNvPr id="7" name="Content Placeholder 6"/>
          <p:cNvSpPr>
            <a:spLocks noGrp="1"/>
          </p:cNvSpPr>
          <p:nvPr>
            <p:ph idx="10"/>
          </p:nvPr>
        </p:nvSpPr>
        <p:spPr>
          <a:xfrm>
            <a:off x="0" y="1086292"/>
            <a:ext cx="11856640" cy="5540414"/>
          </a:xfrm>
        </p:spPr>
        <p:txBody>
          <a:bodyPr/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오픈도어선교회는 극동방송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북방선교방송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생명의 강 방송과의 협력을 통해 북한의 성도들을 격려하고 주민들에게 복음을 전하고자 애쓰고 있습니다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봉쇄기간동안 라디오 방송 사역은 막힌 국경을 넘어 북녘으로 복음을 전파해왔고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500" b="1" dirty="0" err="1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그러다보니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 이를 막고자 하는 북한의 전파방해가 적극적으로 이루어지기도 했습니다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방송 사역자들이 하나님께서 주시는 힘과 지혜로 이 사명을 잘 감당할 수 있도록 기도합시다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또한 북녘의 청취자들이 안전하게 방송을 들으실 수 있도록 기도합시다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기상 악화나 북한의 방해전파 등으로 인한 음질 저하 및 청취 장애가 발생하지 않도록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, 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특히 북녘의 주민과 성도들이 강화되고 있는 비사회주의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·</a:t>
            </a:r>
            <a:r>
              <a:rPr lang="ko-KR" altLang="en-US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반사회주의 단속 열풍을 잘 피해서 안전하게 방송을 들으실 수 있도록 기도합시다</a:t>
            </a:r>
            <a:r>
              <a:rPr lang="en-US" altLang="ko-KR" sz="2500" b="1" dirty="0">
                <a:solidFill>
                  <a:schemeClr val="tx1"/>
                </a:solidFill>
                <a:latin typeface="나눔스퀘어라운드 Bold" panose="020B0600000101010101" pitchFamily="50" charset="-127"/>
                <a:ea typeface="나눔스퀘어라운드 Bold" panose="020B0600000101010101" pitchFamily="50" charset="-127"/>
              </a:rPr>
              <a:t>.</a:t>
            </a:r>
            <a:endParaRPr lang="en-US" altLang="ko-KR" sz="2500" b="1" kern="0" spc="0" dirty="0">
              <a:solidFill>
                <a:srgbClr val="000000"/>
              </a:solidFill>
              <a:effectLst/>
              <a:latin typeface="나눔스퀘어라운드 Bold" panose="020B0600000101010101" pitchFamily="50" charset="-127"/>
              <a:ea typeface="나눔스퀘어라운드 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53939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624" y="44624"/>
            <a:ext cx="6813376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5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>
        <p:fade/>
      </p:transition>
    </mc:Choice>
    <mc:Fallback xmlns="">
      <p:transition advClick="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4782</TotalTime>
  <Words>814</Words>
  <Application>Microsoft Office PowerPoint</Application>
  <PresentationFormat>와이드스크린</PresentationFormat>
  <Paragraphs>20</Paragraphs>
  <Slides>10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10</vt:i4>
      </vt:variant>
    </vt:vector>
  </HeadingPairs>
  <TitlesOfParts>
    <vt:vector size="19" baseType="lpstr">
      <vt:lpstr>굴림</vt:lpstr>
      <vt:lpstr>나눔스퀘어라운드 Bold</vt:lpstr>
      <vt:lpstr>맑은 고딕</vt:lpstr>
      <vt:lpstr>함초롬바탕</vt:lpstr>
      <vt:lpstr>Arial</vt:lpstr>
      <vt:lpstr>Calibri</vt:lpstr>
      <vt:lpstr>Office Theme</vt:lpstr>
      <vt:lpstr>Custom Design</vt:lpstr>
      <vt:lpstr>기본 디자인</vt:lpstr>
      <vt:lpstr>PowerPoint 프레젠테이션</vt:lpstr>
      <vt:lpstr>1. 러시아의 북한선교환경을 위한 기도</vt:lpstr>
      <vt:lpstr>2. 러시아 교회를 비롯한 세계 교회의 북한 선교를 위한 기도</vt:lpstr>
      <vt:lpstr>3. 소외 계층 북한 서민들의 겨울나기 준비를 위한 기도</vt:lpstr>
      <vt:lpstr>4. 제삼국 거주 북한 여성들을 위한 기도</vt:lpstr>
      <vt:lpstr>5. 북한의 기독교 박해 중단과 지하교회 성도들을 위한 기도</vt:lpstr>
      <vt:lpstr>6. 강제 북송의 위기에 처한 제 3국 탈북자들을 위한 기도</vt:lpstr>
      <vt:lpstr>7. 해외 북한선교사역의 활성화를 위한 기도</vt:lpstr>
      <vt:lpstr>8. 북녘을 향한 라디오 복음 사역을 위한 기도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Daniel</dc:creator>
  <cp:lastModifiedBy>DANIEL KIM</cp:lastModifiedBy>
  <cp:revision>172</cp:revision>
  <cp:lastPrinted>2019-03-26T09:52:58Z</cp:lastPrinted>
  <dcterms:created xsi:type="dcterms:W3CDTF">2019-01-29T08:56:37Z</dcterms:created>
  <dcterms:modified xsi:type="dcterms:W3CDTF">2023-11-22T06:34:09Z</dcterms:modified>
</cp:coreProperties>
</file>